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handoutMasterIdLst>
    <p:handoutMasterId r:id="rId29"/>
  </p:handoutMasterIdLst>
  <p:sldIdLst>
    <p:sldId id="354" r:id="rId2"/>
    <p:sldId id="355" r:id="rId3"/>
    <p:sldId id="356" r:id="rId4"/>
    <p:sldId id="357" r:id="rId5"/>
    <p:sldId id="358" r:id="rId6"/>
    <p:sldId id="359" r:id="rId7"/>
    <p:sldId id="365" r:id="rId8"/>
    <p:sldId id="364" r:id="rId9"/>
    <p:sldId id="367" r:id="rId10"/>
    <p:sldId id="368" r:id="rId11"/>
    <p:sldId id="369" r:id="rId12"/>
    <p:sldId id="370" r:id="rId13"/>
    <p:sldId id="371" r:id="rId14"/>
    <p:sldId id="372" r:id="rId15"/>
    <p:sldId id="373" r:id="rId16"/>
    <p:sldId id="374" r:id="rId17"/>
    <p:sldId id="375" r:id="rId18"/>
    <p:sldId id="376" r:id="rId19"/>
    <p:sldId id="377" r:id="rId20"/>
    <p:sldId id="379" r:id="rId21"/>
    <p:sldId id="380" r:id="rId22"/>
    <p:sldId id="381" r:id="rId23"/>
    <p:sldId id="382" r:id="rId24"/>
    <p:sldId id="383" r:id="rId25"/>
    <p:sldId id="385" r:id="rId26"/>
    <p:sldId id="384" r:id="rId27"/>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a:cs typeface="ＭＳ Ｐゴシック"/>
      </a:defRPr>
    </a:lvl1pPr>
    <a:lvl2pPr marL="457200" algn="l" defTabSz="457200" rtl="0" fontAlgn="base">
      <a:spcBef>
        <a:spcPct val="0"/>
      </a:spcBef>
      <a:spcAft>
        <a:spcPct val="0"/>
      </a:spcAft>
      <a:defRPr kern="1200">
        <a:solidFill>
          <a:schemeClr val="tx1"/>
        </a:solidFill>
        <a:latin typeface="Arial" pitchFamily="34" charset="0"/>
        <a:ea typeface="ＭＳ Ｐゴシック"/>
        <a:cs typeface="ＭＳ Ｐゴシック"/>
      </a:defRPr>
    </a:lvl2pPr>
    <a:lvl3pPr marL="914400" algn="l" defTabSz="457200" rtl="0" fontAlgn="base">
      <a:spcBef>
        <a:spcPct val="0"/>
      </a:spcBef>
      <a:spcAft>
        <a:spcPct val="0"/>
      </a:spcAft>
      <a:defRPr kern="1200">
        <a:solidFill>
          <a:schemeClr val="tx1"/>
        </a:solidFill>
        <a:latin typeface="Arial" pitchFamily="34" charset="0"/>
        <a:ea typeface="ＭＳ Ｐゴシック"/>
        <a:cs typeface="ＭＳ Ｐゴシック"/>
      </a:defRPr>
    </a:lvl3pPr>
    <a:lvl4pPr marL="1371600" algn="l" defTabSz="457200" rtl="0" fontAlgn="base">
      <a:spcBef>
        <a:spcPct val="0"/>
      </a:spcBef>
      <a:spcAft>
        <a:spcPct val="0"/>
      </a:spcAft>
      <a:defRPr kern="1200">
        <a:solidFill>
          <a:schemeClr val="tx1"/>
        </a:solidFill>
        <a:latin typeface="Arial" pitchFamily="34" charset="0"/>
        <a:ea typeface="ＭＳ Ｐゴシック"/>
        <a:cs typeface="ＭＳ Ｐゴシック"/>
      </a:defRPr>
    </a:lvl4pPr>
    <a:lvl5pPr marL="1828800" algn="l" defTabSz="457200" rtl="0" fontAlgn="base">
      <a:spcBef>
        <a:spcPct val="0"/>
      </a:spcBef>
      <a:spcAft>
        <a:spcPct val="0"/>
      </a:spcAft>
      <a:defRPr kern="1200">
        <a:solidFill>
          <a:schemeClr val="tx1"/>
        </a:solidFill>
        <a:latin typeface="Arial" pitchFamily="34" charset="0"/>
        <a:ea typeface="ＭＳ Ｐゴシック"/>
        <a:cs typeface="ＭＳ Ｐゴシック"/>
      </a:defRPr>
    </a:lvl5pPr>
    <a:lvl6pPr marL="2286000" algn="l" defTabSz="914400" rtl="0" eaLnBrk="1" latinLnBrk="0" hangingPunct="1">
      <a:defRPr kern="1200">
        <a:solidFill>
          <a:schemeClr val="tx1"/>
        </a:solidFill>
        <a:latin typeface="Arial" pitchFamily="34" charset="0"/>
        <a:ea typeface="ＭＳ Ｐゴシック"/>
        <a:cs typeface="ＭＳ Ｐゴシック"/>
      </a:defRPr>
    </a:lvl6pPr>
    <a:lvl7pPr marL="2743200" algn="l" defTabSz="914400" rtl="0" eaLnBrk="1" latinLnBrk="0" hangingPunct="1">
      <a:defRPr kern="1200">
        <a:solidFill>
          <a:schemeClr val="tx1"/>
        </a:solidFill>
        <a:latin typeface="Arial" pitchFamily="34" charset="0"/>
        <a:ea typeface="ＭＳ Ｐゴシック"/>
        <a:cs typeface="ＭＳ Ｐゴシック"/>
      </a:defRPr>
    </a:lvl7pPr>
    <a:lvl8pPr marL="3200400" algn="l" defTabSz="914400" rtl="0" eaLnBrk="1" latinLnBrk="0" hangingPunct="1">
      <a:defRPr kern="1200">
        <a:solidFill>
          <a:schemeClr val="tx1"/>
        </a:solidFill>
        <a:latin typeface="Arial" pitchFamily="34" charset="0"/>
        <a:ea typeface="ＭＳ Ｐゴシック"/>
        <a:cs typeface="ＭＳ Ｐゴシック"/>
      </a:defRPr>
    </a:lvl8pPr>
    <a:lvl9pPr marL="3657600" algn="l" defTabSz="914400" rtl="0" eaLnBrk="1" latinLnBrk="0" hangingPunct="1">
      <a:defRPr kern="1200">
        <a:solidFill>
          <a:schemeClr val="tx1"/>
        </a:solidFill>
        <a:latin typeface="Arial" pitchFamily="34"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9900"/>
    <a:srgbClr val="CCFFCC"/>
    <a:srgbClr val="C90044"/>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893" autoAdjust="0"/>
  </p:normalViewPr>
  <p:slideViewPr>
    <p:cSldViewPr snapToGrid="0" snapToObjects="1">
      <p:cViewPr varScale="1">
        <p:scale>
          <a:sx n="103" d="100"/>
          <a:sy n="103" d="100"/>
        </p:scale>
        <p:origin x="-1218" y="-90"/>
      </p:cViewPr>
      <p:guideLst>
        <p:guide orient="horz" pos="2160"/>
        <p:guide pos="2880"/>
      </p:guideLst>
    </p:cSldViewPr>
  </p:slideViewPr>
  <p:outlineViewPr>
    <p:cViewPr>
      <p:scale>
        <a:sx n="100" d="100"/>
        <a:sy n="100" d="100"/>
      </p:scale>
      <p:origin x="26848" y="2728"/>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50" d="100"/>
          <a:sy n="150" d="100"/>
        </p:scale>
        <p:origin x="-252" y="72"/>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6623" cy="467279"/>
          </a:xfrm>
          <a:prstGeom prst="rect">
            <a:avLst/>
          </a:prstGeom>
          <a:noFill/>
          <a:ln w="9525">
            <a:noFill/>
            <a:miter lim="800000"/>
            <a:headEnd/>
            <a:tailEnd/>
          </a:ln>
        </p:spPr>
        <p:txBody>
          <a:bodyPr vert="horz" wrap="square" lIns="92262" tIns="46130" rIns="92262" bIns="46130" numCol="1" anchor="t" anchorCtr="0" compatLnSpc="1">
            <a:prstTxWarp prst="textNoShape">
              <a:avLst/>
            </a:prstTxWarp>
          </a:bodyPr>
          <a:lstStyle>
            <a:lvl1pPr defTabSz="461974">
              <a:defRPr sz="1300">
                <a:latin typeface="Calibri" pitchFamily="34" charset="0"/>
                <a:ea typeface="ＭＳ Ｐゴシック" pitchFamily="34" charset="-128"/>
                <a:cs typeface="+mn-cs"/>
              </a:defRPr>
            </a:lvl1pPr>
          </a:lstStyle>
          <a:p>
            <a:pPr>
              <a:defRPr/>
            </a:pPr>
            <a:endParaRPr lang="en-US"/>
          </a:p>
        </p:txBody>
      </p:sp>
      <p:sp>
        <p:nvSpPr>
          <p:cNvPr id="3" name="Date Placeholder 2"/>
          <p:cNvSpPr>
            <a:spLocks noGrp="1"/>
          </p:cNvSpPr>
          <p:nvPr>
            <p:ph type="dt" sz="quarter" idx="1"/>
          </p:nvPr>
        </p:nvSpPr>
        <p:spPr bwMode="auto">
          <a:xfrm>
            <a:off x="3972256" y="0"/>
            <a:ext cx="3036623" cy="467279"/>
          </a:xfrm>
          <a:prstGeom prst="rect">
            <a:avLst/>
          </a:prstGeom>
          <a:noFill/>
          <a:ln w="9525">
            <a:noFill/>
            <a:miter lim="800000"/>
            <a:headEnd/>
            <a:tailEnd/>
          </a:ln>
        </p:spPr>
        <p:txBody>
          <a:bodyPr vert="horz" wrap="square" lIns="92262" tIns="46130" rIns="92262" bIns="46130" numCol="1" anchor="t" anchorCtr="0" compatLnSpc="1">
            <a:prstTxWarp prst="textNoShape">
              <a:avLst/>
            </a:prstTxWarp>
          </a:bodyPr>
          <a:lstStyle>
            <a:lvl1pPr algn="r" defTabSz="461974">
              <a:defRPr sz="1300">
                <a:latin typeface="Calibri" pitchFamily="34" charset="0"/>
                <a:ea typeface="ＭＳ Ｐゴシック" charset="-128"/>
                <a:cs typeface="+mn-cs"/>
              </a:defRPr>
            </a:lvl1pPr>
          </a:lstStyle>
          <a:p>
            <a:pPr>
              <a:defRPr/>
            </a:pPr>
            <a:r>
              <a:rPr lang="en-US"/>
              <a:t>5/21/2012</a:t>
            </a:r>
          </a:p>
        </p:txBody>
      </p:sp>
      <p:sp>
        <p:nvSpPr>
          <p:cNvPr id="4" name="Footer Placeholder 3"/>
          <p:cNvSpPr>
            <a:spLocks noGrp="1"/>
          </p:cNvSpPr>
          <p:nvPr>
            <p:ph type="ftr" sz="quarter" idx="2"/>
          </p:nvPr>
        </p:nvSpPr>
        <p:spPr bwMode="auto">
          <a:xfrm>
            <a:off x="0" y="8827584"/>
            <a:ext cx="3036623" cy="467279"/>
          </a:xfrm>
          <a:prstGeom prst="rect">
            <a:avLst/>
          </a:prstGeom>
          <a:noFill/>
          <a:ln w="9525">
            <a:noFill/>
            <a:miter lim="800000"/>
            <a:headEnd/>
            <a:tailEnd/>
          </a:ln>
        </p:spPr>
        <p:txBody>
          <a:bodyPr vert="horz" wrap="square" lIns="92262" tIns="46130" rIns="92262" bIns="46130" numCol="1" anchor="b" anchorCtr="0" compatLnSpc="1">
            <a:prstTxWarp prst="textNoShape">
              <a:avLst/>
            </a:prstTxWarp>
          </a:bodyPr>
          <a:lstStyle>
            <a:lvl1pPr defTabSz="461974">
              <a:defRPr sz="1300">
                <a:latin typeface="Calibri" pitchFamily="34" charset="0"/>
                <a:ea typeface="ＭＳ Ｐゴシック" pitchFamily="34" charset="-128"/>
                <a:cs typeface="+mn-cs"/>
              </a:defRPr>
            </a:lvl1pPr>
          </a:lstStyle>
          <a:p>
            <a:pPr>
              <a:defRPr/>
            </a:pPr>
            <a:endParaRPr lang="en-US"/>
          </a:p>
        </p:txBody>
      </p:sp>
      <p:sp>
        <p:nvSpPr>
          <p:cNvPr id="5" name="Slide Number Placeholder 4"/>
          <p:cNvSpPr>
            <a:spLocks noGrp="1"/>
          </p:cNvSpPr>
          <p:nvPr>
            <p:ph type="sldNum" sz="quarter" idx="3"/>
          </p:nvPr>
        </p:nvSpPr>
        <p:spPr bwMode="auto">
          <a:xfrm>
            <a:off x="3972256" y="8827584"/>
            <a:ext cx="3036623" cy="467279"/>
          </a:xfrm>
          <a:prstGeom prst="rect">
            <a:avLst/>
          </a:prstGeom>
          <a:noFill/>
          <a:ln w="9525">
            <a:noFill/>
            <a:miter lim="800000"/>
            <a:headEnd/>
            <a:tailEnd/>
          </a:ln>
        </p:spPr>
        <p:txBody>
          <a:bodyPr vert="horz" wrap="square" lIns="92262" tIns="46130" rIns="92262" bIns="46130" numCol="1" anchor="b" anchorCtr="0" compatLnSpc="1">
            <a:prstTxWarp prst="textNoShape">
              <a:avLst/>
            </a:prstTxWarp>
          </a:bodyPr>
          <a:lstStyle>
            <a:lvl1pPr algn="r" defTabSz="461974">
              <a:defRPr sz="1300">
                <a:latin typeface="Calibri" pitchFamily="34" charset="0"/>
                <a:ea typeface="ＭＳ Ｐゴシック" charset="-128"/>
                <a:cs typeface="+mn-cs"/>
              </a:defRPr>
            </a:lvl1pPr>
          </a:lstStyle>
          <a:p>
            <a:pPr>
              <a:defRPr/>
            </a:pPr>
            <a:fld id="{DBDE0AC3-75EF-4D86-9613-25B9075EE1D5}" type="slidenum">
              <a:rPr lang="en-US"/>
              <a:pPr>
                <a:defRPr/>
              </a:pPr>
              <a:t>‹#›</a:t>
            </a:fld>
            <a:endParaRPr lang="en-US"/>
          </a:p>
        </p:txBody>
      </p:sp>
    </p:spTree>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6623" cy="467279"/>
          </a:xfrm>
          <a:prstGeom prst="rect">
            <a:avLst/>
          </a:prstGeom>
          <a:noFill/>
          <a:ln w="9525">
            <a:noFill/>
            <a:miter lim="800000"/>
            <a:headEnd/>
            <a:tailEnd/>
          </a:ln>
        </p:spPr>
        <p:txBody>
          <a:bodyPr vert="horz" wrap="square" lIns="92262" tIns="46130" rIns="92262" bIns="46130" numCol="1" anchor="t" anchorCtr="0" compatLnSpc="1">
            <a:prstTxWarp prst="textNoShape">
              <a:avLst/>
            </a:prstTxWarp>
          </a:bodyPr>
          <a:lstStyle>
            <a:lvl1pPr defTabSz="461974">
              <a:defRPr sz="1300">
                <a:latin typeface="Calibri" pitchFamily="34" charset="0"/>
                <a:ea typeface="ＭＳ Ｐゴシック" pitchFamily="34" charset="-128"/>
                <a:cs typeface="+mn-cs"/>
              </a:defRPr>
            </a:lvl1pPr>
          </a:lstStyle>
          <a:p>
            <a:pPr>
              <a:defRPr/>
            </a:pPr>
            <a:endParaRPr lang="en-US"/>
          </a:p>
        </p:txBody>
      </p:sp>
      <p:sp>
        <p:nvSpPr>
          <p:cNvPr id="3" name="Date Placeholder 2"/>
          <p:cNvSpPr>
            <a:spLocks noGrp="1"/>
          </p:cNvSpPr>
          <p:nvPr>
            <p:ph type="dt" idx="1"/>
          </p:nvPr>
        </p:nvSpPr>
        <p:spPr bwMode="auto">
          <a:xfrm>
            <a:off x="3972256" y="0"/>
            <a:ext cx="3036623" cy="467279"/>
          </a:xfrm>
          <a:prstGeom prst="rect">
            <a:avLst/>
          </a:prstGeom>
          <a:noFill/>
          <a:ln w="9525">
            <a:noFill/>
            <a:miter lim="800000"/>
            <a:headEnd/>
            <a:tailEnd/>
          </a:ln>
        </p:spPr>
        <p:txBody>
          <a:bodyPr vert="horz" wrap="square" lIns="92262" tIns="46130" rIns="92262" bIns="46130" numCol="1" anchor="t" anchorCtr="0" compatLnSpc="1">
            <a:prstTxWarp prst="textNoShape">
              <a:avLst/>
            </a:prstTxWarp>
          </a:bodyPr>
          <a:lstStyle>
            <a:lvl1pPr algn="r" defTabSz="461974">
              <a:defRPr sz="1300">
                <a:latin typeface="Calibri" pitchFamily="34" charset="0"/>
                <a:ea typeface="ＭＳ Ｐゴシック" charset="-128"/>
                <a:cs typeface="+mn-cs"/>
              </a:defRPr>
            </a:lvl1pPr>
          </a:lstStyle>
          <a:p>
            <a:pPr>
              <a:defRPr/>
            </a:pPr>
            <a:r>
              <a:rPr lang="en-US"/>
              <a:t>5/21/2012</a:t>
            </a:r>
          </a:p>
        </p:txBody>
      </p:sp>
      <p:sp>
        <p:nvSpPr>
          <p:cNvPr id="4" name="Slide Image Placeholder 3"/>
          <p:cNvSpPr>
            <a:spLocks noGrp="1" noRot="1" noChangeAspect="1"/>
          </p:cNvSpPr>
          <p:nvPr>
            <p:ph type="sldImg" idx="2"/>
          </p:nvPr>
        </p:nvSpPr>
        <p:spPr bwMode="auto">
          <a:xfrm>
            <a:off x="1181100" y="696913"/>
            <a:ext cx="4648200" cy="3486150"/>
          </a:xfrm>
          <a:prstGeom prst="rect">
            <a:avLst/>
          </a:prstGeom>
          <a:noFill/>
          <a:ln w="12700">
            <a:solidFill>
              <a:srgbClr val="000000"/>
            </a:solidFill>
            <a:miter lim="800000"/>
            <a:headEnd/>
            <a:tailEnd/>
          </a:ln>
        </p:spPr>
        <p:txBody>
          <a:bodyPr vert="horz" wrap="square" lIns="92262" tIns="46130" rIns="92262" bIns="4613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bwMode="auto">
          <a:xfrm>
            <a:off x="699823" y="4416098"/>
            <a:ext cx="5610754" cy="4183995"/>
          </a:xfrm>
          <a:prstGeom prst="rect">
            <a:avLst/>
          </a:prstGeom>
          <a:noFill/>
          <a:ln w="9525">
            <a:noFill/>
            <a:miter lim="800000"/>
            <a:headEnd/>
            <a:tailEnd/>
          </a:ln>
        </p:spPr>
        <p:txBody>
          <a:bodyPr vert="horz" wrap="square" lIns="92262" tIns="46130" rIns="92262" bIns="4613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bwMode="auto">
          <a:xfrm>
            <a:off x="0" y="8827584"/>
            <a:ext cx="3036623" cy="467279"/>
          </a:xfrm>
          <a:prstGeom prst="rect">
            <a:avLst/>
          </a:prstGeom>
          <a:noFill/>
          <a:ln w="9525">
            <a:noFill/>
            <a:miter lim="800000"/>
            <a:headEnd/>
            <a:tailEnd/>
          </a:ln>
        </p:spPr>
        <p:txBody>
          <a:bodyPr vert="horz" wrap="square" lIns="92262" tIns="46130" rIns="92262" bIns="46130" numCol="1" anchor="b" anchorCtr="0" compatLnSpc="1">
            <a:prstTxWarp prst="textNoShape">
              <a:avLst/>
            </a:prstTxWarp>
          </a:bodyPr>
          <a:lstStyle>
            <a:lvl1pPr defTabSz="461974">
              <a:defRPr sz="1300">
                <a:latin typeface="Calibri" pitchFamily="34" charset="0"/>
                <a:ea typeface="ＭＳ Ｐゴシック" pitchFamily="34" charset="-128"/>
                <a:cs typeface="+mn-cs"/>
              </a:defRPr>
            </a:lvl1pPr>
          </a:lstStyle>
          <a:p>
            <a:pPr>
              <a:defRPr/>
            </a:pPr>
            <a:endParaRPr lang="en-US"/>
          </a:p>
        </p:txBody>
      </p:sp>
      <p:sp>
        <p:nvSpPr>
          <p:cNvPr id="7" name="Slide Number Placeholder 6"/>
          <p:cNvSpPr>
            <a:spLocks noGrp="1"/>
          </p:cNvSpPr>
          <p:nvPr>
            <p:ph type="sldNum" sz="quarter" idx="5"/>
          </p:nvPr>
        </p:nvSpPr>
        <p:spPr bwMode="auto">
          <a:xfrm>
            <a:off x="3972256" y="8827584"/>
            <a:ext cx="3036623" cy="467279"/>
          </a:xfrm>
          <a:prstGeom prst="rect">
            <a:avLst/>
          </a:prstGeom>
          <a:noFill/>
          <a:ln w="9525">
            <a:noFill/>
            <a:miter lim="800000"/>
            <a:headEnd/>
            <a:tailEnd/>
          </a:ln>
        </p:spPr>
        <p:txBody>
          <a:bodyPr vert="horz" wrap="square" lIns="92262" tIns="46130" rIns="92262" bIns="46130" numCol="1" anchor="b" anchorCtr="0" compatLnSpc="1">
            <a:prstTxWarp prst="textNoShape">
              <a:avLst/>
            </a:prstTxWarp>
          </a:bodyPr>
          <a:lstStyle>
            <a:lvl1pPr algn="r" defTabSz="461974">
              <a:defRPr sz="1300">
                <a:latin typeface="Calibri" pitchFamily="34" charset="0"/>
                <a:ea typeface="ＭＳ Ｐゴシック" charset="-128"/>
                <a:cs typeface="+mn-cs"/>
              </a:defRPr>
            </a:lvl1pPr>
          </a:lstStyle>
          <a:p>
            <a:pPr>
              <a:defRPr/>
            </a:pPr>
            <a:fld id="{11627949-27FF-47E2-9EC4-6891B4C7C452}" type="slidenum">
              <a:rPr lang="en-US"/>
              <a:pPr>
                <a:defRPr/>
              </a:pPr>
              <a:t>‹#›</a:t>
            </a:fld>
            <a:endParaRPr lang="en-US"/>
          </a:p>
        </p:txBody>
      </p:sp>
    </p:spTree>
  </p:cSld>
  <p:clrMap bg1="lt1" tx1="dk1" bg2="lt2" tx2="dk2" accent1="accent1" accent2="accent2" accent3="accent3" accent4="accent4" accent5="accent5" accent6="accent6" hlink="hlink" folHlink="folHlink"/>
  <p:hf hdr="0" ftr="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noFill/>
        </p:spPr>
      </p:sp>
      <p:sp>
        <p:nvSpPr>
          <p:cNvPr id="35843" name="Notes Placeholder 2"/>
          <p:cNvSpPr>
            <a:spLocks noGrp="1"/>
          </p:cNvSpPr>
          <p:nvPr>
            <p:ph type="body" idx="1"/>
          </p:nvPr>
        </p:nvSpPr>
        <p:spPr>
          <a:noFill/>
          <a:ln/>
        </p:spPr>
        <p:txBody>
          <a:bodyPr/>
          <a:lstStyle/>
          <a:p>
            <a:endParaRPr lang="en-US" smtClean="0">
              <a:ea typeface="ＭＳ Ｐゴシック"/>
              <a:cs typeface="ＭＳ Ｐゴシック"/>
            </a:endParaRPr>
          </a:p>
        </p:txBody>
      </p:sp>
      <p:sp>
        <p:nvSpPr>
          <p:cNvPr id="4" name="Slide Number Placeholder 3"/>
          <p:cNvSpPr>
            <a:spLocks noGrp="1"/>
          </p:cNvSpPr>
          <p:nvPr>
            <p:ph type="sldNum" sz="quarter" idx="5"/>
          </p:nvPr>
        </p:nvSpPr>
        <p:spPr/>
        <p:txBody>
          <a:bodyPr/>
          <a:lstStyle/>
          <a:p>
            <a:pPr>
              <a:defRPr/>
            </a:pPr>
            <a:fld id="{17B575EF-8D78-4060-BCF3-A529151224D6}"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TextEdit="1"/>
          </p:cNvSpPr>
          <p:nvPr>
            <p:ph type="sldImg"/>
          </p:nvPr>
        </p:nvSpPr>
        <p:spPr>
          <a:noFill/>
        </p:spPr>
      </p:sp>
      <p:sp>
        <p:nvSpPr>
          <p:cNvPr id="45059" name="Rectangle 3"/>
          <p:cNvSpPr>
            <a:spLocks noGrp="1"/>
          </p:cNvSpPr>
          <p:nvPr>
            <p:ph type="body" idx="1"/>
          </p:nvPr>
        </p:nvSpPr>
        <p:spPr>
          <a:noFill/>
          <a:ln/>
        </p:spPr>
        <p:txBody>
          <a:bodyPr/>
          <a:lstStyle/>
          <a:p>
            <a:endParaRPr lang="en-US" smtClean="0">
              <a:ea typeface="ＭＳ Ｐゴシック"/>
              <a:cs typeface="ＭＳ Ｐゴシック"/>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noFill/>
        </p:spPr>
      </p:sp>
      <p:sp>
        <p:nvSpPr>
          <p:cNvPr id="46083" name="Notes Placeholder 2"/>
          <p:cNvSpPr>
            <a:spLocks noGrp="1"/>
          </p:cNvSpPr>
          <p:nvPr>
            <p:ph type="body" idx="1"/>
          </p:nvPr>
        </p:nvSpPr>
        <p:spPr>
          <a:noFill/>
          <a:ln/>
        </p:spPr>
        <p:txBody>
          <a:bodyPr/>
          <a:lstStyle/>
          <a:p>
            <a:endParaRPr lang="en-US" smtClean="0">
              <a:ea typeface="ＭＳ Ｐゴシック"/>
              <a:cs typeface="ＭＳ Ｐゴシック"/>
            </a:endParaRPr>
          </a:p>
        </p:txBody>
      </p:sp>
      <p:sp>
        <p:nvSpPr>
          <p:cNvPr id="4" name="Date Placeholder 3"/>
          <p:cNvSpPr>
            <a:spLocks noGrp="1"/>
          </p:cNvSpPr>
          <p:nvPr>
            <p:ph type="dt" sz="quarter" idx="1"/>
          </p:nvPr>
        </p:nvSpPr>
        <p:spPr/>
        <p:txBody>
          <a:bodyPr/>
          <a:lstStyle/>
          <a:p>
            <a:pPr>
              <a:defRPr/>
            </a:pPr>
            <a:r>
              <a:rPr lang="en-US" smtClean="0"/>
              <a:t>5/21/2012</a:t>
            </a:r>
            <a:endParaRPr lang="en-US"/>
          </a:p>
        </p:txBody>
      </p:sp>
      <p:sp>
        <p:nvSpPr>
          <p:cNvPr id="5" name="Slide Number Placeholder 4"/>
          <p:cNvSpPr>
            <a:spLocks noGrp="1"/>
          </p:cNvSpPr>
          <p:nvPr>
            <p:ph type="sldNum" sz="quarter" idx="5"/>
          </p:nvPr>
        </p:nvSpPr>
        <p:spPr/>
        <p:txBody>
          <a:bodyPr/>
          <a:lstStyle/>
          <a:p>
            <a:pPr>
              <a:defRPr/>
            </a:pPr>
            <a:fld id="{2F0B0CA3-77B9-4484-8DE2-A58F49AD5AFB}"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noFill/>
        </p:spPr>
      </p:sp>
      <p:sp>
        <p:nvSpPr>
          <p:cNvPr id="47107" name="Notes Placeholder 2"/>
          <p:cNvSpPr>
            <a:spLocks noGrp="1"/>
          </p:cNvSpPr>
          <p:nvPr>
            <p:ph type="body" idx="1"/>
          </p:nvPr>
        </p:nvSpPr>
        <p:spPr>
          <a:noFill/>
          <a:ln/>
        </p:spPr>
        <p:txBody>
          <a:bodyPr/>
          <a:lstStyle/>
          <a:p>
            <a:endParaRPr lang="en-US" smtClean="0">
              <a:ea typeface="ＭＳ Ｐゴシック"/>
              <a:cs typeface="ＭＳ Ｐゴシック"/>
            </a:endParaRPr>
          </a:p>
        </p:txBody>
      </p:sp>
      <p:sp>
        <p:nvSpPr>
          <p:cNvPr id="49155" name="Slide Number Placeholder 3"/>
          <p:cNvSpPr>
            <a:spLocks noGrp="1"/>
          </p:cNvSpPr>
          <p:nvPr>
            <p:ph type="sldNum" sz="quarter" idx="5"/>
          </p:nvPr>
        </p:nvSpPr>
        <p:spPr/>
        <p:txBody>
          <a:bodyPr/>
          <a:lstStyle/>
          <a:p>
            <a:pPr defTabSz="456522">
              <a:defRPr/>
            </a:pPr>
            <a:fld id="{4FF6A0A2-8010-4E03-83B7-3C18F20A68E7}" type="slidenum">
              <a:rPr lang="en-US" smtClean="0"/>
              <a:pPr defTabSz="456522">
                <a:defRPr/>
              </a:pPr>
              <a:t>12</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noFill/>
        </p:spPr>
      </p:sp>
      <p:sp>
        <p:nvSpPr>
          <p:cNvPr id="48131" name="Notes Placeholder 2"/>
          <p:cNvSpPr>
            <a:spLocks noGrp="1"/>
          </p:cNvSpPr>
          <p:nvPr>
            <p:ph type="body" idx="1"/>
          </p:nvPr>
        </p:nvSpPr>
        <p:spPr>
          <a:noFill/>
          <a:ln/>
        </p:spPr>
        <p:txBody>
          <a:bodyPr/>
          <a:lstStyle/>
          <a:p>
            <a:endParaRPr lang="en-US" smtClean="0">
              <a:ea typeface="ＭＳ Ｐゴシック"/>
              <a:cs typeface="ＭＳ Ｐゴシック"/>
            </a:endParaRPr>
          </a:p>
        </p:txBody>
      </p:sp>
      <p:sp>
        <p:nvSpPr>
          <p:cNvPr id="75779" name="Slide Number Placeholder 3"/>
          <p:cNvSpPr>
            <a:spLocks noGrp="1"/>
          </p:cNvSpPr>
          <p:nvPr>
            <p:ph type="sldNum" sz="quarter" idx="5"/>
          </p:nvPr>
        </p:nvSpPr>
        <p:spPr/>
        <p:txBody>
          <a:bodyPr/>
          <a:lstStyle/>
          <a:p>
            <a:pPr defTabSz="456522">
              <a:defRPr/>
            </a:pPr>
            <a:fld id="{B509A7AC-5D53-473E-B629-FBBCCFC9EEEA}" type="slidenum">
              <a:rPr lang="en-US" smtClean="0"/>
              <a:pPr defTabSz="456522">
                <a:defRPr/>
              </a:pPr>
              <a:t>13</a:t>
            </a:fld>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noFill/>
        </p:spPr>
      </p:sp>
      <p:sp>
        <p:nvSpPr>
          <p:cNvPr id="49155" name="Notes Placeholder 2"/>
          <p:cNvSpPr>
            <a:spLocks noGrp="1"/>
          </p:cNvSpPr>
          <p:nvPr>
            <p:ph type="body" idx="1"/>
          </p:nvPr>
        </p:nvSpPr>
        <p:spPr>
          <a:noFill/>
          <a:ln/>
        </p:spPr>
        <p:txBody>
          <a:bodyPr/>
          <a:lstStyle/>
          <a:p>
            <a:endParaRPr lang="en-US" smtClean="0">
              <a:ea typeface="ＭＳ Ｐゴシック"/>
              <a:cs typeface="ＭＳ Ｐゴシック"/>
            </a:endParaRPr>
          </a:p>
        </p:txBody>
      </p:sp>
      <p:sp>
        <p:nvSpPr>
          <p:cNvPr id="4" name="Date Placeholder 3"/>
          <p:cNvSpPr>
            <a:spLocks noGrp="1"/>
          </p:cNvSpPr>
          <p:nvPr>
            <p:ph type="dt" sz="quarter" idx="1"/>
          </p:nvPr>
        </p:nvSpPr>
        <p:spPr/>
        <p:txBody>
          <a:bodyPr/>
          <a:lstStyle/>
          <a:p>
            <a:pPr>
              <a:defRPr/>
            </a:pPr>
            <a:r>
              <a:rPr lang="en-US" smtClean="0"/>
              <a:t>5/21/2012</a:t>
            </a:r>
            <a:endParaRPr lang="en-US"/>
          </a:p>
        </p:txBody>
      </p:sp>
      <p:sp>
        <p:nvSpPr>
          <p:cNvPr id="5" name="Slide Number Placeholder 4"/>
          <p:cNvSpPr>
            <a:spLocks noGrp="1"/>
          </p:cNvSpPr>
          <p:nvPr>
            <p:ph type="sldNum" sz="quarter" idx="5"/>
          </p:nvPr>
        </p:nvSpPr>
        <p:spPr/>
        <p:txBody>
          <a:bodyPr/>
          <a:lstStyle/>
          <a:p>
            <a:pPr>
              <a:defRPr/>
            </a:pPr>
            <a:fld id="{3B1EDE94-C585-4B6B-BF43-E03565AA0835}"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noFill/>
        </p:spPr>
      </p:sp>
      <p:sp>
        <p:nvSpPr>
          <p:cNvPr id="50179" name="Notes Placeholder 2"/>
          <p:cNvSpPr>
            <a:spLocks noGrp="1"/>
          </p:cNvSpPr>
          <p:nvPr>
            <p:ph type="body" idx="1"/>
          </p:nvPr>
        </p:nvSpPr>
        <p:spPr>
          <a:noFill/>
          <a:ln/>
        </p:spPr>
        <p:txBody>
          <a:bodyPr/>
          <a:lstStyle/>
          <a:p>
            <a:endParaRPr lang="en-US" smtClean="0">
              <a:ea typeface="ＭＳ Ｐゴシック"/>
              <a:cs typeface="ＭＳ Ｐゴシック"/>
            </a:endParaRPr>
          </a:p>
        </p:txBody>
      </p:sp>
      <p:sp>
        <p:nvSpPr>
          <p:cNvPr id="2" name="Slide Number Placeholder 3"/>
          <p:cNvSpPr>
            <a:spLocks noGrp="1"/>
          </p:cNvSpPr>
          <p:nvPr>
            <p:ph type="sldNum" sz="quarter" idx="5"/>
          </p:nvPr>
        </p:nvSpPr>
        <p:spPr/>
        <p:txBody>
          <a:bodyPr/>
          <a:lstStyle/>
          <a:p>
            <a:pPr defTabSz="456522">
              <a:defRPr/>
            </a:pPr>
            <a:fld id="{844D0CB4-3E05-4EC3-82A7-E08DBC85EBBD}" type="slidenum">
              <a:rPr lang="en-US" smtClean="0"/>
              <a:pPr defTabSz="456522">
                <a:defRPr/>
              </a:pPr>
              <a:t>15</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noFill/>
        </p:spPr>
      </p:sp>
      <p:sp>
        <p:nvSpPr>
          <p:cNvPr id="51203" name="Notes Placeholder 2"/>
          <p:cNvSpPr>
            <a:spLocks noGrp="1"/>
          </p:cNvSpPr>
          <p:nvPr>
            <p:ph type="body" idx="1"/>
          </p:nvPr>
        </p:nvSpPr>
        <p:spPr>
          <a:noFill/>
          <a:ln/>
        </p:spPr>
        <p:txBody>
          <a:bodyPr/>
          <a:lstStyle/>
          <a:p>
            <a:endParaRPr lang="en-US" smtClean="0">
              <a:ea typeface="ＭＳ Ｐゴシック"/>
              <a:cs typeface="ＭＳ Ｐゴシック"/>
            </a:endParaRPr>
          </a:p>
        </p:txBody>
      </p:sp>
      <p:sp>
        <p:nvSpPr>
          <p:cNvPr id="2" name="Slide Number Placeholder 3"/>
          <p:cNvSpPr>
            <a:spLocks noGrp="1"/>
          </p:cNvSpPr>
          <p:nvPr>
            <p:ph type="sldNum" sz="quarter" idx="5"/>
          </p:nvPr>
        </p:nvSpPr>
        <p:spPr/>
        <p:txBody>
          <a:bodyPr/>
          <a:lstStyle/>
          <a:p>
            <a:pPr defTabSz="456522">
              <a:defRPr/>
            </a:pPr>
            <a:fld id="{B6490EE0-DF1C-4A80-8D24-A7EAB49F9564}" type="slidenum">
              <a:rPr lang="en-US" smtClean="0"/>
              <a:pPr defTabSz="456522">
                <a:defRPr/>
              </a:pPr>
              <a:t>16</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noFill/>
        </p:spPr>
      </p:sp>
      <p:sp>
        <p:nvSpPr>
          <p:cNvPr id="52227" name="Notes Placeholder 2"/>
          <p:cNvSpPr>
            <a:spLocks noGrp="1"/>
          </p:cNvSpPr>
          <p:nvPr>
            <p:ph type="body" idx="1"/>
          </p:nvPr>
        </p:nvSpPr>
        <p:spPr>
          <a:noFill/>
          <a:ln/>
        </p:spPr>
        <p:txBody>
          <a:bodyPr/>
          <a:lstStyle/>
          <a:p>
            <a:endParaRPr lang="en-US" smtClean="0">
              <a:ea typeface="ＭＳ Ｐゴシック"/>
              <a:cs typeface="ＭＳ Ｐゴシック"/>
            </a:endParaRPr>
          </a:p>
        </p:txBody>
      </p:sp>
      <p:sp>
        <p:nvSpPr>
          <p:cNvPr id="49155" name="Slide Number Placeholder 3"/>
          <p:cNvSpPr>
            <a:spLocks noGrp="1"/>
          </p:cNvSpPr>
          <p:nvPr>
            <p:ph type="sldNum" sz="quarter" idx="5"/>
          </p:nvPr>
        </p:nvSpPr>
        <p:spPr/>
        <p:txBody>
          <a:bodyPr/>
          <a:lstStyle/>
          <a:p>
            <a:pPr defTabSz="456522">
              <a:defRPr/>
            </a:pPr>
            <a:fld id="{8DFCBB97-6A4C-4BDF-ADCE-ECB4C3FA0E82}" type="slidenum">
              <a:rPr lang="en-US" smtClean="0"/>
              <a:pPr defTabSz="456522">
                <a:defRPr/>
              </a:pPr>
              <a:t>17</a:t>
            </a:fld>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noFill/>
        </p:spPr>
      </p:sp>
      <p:sp>
        <p:nvSpPr>
          <p:cNvPr id="53251" name="Notes Placeholder 2"/>
          <p:cNvSpPr>
            <a:spLocks noGrp="1"/>
          </p:cNvSpPr>
          <p:nvPr>
            <p:ph type="body" idx="1"/>
          </p:nvPr>
        </p:nvSpPr>
        <p:spPr>
          <a:noFill/>
          <a:ln/>
        </p:spPr>
        <p:txBody>
          <a:bodyPr/>
          <a:lstStyle/>
          <a:p>
            <a:endParaRPr lang="en-US" smtClean="0">
              <a:ea typeface="ＭＳ Ｐゴシック"/>
              <a:cs typeface="ＭＳ Ｐゴシック"/>
            </a:endParaRPr>
          </a:p>
        </p:txBody>
      </p:sp>
      <p:sp>
        <p:nvSpPr>
          <p:cNvPr id="49155" name="Slide Number Placeholder 3"/>
          <p:cNvSpPr>
            <a:spLocks noGrp="1"/>
          </p:cNvSpPr>
          <p:nvPr>
            <p:ph type="sldNum" sz="quarter" idx="5"/>
          </p:nvPr>
        </p:nvSpPr>
        <p:spPr/>
        <p:txBody>
          <a:bodyPr/>
          <a:lstStyle/>
          <a:p>
            <a:pPr defTabSz="456522">
              <a:defRPr/>
            </a:pPr>
            <a:fld id="{88A3138F-9AE2-4085-85F7-8C98ADA7F684}" type="slidenum">
              <a:rPr lang="en-US" smtClean="0"/>
              <a:pPr defTabSz="456522">
                <a:defRPr/>
              </a:pPr>
              <a:t>18</a:t>
            </a:fld>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noFill/>
        </p:spPr>
      </p:sp>
      <p:sp>
        <p:nvSpPr>
          <p:cNvPr id="54275" name="Notes Placeholder 2"/>
          <p:cNvSpPr>
            <a:spLocks noGrp="1"/>
          </p:cNvSpPr>
          <p:nvPr>
            <p:ph type="body" idx="1"/>
          </p:nvPr>
        </p:nvSpPr>
        <p:spPr>
          <a:noFill/>
          <a:ln/>
        </p:spPr>
        <p:txBody>
          <a:bodyPr/>
          <a:lstStyle/>
          <a:p>
            <a:endParaRPr lang="en-US" smtClean="0">
              <a:ea typeface="ＭＳ Ｐゴシック"/>
              <a:cs typeface="ＭＳ Ｐゴシック"/>
            </a:endParaRPr>
          </a:p>
        </p:txBody>
      </p:sp>
      <p:sp>
        <p:nvSpPr>
          <p:cNvPr id="49155" name="Slide Number Placeholder 3"/>
          <p:cNvSpPr>
            <a:spLocks noGrp="1"/>
          </p:cNvSpPr>
          <p:nvPr>
            <p:ph type="sldNum" sz="quarter" idx="5"/>
          </p:nvPr>
        </p:nvSpPr>
        <p:spPr/>
        <p:txBody>
          <a:bodyPr/>
          <a:lstStyle/>
          <a:p>
            <a:pPr defTabSz="456522">
              <a:defRPr/>
            </a:pPr>
            <a:fld id="{5B6CCBCC-1503-479B-8C21-2CBEB9C5201C}" type="slidenum">
              <a:rPr lang="en-US" smtClean="0"/>
              <a:pPr defTabSz="456522">
                <a:defRPr/>
              </a:pPr>
              <a:t>19</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noFill/>
        </p:spPr>
      </p:sp>
      <p:sp>
        <p:nvSpPr>
          <p:cNvPr id="36867" name="Notes Placeholder 2"/>
          <p:cNvSpPr>
            <a:spLocks noGrp="1"/>
          </p:cNvSpPr>
          <p:nvPr>
            <p:ph type="body" idx="1"/>
          </p:nvPr>
        </p:nvSpPr>
        <p:spPr>
          <a:noFill/>
          <a:ln/>
        </p:spPr>
        <p:txBody>
          <a:bodyPr/>
          <a:lstStyle/>
          <a:p>
            <a:endParaRPr lang="en-US" smtClean="0">
              <a:ea typeface="ＭＳ Ｐゴシック"/>
              <a:cs typeface="ＭＳ Ｐゴシック"/>
            </a:endParaRPr>
          </a:p>
        </p:txBody>
      </p:sp>
      <p:sp>
        <p:nvSpPr>
          <p:cNvPr id="4" name="Slide Number Placeholder 3"/>
          <p:cNvSpPr>
            <a:spLocks noGrp="1"/>
          </p:cNvSpPr>
          <p:nvPr>
            <p:ph type="sldNum" sz="quarter" idx="5"/>
          </p:nvPr>
        </p:nvSpPr>
        <p:spPr/>
        <p:txBody>
          <a:bodyPr/>
          <a:lstStyle/>
          <a:p>
            <a:pPr>
              <a:defRPr/>
            </a:pPr>
            <a:fld id="{3AC91DE5-2EC2-440A-AFE4-9F9A1BF67A87}"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a:noFill/>
        </p:spPr>
      </p:sp>
      <p:sp>
        <p:nvSpPr>
          <p:cNvPr id="55299" name="Rectangle 3"/>
          <p:cNvSpPr>
            <a:spLocks noGrp="1"/>
          </p:cNvSpPr>
          <p:nvPr>
            <p:ph type="body" idx="1"/>
          </p:nvPr>
        </p:nvSpPr>
        <p:spPr>
          <a:noFill/>
          <a:ln/>
        </p:spPr>
        <p:txBody>
          <a:bodyPr/>
          <a:lstStyle/>
          <a:p>
            <a:endParaRPr lang="en-US" smtClean="0">
              <a:ea typeface="ＭＳ Ｐゴシック"/>
              <a:cs typeface="ＭＳ Ｐゴシック"/>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TextEdit="1"/>
          </p:cNvSpPr>
          <p:nvPr>
            <p:ph type="sldImg"/>
          </p:nvPr>
        </p:nvSpPr>
        <p:spPr>
          <a:noFill/>
        </p:spPr>
      </p:sp>
      <p:sp>
        <p:nvSpPr>
          <p:cNvPr id="56323" name="Rectangle 3"/>
          <p:cNvSpPr>
            <a:spLocks noGrp="1"/>
          </p:cNvSpPr>
          <p:nvPr>
            <p:ph type="body" idx="1"/>
          </p:nvPr>
        </p:nvSpPr>
        <p:spPr>
          <a:noFill/>
          <a:ln/>
        </p:spPr>
        <p:txBody>
          <a:bodyPr/>
          <a:lstStyle/>
          <a:p>
            <a:endParaRPr lang="en-US" smtClean="0">
              <a:ea typeface="ＭＳ Ｐゴシック"/>
              <a:cs typeface="ＭＳ Ｐゴシック"/>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TextEdit="1"/>
          </p:cNvSpPr>
          <p:nvPr>
            <p:ph type="sldImg"/>
          </p:nvPr>
        </p:nvSpPr>
        <p:spPr>
          <a:noFill/>
        </p:spPr>
      </p:sp>
      <p:sp>
        <p:nvSpPr>
          <p:cNvPr id="57347" name="Rectangle 3"/>
          <p:cNvSpPr>
            <a:spLocks noGrp="1"/>
          </p:cNvSpPr>
          <p:nvPr>
            <p:ph type="body" idx="1"/>
          </p:nvPr>
        </p:nvSpPr>
        <p:spPr>
          <a:noFill/>
          <a:ln/>
        </p:spPr>
        <p:txBody>
          <a:bodyPr/>
          <a:lstStyle/>
          <a:p>
            <a:endParaRPr lang="en-US" smtClean="0">
              <a:ea typeface="ＭＳ Ｐゴシック"/>
              <a:cs typeface="ＭＳ Ｐゴシック"/>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TextEdit="1"/>
          </p:cNvSpPr>
          <p:nvPr>
            <p:ph type="sldImg"/>
          </p:nvPr>
        </p:nvSpPr>
        <p:spPr>
          <a:noFill/>
        </p:spPr>
      </p:sp>
      <p:sp>
        <p:nvSpPr>
          <p:cNvPr id="58371" name="Rectangle 3"/>
          <p:cNvSpPr>
            <a:spLocks noGrp="1"/>
          </p:cNvSpPr>
          <p:nvPr>
            <p:ph type="body" idx="1"/>
          </p:nvPr>
        </p:nvSpPr>
        <p:spPr>
          <a:noFill/>
          <a:ln/>
        </p:spPr>
        <p:txBody>
          <a:bodyPr/>
          <a:lstStyle/>
          <a:p>
            <a:endParaRPr lang="en-US" smtClean="0">
              <a:ea typeface="ＭＳ Ｐゴシック"/>
              <a:cs typeface="ＭＳ Ｐゴシック"/>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TextEdit="1"/>
          </p:cNvSpPr>
          <p:nvPr>
            <p:ph type="sldImg"/>
          </p:nvPr>
        </p:nvSpPr>
        <p:spPr>
          <a:noFill/>
        </p:spPr>
      </p:sp>
      <p:sp>
        <p:nvSpPr>
          <p:cNvPr id="59395" name="Rectangle 3"/>
          <p:cNvSpPr>
            <a:spLocks noGrp="1"/>
          </p:cNvSpPr>
          <p:nvPr>
            <p:ph type="body" idx="1"/>
          </p:nvPr>
        </p:nvSpPr>
        <p:spPr>
          <a:xfrm>
            <a:off x="701345" y="4416098"/>
            <a:ext cx="5607711" cy="4183995"/>
          </a:xfrm>
          <a:noFill/>
          <a:ln/>
        </p:spPr>
        <p:txBody>
          <a:bodyPr/>
          <a:lstStyle/>
          <a:p>
            <a:endParaRPr lang="en-US" smtClean="0">
              <a:ea typeface="ＭＳ Ｐゴシック"/>
              <a:cs typeface="ＭＳ Ｐゴシック"/>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TextEdit="1"/>
          </p:cNvSpPr>
          <p:nvPr>
            <p:ph type="sldImg"/>
          </p:nvPr>
        </p:nvSpPr>
        <p:spPr>
          <a:noFill/>
        </p:spPr>
      </p:sp>
      <p:sp>
        <p:nvSpPr>
          <p:cNvPr id="59395" name="Rectangle 3"/>
          <p:cNvSpPr>
            <a:spLocks noGrp="1"/>
          </p:cNvSpPr>
          <p:nvPr>
            <p:ph type="body" idx="1"/>
          </p:nvPr>
        </p:nvSpPr>
        <p:spPr>
          <a:xfrm>
            <a:off x="701345" y="4416098"/>
            <a:ext cx="5607711" cy="4183995"/>
          </a:xfrm>
          <a:noFill/>
          <a:ln/>
        </p:spPr>
        <p:txBody>
          <a:bodyPr/>
          <a:lstStyle/>
          <a:p>
            <a:endParaRPr lang="en-US" smtClean="0">
              <a:ea typeface="ＭＳ Ｐゴシック"/>
              <a:cs typeface="ＭＳ Ｐゴシック"/>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TextEdit="1"/>
          </p:cNvSpPr>
          <p:nvPr>
            <p:ph type="sldImg"/>
          </p:nvPr>
        </p:nvSpPr>
        <p:spPr>
          <a:noFill/>
        </p:spPr>
      </p:sp>
      <p:sp>
        <p:nvSpPr>
          <p:cNvPr id="59395" name="Rectangle 3"/>
          <p:cNvSpPr>
            <a:spLocks noGrp="1"/>
          </p:cNvSpPr>
          <p:nvPr>
            <p:ph type="body" idx="1"/>
          </p:nvPr>
        </p:nvSpPr>
        <p:spPr>
          <a:xfrm>
            <a:off x="701345" y="4416098"/>
            <a:ext cx="5607711" cy="4183995"/>
          </a:xfrm>
          <a:noFill/>
          <a:ln/>
        </p:spPr>
        <p:txBody>
          <a:bodyPr/>
          <a:lstStyle/>
          <a:p>
            <a:endParaRPr lang="en-US" smtClean="0">
              <a:ea typeface="ＭＳ Ｐゴシック"/>
              <a:cs typeface="ＭＳ Ｐゴシック"/>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noFill/>
        </p:spPr>
      </p:sp>
      <p:sp>
        <p:nvSpPr>
          <p:cNvPr id="3" name="Notes Placeholder 2"/>
          <p:cNvSpPr>
            <a:spLocks noGrp="1"/>
          </p:cNvSpPr>
          <p:nvPr>
            <p:ph type="body" idx="1"/>
          </p:nvPr>
        </p:nvSpPr>
        <p:spPr/>
        <p:txBody>
          <a:bodyPr>
            <a:normAutofit fontScale="77500" lnSpcReduction="20000"/>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CD7C0CCD-FF4F-40E8-A72E-292F0194B6F4}"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noFill/>
        </p:spPr>
      </p:sp>
      <p:sp>
        <p:nvSpPr>
          <p:cNvPr id="3" name="Notes Placeholder 2"/>
          <p:cNvSpPr>
            <a:spLocks noGrp="1"/>
          </p:cNvSpPr>
          <p:nvPr>
            <p:ph type="body" idx="1"/>
          </p:nvPr>
        </p:nvSpPr>
        <p:spPr/>
        <p:txBody>
          <a:bodyPr>
            <a:normAutofit fontScale="77500" lnSpcReduction="20000"/>
          </a:bodyPr>
          <a:lstStyle/>
          <a:p>
            <a:pPr>
              <a:defRPr/>
            </a:pPr>
            <a:endParaRPr lang="en-US" dirty="0"/>
          </a:p>
        </p:txBody>
      </p:sp>
      <p:sp>
        <p:nvSpPr>
          <p:cNvPr id="4" name="Slide Number Placeholder 3"/>
          <p:cNvSpPr>
            <a:spLocks noGrp="1"/>
          </p:cNvSpPr>
          <p:nvPr>
            <p:ph type="sldNum" sz="quarter" idx="5"/>
          </p:nvPr>
        </p:nvSpPr>
        <p:spPr/>
        <p:txBody>
          <a:bodyPr/>
          <a:lstStyle/>
          <a:p>
            <a:pPr>
              <a:defRPr/>
            </a:pPr>
            <a:fld id="{CDFF9A05-9C38-43DA-905A-C9895E1466E8}"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noFill/>
        </p:spPr>
      </p:sp>
      <p:sp>
        <p:nvSpPr>
          <p:cNvPr id="39939" name="Notes Placeholder 2"/>
          <p:cNvSpPr>
            <a:spLocks noGrp="1"/>
          </p:cNvSpPr>
          <p:nvPr>
            <p:ph type="body" idx="1"/>
          </p:nvPr>
        </p:nvSpPr>
        <p:spPr>
          <a:noFill/>
          <a:ln/>
        </p:spPr>
        <p:txBody>
          <a:bodyPr/>
          <a:lstStyle/>
          <a:p>
            <a:endParaRPr lang="en-US" smtClean="0">
              <a:ea typeface="ＭＳ Ｐゴシック"/>
              <a:cs typeface="ＭＳ Ｐゴシック"/>
            </a:endParaRPr>
          </a:p>
        </p:txBody>
      </p:sp>
      <p:sp>
        <p:nvSpPr>
          <p:cNvPr id="4" name="Slide Number Placeholder 3"/>
          <p:cNvSpPr>
            <a:spLocks noGrp="1"/>
          </p:cNvSpPr>
          <p:nvPr>
            <p:ph type="sldNum" sz="quarter" idx="5"/>
          </p:nvPr>
        </p:nvSpPr>
        <p:spPr/>
        <p:txBody>
          <a:bodyPr/>
          <a:lstStyle/>
          <a:p>
            <a:pPr>
              <a:defRPr/>
            </a:pPr>
            <a:fld id="{7F1CB07B-FD56-4EE5-B2CA-07E7798CCC87}"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TextEdit="1"/>
          </p:cNvSpPr>
          <p:nvPr>
            <p:ph type="sldImg"/>
          </p:nvPr>
        </p:nvSpPr>
        <p:spPr>
          <a:noFill/>
        </p:spPr>
      </p:sp>
      <p:sp>
        <p:nvSpPr>
          <p:cNvPr id="40963" name="Rectangle 3"/>
          <p:cNvSpPr>
            <a:spLocks noGrp="1"/>
          </p:cNvSpPr>
          <p:nvPr>
            <p:ph type="body" idx="1"/>
          </p:nvPr>
        </p:nvSpPr>
        <p:spPr>
          <a:xfrm>
            <a:off x="701345" y="4416098"/>
            <a:ext cx="5607711" cy="4183995"/>
          </a:xfrm>
          <a:noFill/>
          <a:ln/>
        </p:spPr>
        <p:txBody>
          <a:bodyPr/>
          <a:lstStyle/>
          <a:p>
            <a:endParaRPr lang="en-US" smtClean="0">
              <a:ea typeface="ＭＳ Ｐゴシック"/>
              <a:cs typeface="ＭＳ Ｐゴシック"/>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TextEdit="1"/>
          </p:cNvSpPr>
          <p:nvPr>
            <p:ph type="sldImg"/>
          </p:nvPr>
        </p:nvSpPr>
        <p:spPr>
          <a:noFill/>
        </p:spPr>
      </p:sp>
      <p:sp>
        <p:nvSpPr>
          <p:cNvPr id="41987" name="Rectangle 3"/>
          <p:cNvSpPr>
            <a:spLocks noGrp="1"/>
          </p:cNvSpPr>
          <p:nvPr>
            <p:ph type="body" idx="1"/>
          </p:nvPr>
        </p:nvSpPr>
        <p:spPr>
          <a:xfrm>
            <a:off x="701345" y="4416099"/>
            <a:ext cx="5607711" cy="4182457"/>
          </a:xfrm>
          <a:noFill/>
          <a:ln/>
        </p:spPr>
        <p:txBody>
          <a:bodyPr/>
          <a:lstStyle/>
          <a:p>
            <a:endParaRPr lang="en-US" smtClean="0">
              <a:ea typeface="ＭＳ Ｐゴシック"/>
              <a:cs typeface="ＭＳ Ｐゴシック"/>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noFill/>
        </p:spPr>
      </p:sp>
      <p:sp>
        <p:nvSpPr>
          <p:cNvPr id="43011" name="Notes Placeholder 2"/>
          <p:cNvSpPr>
            <a:spLocks noGrp="1"/>
          </p:cNvSpPr>
          <p:nvPr>
            <p:ph type="body" idx="1"/>
          </p:nvPr>
        </p:nvSpPr>
        <p:spPr>
          <a:noFill/>
          <a:ln/>
        </p:spPr>
        <p:txBody>
          <a:bodyPr/>
          <a:lstStyle/>
          <a:p>
            <a:endParaRPr lang="en-US" smtClean="0">
              <a:ea typeface="ＭＳ Ｐゴシック"/>
              <a:cs typeface="ＭＳ Ｐゴシック"/>
            </a:endParaRPr>
          </a:p>
        </p:txBody>
      </p:sp>
      <p:sp>
        <p:nvSpPr>
          <p:cNvPr id="18435" name="Slide Number Placeholder 3"/>
          <p:cNvSpPr>
            <a:spLocks noGrp="1"/>
          </p:cNvSpPr>
          <p:nvPr>
            <p:ph type="sldNum" sz="quarter" idx="5"/>
          </p:nvPr>
        </p:nvSpPr>
        <p:spPr/>
        <p:txBody>
          <a:bodyPr/>
          <a:lstStyle/>
          <a:p>
            <a:pPr defTabSz="456522">
              <a:defRPr/>
            </a:pPr>
            <a:fld id="{3B9B0663-29CE-4873-A75D-3262CBB971EE}" type="slidenum">
              <a:rPr lang="en-US" smtClean="0"/>
              <a:pPr defTabSz="456522">
                <a:defRPr/>
              </a:pPr>
              <a:t>8</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TextEdit="1"/>
          </p:cNvSpPr>
          <p:nvPr>
            <p:ph type="sldImg"/>
          </p:nvPr>
        </p:nvSpPr>
        <p:spPr>
          <a:noFill/>
        </p:spPr>
      </p:sp>
      <p:sp>
        <p:nvSpPr>
          <p:cNvPr id="44035" name="Rectangle 3"/>
          <p:cNvSpPr>
            <a:spLocks noGrp="1"/>
          </p:cNvSpPr>
          <p:nvPr>
            <p:ph type="body" idx="1"/>
          </p:nvPr>
        </p:nvSpPr>
        <p:spPr>
          <a:noFill/>
          <a:ln/>
        </p:spPr>
        <p:txBody>
          <a:bodyPr/>
          <a:lstStyle/>
          <a:p>
            <a:endParaRPr lang="en-US" smtClean="0">
              <a:ea typeface="ＭＳ Ｐゴシック"/>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mailto:aoainfo@aoa.gov" TargetMode="Externa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userDrawn="1"/>
        </p:nvSpPr>
        <p:spPr>
          <a:xfrm>
            <a:off x="6986588" y="5516563"/>
            <a:ext cx="1901825" cy="120491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Title 1"/>
          <p:cNvSpPr txBox="1">
            <a:spLocks/>
          </p:cNvSpPr>
          <p:nvPr userDrawn="1"/>
        </p:nvSpPr>
        <p:spPr>
          <a:xfrm>
            <a:off x="314325" y="3492500"/>
            <a:ext cx="7772400" cy="990600"/>
          </a:xfrm>
          <a:prstGeom prst="rect">
            <a:avLst/>
          </a:prstGeom>
        </p:spPr>
        <p:txBody>
          <a:bodyPr anchor="b"/>
          <a:lstStyle/>
          <a:p>
            <a:pPr>
              <a:defRPr/>
            </a:pPr>
            <a:endParaRPr lang="en-US" sz="7200">
              <a:solidFill>
                <a:srgbClr val="FFFFFF"/>
              </a:solidFill>
              <a:latin typeface="Century Gothic" pitchFamily="34" charset="0"/>
              <a:ea typeface="ＭＳ Ｐゴシック" pitchFamily="34" charset="-128"/>
              <a:cs typeface="+mn-cs"/>
            </a:endParaRPr>
          </a:p>
        </p:txBody>
      </p:sp>
      <p:pic>
        <p:nvPicPr>
          <p:cNvPr id="6" name="Picture 10" descr="untitled.bmp"/>
          <p:cNvPicPr>
            <a:picLocks noChangeAspect="1"/>
          </p:cNvPicPr>
          <p:nvPr userDrawn="1"/>
        </p:nvPicPr>
        <p:blipFill>
          <a:blip r:embed="rId2">
            <a:clrChange>
              <a:clrFrom>
                <a:srgbClr val="FFFFFF"/>
              </a:clrFrom>
              <a:clrTo>
                <a:srgbClr val="FFFFFF">
                  <a:alpha val="0"/>
                </a:srgbClr>
              </a:clrTo>
            </a:clrChange>
          </a:blip>
          <a:srcRect r="30391" b="50000"/>
          <a:stretch>
            <a:fillRect/>
          </a:stretch>
        </p:blipFill>
        <p:spPr bwMode="auto">
          <a:xfrm>
            <a:off x="6835775" y="5802313"/>
            <a:ext cx="2052638" cy="919162"/>
          </a:xfrm>
          <a:prstGeom prst="rect">
            <a:avLst/>
          </a:prstGeom>
          <a:noFill/>
          <a:ln w="9525">
            <a:noFill/>
            <a:miter lim="800000"/>
            <a:headEnd/>
            <a:tailEnd/>
          </a:ln>
        </p:spPr>
      </p:pic>
      <p:sp>
        <p:nvSpPr>
          <p:cNvPr id="7" name="Rectangle 6"/>
          <p:cNvSpPr/>
          <p:nvPr userDrawn="1"/>
        </p:nvSpPr>
        <p:spPr>
          <a:xfrm>
            <a:off x="0" y="3362325"/>
            <a:ext cx="9144000" cy="1150938"/>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228600">
              <a:defRPr/>
            </a:pPr>
            <a:endParaRPr lang="en-US" sz="3200" dirty="0">
              <a:latin typeface="Broadway" pitchFamily="82" charset="0"/>
            </a:endParaRPr>
          </a:p>
        </p:txBody>
      </p:sp>
      <p:pic>
        <p:nvPicPr>
          <p:cNvPr id="8" name="Picture 12" descr="ACL Cover Page.jpg"/>
          <p:cNvPicPr>
            <a:picLocks noChangeAspect="1"/>
          </p:cNvPicPr>
          <p:nvPr userDrawn="1"/>
        </p:nvPicPr>
        <p:blipFill>
          <a:blip r:embed="rId3"/>
          <a:srcRect r="12688" b="48961"/>
          <a:stretch>
            <a:fillRect/>
          </a:stretch>
        </p:blipFill>
        <p:spPr bwMode="auto">
          <a:xfrm>
            <a:off x="-20638" y="-31750"/>
            <a:ext cx="9164638" cy="3303588"/>
          </a:xfrm>
          <a:prstGeom prst="rect">
            <a:avLst/>
          </a:prstGeom>
          <a:noFill/>
          <a:ln w="9525">
            <a:noFill/>
            <a:miter lim="800000"/>
            <a:headEnd/>
            <a:tailEnd/>
          </a:ln>
        </p:spPr>
      </p:pic>
      <p:sp>
        <p:nvSpPr>
          <p:cNvPr id="2" name="Title 1"/>
          <p:cNvSpPr>
            <a:spLocks noGrp="1"/>
          </p:cNvSpPr>
          <p:nvPr>
            <p:ph type="ctrTitle"/>
          </p:nvPr>
        </p:nvSpPr>
        <p:spPr>
          <a:xfrm>
            <a:off x="457200" y="3491999"/>
            <a:ext cx="7772400" cy="990382"/>
          </a:xfrm>
        </p:spPr>
        <p:txBody>
          <a:bodyPr anchor="b">
            <a:noAutofit/>
          </a:bodyPr>
          <a:lstStyle>
            <a:lvl1pPr algn="l">
              <a:defRPr sz="7200">
                <a:solidFill>
                  <a:srgbClr val="FFFFFF"/>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5319221"/>
            <a:ext cx="6293944" cy="663903"/>
          </a:xfrm>
        </p:spPr>
        <p:txBody>
          <a:bodyPr>
            <a:normAutofit/>
          </a:bodyPr>
          <a:lstStyle>
            <a:lvl1pPr marL="0" indent="0" algn="l">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Footer Placeholder 4"/>
          <p:cNvSpPr>
            <a:spLocks noGrp="1"/>
          </p:cNvSpPr>
          <p:nvPr>
            <p:ph type="ftr" sz="quarter" idx="10"/>
          </p:nvPr>
        </p:nvSpPr>
        <p:spPr>
          <a:xfrm>
            <a:off x="457200" y="5991225"/>
            <a:ext cx="6294438" cy="365125"/>
          </a:xfrm>
        </p:spPr>
        <p:txBody>
          <a:bodyPr/>
          <a:lstStyle>
            <a:lvl1pPr>
              <a:defRPr b="0" cap="none"/>
            </a:lvl1pPr>
          </a:lstStyle>
          <a:p>
            <a:pPr>
              <a:defRPr/>
            </a:pPr>
            <a:r>
              <a:rPr lang="en-US"/>
              <a:t>U.S. Department of Health and Human Services, Administration for Community Living, Washington DC 20201</a:t>
            </a:r>
          </a:p>
          <a:p>
            <a:pPr>
              <a:defRPr/>
            </a:pPr>
            <a:r>
              <a:rPr lang="en-US"/>
              <a:t>PHONE 202.619.0724</a:t>
            </a:r>
            <a:r>
              <a:rPr lang="en-US">
                <a:solidFill>
                  <a:schemeClr val="tx1">
                    <a:tint val="75000"/>
                  </a:schemeClr>
                </a:solidFill>
              </a:rPr>
              <a:t>  |  </a:t>
            </a:r>
            <a:r>
              <a:rPr lang="en-US"/>
              <a:t>FAX 202.357.3555 </a:t>
            </a:r>
            <a:r>
              <a:rPr lang="en-US">
                <a:solidFill>
                  <a:schemeClr val="tx1">
                    <a:tint val="75000"/>
                  </a:schemeClr>
                </a:solidFill>
              </a:rPr>
              <a:t>|  </a:t>
            </a:r>
            <a:r>
              <a:rPr lang="en-US"/>
              <a:t>EMAIL </a:t>
            </a:r>
            <a:r>
              <a:rPr lang="en-US" u="sng">
                <a:hlinkClick r:id="rId4"/>
              </a:rPr>
              <a:t>aoainfo@aoa.gov</a:t>
            </a:r>
            <a:r>
              <a:rPr lang="en-US"/>
              <a:t>  </a:t>
            </a:r>
            <a:r>
              <a:rPr lang="en-US">
                <a:solidFill>
                  <a:schemeClr val="tx1">
                    <a:tint val="75000"/>
                  </a:schemeClr>
                </a:solidFill>
              </a:rPr>
              <a:t>|  </a:t>
            </a:r>
            <a:r>
              <a:rPr lang="en-US"/>
              <a:t>WEB www.hhs.gov/acl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userDrawn="1"/>
        </p:nvSpPr>
        <p:spPr>
          <a:xfrm>
            <a:off x="6950075" y="5495925"/>
            <a:ext cx="1946275" cy="11858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5" name="Picture 9" descr="untitled.bmp"/>
          <p:cNvPicPr>
            <a:picLocks noChangeAspect="1"/>
          </p:cNvPicPr>
          <p:nvPr userDrawn="1"/>
        </p:nvPicPr>
        <p:blipFill>
          <a:blip r:embed="rId2">
            <a:clrChange>
              <a:clrFrom>
                <a:srgbClr val="FFFFFF"/>
              </a:clrFrom>
              <a:clrTo>
                <a:srgbClr val="FFFFFF">
                  <a:alpha val="0"/>
                </a:srgbClr>
              </a:clrTo>
            </a:clrChange>
          </a:blip>
          <a:srcRect r="30391" b="50000"/>
          <a:stretch>
            <a:fillRect/>
          </a:stretch>
        </p:blipFill>
        <p:spPr bwMode="auto">
          <a:xfrm>
            <a:off x="6864350" y="5818188"/>
            <a:ext cx="2051050" cy="919162"/>
          </a:xfrm>
          <a:prstGeom prst="rect">
            <a:avLst/>
          </a:prstGeom>
          <a:noFill/>
          <a:ln w="9525">
            <a:noFill/>
            <a:miter lim="800000"/>
            <a:headEnd/>
            <a:tailEnd/>
          </a:ln>
        </p:spPr>
      </p:pic>
      <p:sp>
        <p:nvSpPr>
          <p:cNvPr id="6" name="Rectangle 5"/>
          <p:cNvSpPr/>
          <p:nvPr userDrawn="1"/>
        </p:nvSpPr>
        <p:spPr>
          <a:xfrm>
            <a:off x="0" y="6461125"/>
            <a:ext cx="6835775" cy="203200"/>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p:nvPr userDrawn="1"/>
        </p:nvSpPr>
        <p:spPr>
          <a:xfrm>
            <a:off x="6931025" y="5586413"/>
            <a:ext cx="1792288" cy="113506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6" name="Picture 9" descr="untitled.bmp"/>
          <p:cNvPicPr>
            <a:picLocks noChangeAspect="1"/>
          </p:cNvPicPr>
          <p:nvPr userDrawn="1"/>
        </p:nvPicPr>
        <p:blipFill>
          <a:blip r:embed="rId2">
            <a:clrChange>
              <a:clrFrom>
                <a:srgbClr val="FFFFFF"/>
              </a:clrFrom>
              <a:clrTo>
                <a:srgbClr val="FFFFFF">
                  <a:alpha val="0"/>
                </a:srgbClr>
              </a:clrTo>
            </a:clrChange>
          </a:blip>
          <a:srcRect r="30391" b="50000"/>
          <a:stretch>
            <a:fillRect/>
          </a:stretch>
        </p:blipFill>
        <p:spPr bwMode="auto">
          <a:xfrm>
            <a:off x="6864350" y="5821363"/>
            <a:ext cx="2051050" cy="917575"/>
          </a:xfrm>
          <a:prstGeom prst="rect">
            <a:avLst/>
          </a:prstGeom>
          <a:noFill/>
          <a:ln w="9525">
            <a:noFill/>
            <a:miter lim="800000"/>
            <a:headEnd/>
            <a:tailEnd/>
          </a:ln>
        </p:spPr>
      </p:pic>
      <p:sp>
        <p:nvSpPr>
          <p:cNvPr id="7" name="Rectangle 6"/>
          <p:cNvSpPr/>
          <p:nvPr userDrawn="1"/>
        </p:nvSpPr>
        <p:spPr>
          <a:xfrm>
            <a:off x="0" y="6461125"/>
            <a:ext cx="6835775" cy="203200"/>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Rectangle 6"/>
          <p:cNvSpPr/>
          <p:nvPr userDrawn="1"/>
        </p:nvSpPr>
        <p:spPr>
          <a:xfrm>
            <a:off x="6913563" y="5586413"/>
            <a:ext cx="1792287" cy="113506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8" name="Picture 9" descr="untitled.bmp"/>
          <p:cNvPicPr>
            <a:picLocks noChangeAspect="1"/>
          </p:cNvPicPr>
          <p:nvPr userDrawn="1"/>
        </p:nvPicPr>
        <p:blipFill>
          <a:blip r:embed="rId2">
            <a:clrChange>
              <a:clrFrom>
                <a:srgbClr val="FFFFFF"/>
              </a:clrFrom>
              <a:clrTo>
                <a:srgbClr val="FFFFFF">
                  <a:alpha val="0"/>
                </a:srgbClr>
              </a:clrTo>
            </a:clrChange>
          </a:blip>
          <a:srcRect r="30391" b="50000"/>
          <a:stretch>
            <a:fillRect/>
          </a:stretch>
        </p:blipFill>
        <p:spPr bwMode="auto">
          <a:xfrm>
            <a:off x="6864350" y="5821363"/>
            <a:ext cx="2051050" cy="917575"/>
          </a:xfrm>
          <a:prstGeom prst="rect">
            <a:avLst/>
          </a:prstGeom>
          <a:noFill/>
          <a:ln w="9525">
            <a:noFill/>
            <a:miter lim="800000"/>
            <a:headEnd/>
            <a:tailEnd/>
          </a:ln>
        </p:spPr>
      </p:pic>
      <p:sp>
        <p:nvSpPr>
          <p:cNvPr id="9" name="Rectangle 8"/>
          <p:cNvSpPr/>
          <p:nvPr userDrawn="1"/>
        </p:nvSpPr>
        <p:spPr>
          <a:xfrm>
            <a:off x="0" y="6461125"/>
            <a:ext cx="6835775" cy="203200"/>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2"/>
          <p:cNvSpPr/>
          <p:nvPr userDrawn="1"/>
        </p:nvSpPr>
        <p:spPr>
          <a:xfrm>
            <a:off x="6913563" y="5586413"/>
            <a:ext cx="1792287" cy="113506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4" name="Picture 9" descr="untitled.bmp"/>
          <p:cNvPicPr>
            <a:picLocks noChangeAspect="1"/>
          </p:cNvPicPr>
          <p:nvPr userDrawn="1"/>
        </p:nvPicPr>
        <p:blipFill>
          <a:blip r:embed="rId2">
            <a:clrChange>
              <a:clrFrom>
                <a:srgbClr val="FFFFFF"/>
              </a:clrFrom>
              <a:clrTo>
                <a:srgbClr val="FFFFFF">
                  <a:alpha val="0"/>
                </a:srgbClr>
              </a:clrTo>
            </a:clrChange>
          </a:blip>
          <a:srcRect r="30391" b="50000"/>
          <a:stretch>
            <a:fillRect/>
          </a:stretch>
        </p:blipFill>
        <p:spPr bwMode="auto">
          <a:xfrm>
            <a:off x="6864350" y="5821363"/>
            <a:ext cx="2051050" cy="917575"/>
          </a:xfrm>
          <a:prstGeom prst="rect">
            <a:avLst/>
          </a:prstGeom>
          <a:noFill/>
          <a:ln w="9525">
            <a:noFill/>
            <a:miter lim="800000"/>
            <a:headEnd/>
            <a:tailEnd/>
          </a:ln>
        </p:spPr>
      </p:pic>
      <p:sp>
        <p:nvSpPr>
          <p:cNvPr id="5" name="Rectangle 4"/>
          <p:cNvSpPr/>
          <p:nvPr userDrawn="1"/>
        </p:nvSpPr>
        <p:spPr>
          <a:xfrm>
            <a:off x="0" y="6461125"/>
            <a:ext cx="6835775" cy="203200"/>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Rectangle 3"/>
          <p:cNvSpPr/>
          <p:nvPr userDrawn="1"/>
        </p:nvSpPr>
        <p:spPr>
          <a:xfrm>
            <a:off x="6950075" y="5586413"/>
            <a:ext cx="1792288" cy="113506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5" name="Picture 9" descr="untitled.bmp"/>
          <p:cNvPicPr>
            <a:picLocks noChangeAspect="1"/>
          </p:cNvPicPr>
          <p:nvPr userDrawn="1"/>
        </p:nvPicPr>
        <p:blipFill>
          <a:blip r:embed="rId2">
            <a:clrChange>
              <a:clrFrom>
                <a:srgbClr val="FFFFFF"/>
              </a:clrFrom>
              <a:clrTo>
                <a:srgbClr val="FFFFFF">
                  <a:alpha val="0"/>
                </a:srgbClr>
              </a:clrTo>
            </a:clrChange>
          </a:blip>
          <a:srcRect r="30391" b="50000"/>
          <a:stretch>
            <a:fillRect/>
          </a:stretch>
        </p:blipFill>
        <p:spPr bwMode="auto">
          <a:xfrm>
            <a:off x="6864350" y="5821363"/>
            <a:ext cx="2051050" cy="917575"/>
          </a:xfrm>
          <a:prstGeom prst="rect">
            <a:avLst/>
          </a:prstGeom>
          <a:noFill/>
          <a:ln w="9525">
            <a:noFill/>
            <a:miter lim="800000"/>
            <a:headEnd/>
            <a:tailEnd/>
          </a:ln>
        </p:spPr>
      </p:pic>
      <p:sp>
        <p:nvSpPr>
          <p:cNvPr id="6" name="Rectangle 5"/>
          <p:cNvSpPr/>
          <p:nvPr userDrawn="1"/>
        </p:nvSpPr>
        <p:spPr>
          <a:xfrm>
            <a:off x="0" y="6461125"/>
            <a:ext cx="6835775" cy="203200"/>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p:cNvSpPr/>
          <p:nvPr userDrawn="1"/>
        </p:nvSpPr>
        <p:spPr>
          <a:xfrm>
            <a:off x="6913563" y="5586413"/>
            <a:ext cx="1792287" cy="113506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5" name="Picture 9" descr="untitled.bmp"/>
          <p:cNvPicPr>
            <a:picLocks noChangeAspect="1"/>
          </p:cNvPicPr>
          <p:nvPr userDrawn="1"/>
        </p:nvPicPr>
        <p:blipFill>
          <a:blip r:embed="rId2">
            <a:clrChange>
              <a:clrFrom>
                <a:srgbClr val="FFFFFF"/>
              </a:clrFrom>
              <a:clrTo>
                <a:srgbClr val="FFFFFF">
                  <a:alpha val="0"/>
                </a:srgbClr>
              </a:clrTo>
            </a:clrChange>
          </a:blip>
          <a:srcRect r="30391" b="50000"/>
          <a:stretch>
            <a:fillRect/>
          </a:stretch>
        </p:blipFill>
        <p:spPr bwMode="auto">
          <a:xfrm>
            <a:off x="6864350" y="5821363"/>
            <a:ext cx="2051050" cy="917575"/>
          </a:xfrm>
          <a:prstGeom prst="rect">
            <a:avLst/>
          </a:prstGeom>
          <a:noFill/>
          <a:ln w="9525">
            <a:noFill/>
            <a:miter lim="800000"/>
            <a:headEnd/>
            <a:tailEnd/>
          </a:ln>
        </p:spPr>
      </p:pic>
      <p:sp>
        <p:nvSpPr>
          <p:cNvPr id="6" name="Rectangle 5"/>
          <p:cNvSpPr/>
          <p:nvPr userDrawn="1"/>
        </p:nvSpPr>
        <p:spPr>
          <a:xfrm>
            <a:off x="0" y="6461125"/>
            <a:ext cx="6835775" cy="203200"/>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0052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457200" y="5991225"/>
            <a:ext cx="6610350" cy="365125"/>
          </a:xfrm>
          <a:prstGeom prst="rect">
            <a:avLst/>
          </a:prstGeom>
        </p:spPr>
        <p:txBody>
          <a:bodyPr vert="horz" lIns="91440" tIns="45720" rIns="91440" bIns="45720" rtlCol="0" anchor="ctr"/>
          <a:lstStyle>
            <a:lvl1pPr algn="l" fontAlgn="auto">
              <a:spcBef>
                <a:spcPts val="0"/>
              </a:spcBef>
              <a:spcAft>
                <a:spcPts val="0"/>
              </a:spcAft>
              <a:defRPr sz="850" b="1" i="0" cap="all" baseline="0">
                <a:solidFill>
                  <a:srgbClr val="C90044"/>
                </a:solidFill>
                <a:latin typeface="Century Gothic"/>
                <a:ea typeface="+mn-ea"/>
                <a:cs typeface="Century Gothic"/>
              </a:defRPr>
            </a:lvl1pPr>
          </a:lstStyle>
          <a:p>
            <a:pPr>
              <a:defRPr/>
            </a:pPr>
            <a:r>
              <a:rPr lang="en-US"/>
              <a:t>U.S. Department of Health and Human Services, Administration for community living, Washington DC 20201 PHONE 202.619.0724  |  FAX 202.357.3555  |  EMAIL aoainfo@aoa.gov  |  WEB www.hhs.gov/acl </a:t>
            </a:r>
          </a:p>
        </p:txBody>
      </p:sp>
      <p:sp>
        <p:nvSpPr>
          <p:cNvPr id="6" name="Rectangle 5"/>
          <p:cNvSpPr/>
          <p:nvPr userDrawn="1"/>
        </p:nvSpPr>
        <p:spPr>
          <a:xfrm>
            <a:off x="7067550" y="5586413"/>
            <a:ext cx="1792288" cy="113506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030" name="Picture 6" descr="untitled.bmp"/>
          <p:cNvPicPr>
            <a:picLocks noChangeAspect="1"/>
          </p:cNvPicPr>
          <p:nvPr userDrawn="1"/>
        </p:nvPicPr>
        <p:blipFill>
          <a:blip r:embed="rId10">
            <a:clrChange>
              <a:clrFrom>
                <a:srgbClr val="FFFFFF"/>
              </a:clrFrom>
              <a:clrTo>
                <a:srgbClr val="FFFFFF">
                  <a:alpha val="0"/>
                </a:srgbClr>
              </a:clrTo>
            </a:clrChange>
          </a:blip>
          <a:srcRect r="30391" b="50000"/>
          <a:stretch>
            <a:fillRect/>
          </a:stretch>
        </p:blipFill>
        <p:spPr bwMode="auto">
          <a:xfrm>
            <a:off x="6835775" y="5802313"/>
            <a:ext cx="2052638" cy="919162"/>
          </a:xfrm>
          <a:prstGeom prst="rect">
            <a:avLst/>
          </a:prstGeom>
          <a:noFill/>
          <a:ln w="9525">
            <a:noFill/>
            <a:miter lim="800000"/>
            <a:headEnd/>
            <a:tailEnd/>
          </a:ln>
        </p:spPr>
      </p:pic>
      <p:sp>
        <p:nvSpPr>
          <p:cNvPr id="8" name="Rectangle 7"/>
          <p:cNvSpPr/>
          <p:nvPr userDrawn="1"/>
        </p:nvSpPr>
        <p:spPr>
          <a:xfrm>
            <a:off x="0" y="6461125"/>
            <a:ext cx="6835775" cy="203200"/>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 bg1="lt1" tx1="dk1" bg2="lt2" tx2="dk2" accent1="accent1" accent2="accent2" accent3="accent3" accent4="accent4" accent5="accent5" accent6="accent6" hlink="hlink" folHlink="folHlink"/>
  <p:sldLayoutIdLst>
    <p:sldLayoutId id="2147484098" r:id="rId1"/>
    <p:sldLayoutId id="2147484099" r:id="rId2"/>
    <p:sldLayoutId id="2147484100" r:id="rId3"/>
    <p:sldLayoutId id="2147484101" r:id="rId4"/>
    <p:sldLayoutId id="2147484102" r:id="rId5"/>
    <p:sldLayoutId id="2147484103" r:id="rId6"/>
    <p:sldLayoutId id="2147484104" r:id="rId7"/>
    <p:sldLayoutId id="2147484105" r:id="rId8"/>
  </p:sldLayoutIdLst>
  <p:hf sldNum="0" hdr="0" dt="0"/>
  <p:txStyles>
    <p:titleStyle>
      <a:lvl1pPr algn="ctr" defTabSz="457200" rtl="0" eaLnBrk="0" fontAlgn="base" hangingPunct="0">
        <a:spcBef>
          <a:spcPct val="0"/>
        </a:spcBef>
        <a:spcAft>
          <a:spcPct val="0"/>
        </a:spcAft>
        <a:defRPr sz="3600" b="1" kern="1200">
          <a:solidFill>
            <a:schemeClr val="tx1"/>
          </a:solidFill>
          <a:latin typeface="Century Gothic"/>
          <a:ea typeface="ＭＳ Ｐゴシック" charset="-128"/>
          <a:cs typeface="Century Gothic"/>
        </a:defRPr>
      </a:lvl1pPr>
      <a:lvl2pPr algn="ctr" defTabSz="457200" rtl="0" eaLnBrk="0" fontAlgn="base" hangingPunct="0">
        <a:spcBef>
          <a:spcPct val="0"/>
        </a:spcBef>
        <a:spcAft>
          <a:spcPct val="0"/>
        </a:spcAft>
        <a:defRPr sz="3600" b="1">
          <a:solidFill>
            <a:schemeClr val="tx1"/>
          </a:solidFill>
          <a:latin typeface="Century Gothic" pitchFamily="34" charset="0"/>
          <a:ea typeface="ＭＳ Ｐゴシック" charset="-128"/>
          <a:cs typeface="Century Gothic" pitchFamily="34" charset="0"/>
        </a:defRPr>
      </a:lvl2pPr>
      <a:lvl3pPr algn="ctr" defTabSz="457200" rtl="0" eaLnBrk="0" fontAlgn="base" hangingPunct="0">
        <a:spcBef>
          <a:spcPct val="0"/>
        </a:spcBef>
        <a:spcAft>
          <a:spcPct val="0"/>
        </a:spcAft>
        <a:defRPr sz="3600" b="1">
          <a:solidFill>
            <a:schemeClr val="tx1"/>
          </a:solidFill>
          <a:latin typeface="Century Gothic" pitchFamily="34" charset="0"/>
          <a:ea typeface="ＭＳ Ｐゴシック" charset="-128"/>
          <a:cs typeface="Century Gothic" pitchFamily="34" charset="0"/>
        </a:defRPr>
      </a:lvl3pPr>
      <a:lvl4pPr algn="ctr" defTabSz="457200" rtl="0" eaLnBrk="0" fontAlgn="base" hangingPunct="0">
        <a:spcBef>
          <a:spcPct val="0"/>
        </a:spcBef>
        <a:spcAft>
          <a:spcPct val="0"/>
        </a:spcAft>
        <a:defRPr sz="3600" b="1">
          <a:solidFill>
            <a:schemeClr val="tx1"/>
          </a:solidFill>
          <a:latin typeface="Century Gothic" pitchFamily="34" charset="0"/>
          <a:ea typeface="ＭＳ Ｐゴシック" charset="-128"/>
          <a:cs typeface="Century Gothic" pitchFamily="34" charset="0"/>
        </a:defRPr>
      </a:lvl4pPr>
      <a:lvl5pPr algn="ctr" defTabSz="457200" rtl="0" eaLnBrk="0" fontAlgn="base" hangingPunct="0">
        <a:spcBef>
          <a:spcPct val="0"/>
        </a:spcBef>
        <a:spcAft>
          <a:spcPct val="0"/>
        </a:spcAft>
        <a:defRPr sz="3600" b="1">
          <a:solidFill>
            <a:schemeClr val="tx1"/>
          </a:solidFill>
          <a:latin typeface="Century Gothic" pitchFamily="34" charset="0"/>
          <a:ea typeface="ＭＳ Ｐゴシック" charset="-128"/>
          <a:cs typeface="Century Gothic" pitchFamily="34" charset="0"/>
        </a:defRPr>
      </a:lvl5pPr>
      <a:lvl6pPr marL="457200" algn="ctr" defTabSz="457200" rtl="0" fontAlgn="base">
        <a:spcBef>
          <a:spcPct val="0"/>
        </a:spcBef>
        <a:spcAft>
          <a:spcPct val="0"/>
        </a:spcAft>
        <a:defRPr sz="3600">
          <a:solidFill>
            <a:schemeClr val="tx1"/>
          </a:solidFill>
          <a:latin typeface="Century Gothic" pitchFamily="34" charset="0"/>
        </a:defRPr>
      </a:lvl6pPr>
      <a:lvl7pPr marL="914400" algn="ctr" defTabSz="457200" rtl="0" fontAlgn="base">
        <a:spcBef>
          <a:spcPct val="0"/>
        </a:spcBef>
        <a:spcAft>
          <a:spcPct val="0"/>
        </a:spcAft>
        <a:defRPr sz="3600">
          <a:solidFill>
            <a:schemeClr val="tx1"/>
          </a:solidFill>
          <a:latin typeface="Century Gothic" pitchFamily="34" charset="0"/>
        </a:defRPr>
      </a:lvl7pPr>
      <a:lvl8pPr marL="1371600" algn="ctr" defTabSz="457200" rtl="0" fontAlgn="base">
        <a:spcBef>
          <a:spcPct val="0"/>
        </a:spcBef>
        <a:spcAft>
          <a:spcPct val="0"/>
        </a:spcAft>
        <a:defRPr sz="3600">
          <a:solidFill>
            <a:schemeClr val="tx1"/>
          </a:solidFill>
          <a:latin typeface="Century Gothic" pitchFamily="34" charset="0"/>
        </a:defRPr>
      </a:lvl8pPr>
      <a:lvl9pPr marL="1828800" algn="ctr" defTabSz="457200" rtl="0" fontAlgn="base">
        <a:spcBef>
          <a:spcPct val="0"/>
        </a:spcBef>
        <a:spcAft>
          <a:spcPct val="0"/>
        </a:spcAft>
        <a:defRPr sz="3600">
          <a:solidFill>
            <a:schemeClr val="tx1"/>
          </a:solidFill>
          <a:latin typeface="Century Gothic" pitchFamily="34" charset="0"/>
        </a:defRPr>
      </a:lvl9pPr>
    </p:titleStyle>
    <p:bodyStyle>
      <a:lvl1pPr marL="342900" indent="-342900" algn="l" defTabSz="457200" rtl="0" eaLnBrk="0" fontAlgn="base" hangingPunct="0">
        <a:spcBef>
          <a:spcPct val="20000"/>
        </a:spcBef>
        <a:spcAft>
          <a:spcPct val="0"/>
        </a:spcAft>
        <a:buClr>
          <a:srgbClr val="0000FF"/>
        </a:buClr>
        <a:buFont typeface="Wingdings" pitchFamily="2" charset="2"/>
        <a:buChar char="Ø"/>
        <a:defRPr sz="2800" kern="1200">
          <a:solidFill>
            <a:schemeClr val="tx1"/>
          </a:solidFill>
          <a:latin typeface="Century Gothic"/>
          <a:ea typeface="ＭＳ Ｐゴシック" charset="-128"/>
          <a:cs typeface="Century Gothic"/>
        </a:defRPr>
      </a:lvl1pPr>
      <a:lvl2pPr marL="742950" indent="-285750" algn="l" defTabSz="457200" rtl="0" eaLnBrk="0" fontAlgn="base" hangingPunct="0">
        <a:spcBef>
          <a:spcPct val="20000"/>
        </a:spcBef>
        <a:spcAft>
          <a:spcPct val="0"/>
        </a:spcAft>
        <a:buClr>
          <a:srgbClr val="FF0000"/>
        </a:buClr>
        <a:buFont typeface="WP IconicSymbolsA" pitchFamily="2" charset="2"/>
        <a:buChar char="T"/>
        <a:defRPr sz="2600" kern="1200">
          <a:solidFill>
            <a:schemeClr val="tx1"/>
          </a:solidFill>
          <a:latin typeface="Century Gothic"/>
          <a:ea typeface="ＭＳ Ｐゴシック" charset="-128"/>
          <a:cs typeface="Century Gothic"/>
        </a:defRPr>
      </a:lvl2pPr>
      <a:lvl3pPr marL="1143000" indent="-228600" algn="l" defTabSz="457200" rtl="0" eaLnBrk="0" fontAlgn="base" hangingPunct="0">
        <a:spcBef>
          <a:spcPct val="20000"/>
        </a:spcBef>
        <a:spcAft>
          <a:spcPct val="0"/>
        </a:spcAft>
        <a:buClr>
          <a:srgbClr val="0000FF"/>
        </a:buClr>
        <a:buFont typeface="WP IconicSymbolsA" pitchFamily="2" charset="2"/>
        <a:buChar char=""/>
        <a:defRPr sz="2400" kern="1200">
          <a:solidFill>
            <a:schemeClr val="tx1"/>
          </a:solidFill>
          <a:latin typeface="Century Gothic"/>
          <a:ea typeface="ＭＳ Ｐゴシック" charset="-128"/>
          <a:cs typeface="Century Gothic"/>
        </a:defRPr>
      </a:lvl3pPr>
      <a:lvl4pPr marL="1600200" indent="-228600" algn="l" defTabSz="457200" rtl="0" eaLnBrk="0" fontAlgn="base" hangingPunct="0">
        <a:spcBef>
          <a:spcPct val="20000"/>
        </a:spcBef>
        <a:spcAft>
          <a:spcPct val="0"/>
        </a:spcAft>
        <a:buClr>
          <a:srgbClr val="FF0000"/>
        </a:buClr>
        <a:buFont typeface="WP IconicSymbolsA" pitchFamily="2" charset="2"/>
        <a:buChar char="°"/>
        <a:defRPr sz="2200" kern="1200">
          <a:solidFill>
            <a:schemeClr val="tx1"/>
          </a:solidFill>
          <a:latin typeface="Century Gothic"/>
          <a:ea typeface="ＭＳ Ｐゴシック" charset="-128"/>
          <a:cs typeface="Century Gothic"/>
        </a:defRPr>
      </a:lvl4pPr>
      <a:lvl5pPr marL="2057400" indent="-228600" algn="l" defTabSz="457200" rtl="0" eaLnBrk="0" fontAlgn="base" hangingPunct="0">
        <a:spcBef>
          <a:spcPct val="20000"/>
        </a:spcBef>
        <a:spcAft>
          <a:spcPct val="0"/>
        </a:spcAft>
        <a:buFont typeface="Arial" pitchFamily="34" charset="0"/>
        <a:buChar char="»"/>
        <a:defRPr sz="2200" kern="1200">
          <a:solidFill>
            <a:schemeClr val="tx1"/>
          </a:solidFill>
          <a:latin typeface="Century Gothic"/>
          <a:ea typeface="ＭＳ Ｐゴシック" charset="-128"/>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http://www.hhs.gov/acl" TargetMode="External"/><Relationship Id="rId4" Type="http://schemas.openxmlformats.org/officeDocument/2006/relationships/hyperlink" Target="mailto:aoainfo@aoa.gov"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www.aoa.gov/AoARoot/Grants/Funding/index.aspx"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mailto:darrick.lam@acl.hhs.gov" TargetMode="External"/><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Documents and Settings\carol.crecy\My Documents\My Pictures\logo_hhs.jpg"/>
          <p:cNvPicPr>
            <a:picLocks noChangeAspect="1" noChangeArrowheads="1"/>
          </p:cNvPicPr>
          <p:nvPr/>
        </p:nvPicPr>
        <p:blipFill>
          <a:blip r:embed="rId3">
            <a:clrChange>
              <a:clrFrom>
                <a:srgbClr val="FDF9FF"/>
              </a:clrFrom>
              <a:clrTo>
                <a:srgbClr val="FDF9FF">
                  <a:alpha val="0"/>
                </a:srgbClr>
              </a:clrTo>
            </a:clrChange>
          </a:blip>
          <a:srcRect/>
          <a:stretch>
            <a:fillRect/>
          </a:stretch>
        </p:blipFill>
        <p:spPr bwMode="auto">
          <a:xfrm>
            <a:off x="0" y="5443538"/>
            <a:ext cx="939800" cy="812800"/>
          </a:xfrm>
          <a:prstGeom prst="rect">
            <a:avLst/>
          </a:prstGeom>
          <a:noFill/>
          <a:ln w="9525">
            <a:noFill/>
            <a:miter lim="800000"/>
            <a:headEnd/>
            <a:tailEnd/>
          </a:ln>
        </p:spPr>
      </p:pic>
      <p:sp>
        <p:nvSpPr>
          <p:cNvPr id="7" name="Rectangle 6"/>
          <p:cNvSpPr/>
          <p:nvPr/>
        </p:nvSpPr>
        <p:spPr>
          <a:xfrm>
            <a:off x="5957888" y="5949950"/>
            <a:ext cx="895350" cy="858838"/>
          </a:xfrm>
          <a:prstGeom prst="rect">
            <a:avLst/>
          </a:prstGeom>
          <a:solidFill>
            <a:schemeClr val="bg1"/>
          </a:solidFill>
          <a:ln w="0">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292" name="Title 1"/>
          <p:cNvSpPr>
            <a:spLocks noGrp="1"/>
          </p:cNvSpPr>
          <p:nvPr>
            <p:ph type="ctrTitle"/>
          </p:nvPr>
        </p:nvSpPr>
        <p:spPr>
          <a:xfrm>
            <a:off x="466725" y="3424238"/>
            <a:ext cx="8210550" cy="990600"/>
          </a:xfrm>
        </p:spPr>
        <p:txBody>
          <a:bodyPr>
            <a:normAutofit fontScale="90000"/>
          </a:bodyPr>
          <a:lstStyle/>
          <a:p>
            <a:pPr algn="ctr">
              <a:defRPr/>
            </a:pPr>
            <a:r>
              <a:rPr lang="en-US" sz="3600" smtClean="0">
                <a:latin typeface="Broadway" pitchFamily="82" charset="0"/>
                <a:ea typeface="ＭＳ Ｐゴシック"/>
                <a:cs typeface="Century Gothic" pitchFamily="34" charset="0"/>
              </a:rPr>
              <a:t>Administration for Community Living</a:t>
            </a:r>
          </a:p>
        </p:txBody>
      </p:sp>
      <p:sp>
        <p:nvSpPr>
          <p:cNvPr id="4" name="Footer Placeholder 3"/>
          <p:cNvSpPr>
            <a:spLocks noGrp="1"/>
          </p:cNvSpPr>
          <p:nvPr>
            <p:ph type="ftr" sz="quarter" idx="10"/>
          </p:nvPr>
        </p:nvSpPr>
        <p:spPr>
          <a:xfrm>
            <a:off x="820738" y="5730875"/>
            <a:ext cx="6146800" cy="365125"/>
          </a:xfrm>
        </p:spPr>
        <p:txBody>
          <a:bodyPr/>
          <a:lstStyle/>
          <a:p>
            <a:pPr>
              <a:defRPr/>
            </a:pPr>
            <a:r>
              <a:rPr lang="en-US" sz="800" b="1" cap="all">
                <a:solidFill>
                  <a:schemeClr val="tx1"/>
                </a:solidFill>
              </a:rPr>
              <a:t>U.S. Department of Health and Human Services, Administration for Community living, Washington DC 20201</a:t>
            </a:r>
          </a:p>
          <a:p>
            <a:pPr>
              <a:defRPr/>
            </a:pPr>
            <a:r>
              <a:rPr lang="en-US" sz="800">
                <a:solidFill>
                  <a:schemeClr val="tx1"/>
                </a:solidFill>
              </a:rPr>
              <a:t>PHONE 202.619.0724  |  FAX 202.357.3523  |  EMAIL </a:t>
            </a:r>
            <a:r>
              <a:rPr lang="en-US" sz="800" u="sng">
                <a:solidFill>
                  <a:schemeClr val="tx1"/>
                </a:solidFill>
                <a:hlinkClick r:id="rId4"/>
              </a:rPr>
              <a:t>aoainfo@aoa.gov</a:t>
            </a:r>
            <a:r>
              <a:rPr lang="en-US" sz="800">
                <a:solidFill>
                  <a:schemeClr val="tx1"/>
                </a:solidFill>
              </a:rPr>
              <a:t>  |  WEB </a:t>
            </a:r>
            <a:r>
              <a:rPr lang="en-US" sz="800">
                <a:solidFill>
                  <a:schemeClr val="tx1"/>
                </a:solidFill>
                <a:hlinkClick r:id="rId5"/>
              </a:rPr>
              <a:t>www.hhs.gov/acl</a:t>
            </a:r>
            <a:r>
              <a:rPr lang="en-US" sz="800">
                <a:solidFill>
                  <a:schemeClr val="tx1"/>
                </a:solidFill>
              </a:rPr>
              <a:t> </a:t>
            </a:r>
          </a:p>
        </p:txBody>
      </p:sp>
      <p:sp>
        <p:nvSpPr>
          <p:cNvPr id="5" name="Rectangle 4"/>
          <p:cNvSpPr/>
          <p:nvPr/>
        </p:nvSpPr>
        <p:spPr>
          <a:xfrm>
            <a:off x="6813550" y="5395913"/>
            <a:ext cx="2128838" cy="130651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0247" name="Picture 8" descr="ACL Cover Page.jpg"/>
          <p:cNvPicPr>
            <a:picLocks noChangeAspect="1"/>
          </p:cNvPicPr>
          <p:nvPr/>
        </p:nvPicPr>
        <p:blipFill>
          <a:blip r:embed="rId6"/>
          <a:srcRect r="12688" b="48961"/>
          <a:stretch>
            <a:fillRect/>
          </a:stretch>
        </p:blipFill>
        <p:spPr bwMode="auto">
          <a:xfrm>
            <a:off x="-20638" y="-31750"/>
            <a:ext cx="9164638" cy="3303588"/>
          </a:xfrm>
          <a:prstGeom prst="rect">
            <a:avLst/>
          </a:prstGeom>
          <a:noFill/>
          <a:ln w="9525">
            <a:noFill/>
            <a:miter lim="800000"/>
            <a:headEnd/>
            <a:tailEnd/>
          </a:ln>
        </p:spPr>
      </p:pic>
      <p:sp>
        <p:nvSpPr>
          <p:cNvPr id="10" name="Rectangle 9"/>
          <p:cNvSpPr/>
          <p:nvPr/>
        </p:nvSpPr>
        <p:spPr>
          <a:xfrm>
            <a:off x="0" y="3362325"/>
            <a:ext cx="9144000" cy="1150938"/>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228600">
              <a:defRPr/>
            </a:pPr>
            <a:r>
              <a:rPr lang="en-US" sz="3200" dirty="0">
                <a:latin typeface="Broadway" pitchFamily="82" charset="0"/>
              </a:rPr>
              <a:t>Administration for Community </a:t>
            </a:r>
            <a:r>
              <a:rPr lang="en-US" sz="3200" dirty="0" smtClean="0">
                <a:latin typeface="Broadway" pitchFamily="82" charset="0"/>
              </a:rPr>
              <a:t>Living:</a:t>
            </a:r>
            <a:endParaRPr lang="en-US" sz="3200" dirty="0">
              <a:latin typeface="Broadway" pitchFamily="82" charset="0"/>
            </a:endParaRPr>
          </a:p>
          <a:p>
            <a:pPr marL="228600">
              <a:defRPr/>
            </a:pPr>
            <a:r>
              <a:rPr lang="en-US" sz="3200" dirty="0" smtClean="0">
                <a:latin typeface="Broadway" pitchFamily="82" charset="0"/>
              </a:rPr>
              <a:t>An Overview</a:t>
            </a:r>
            <a:endParaRPr lang="en-US" sz="3200" dirty="0">
              <a:latin typeface="Broadway" pitchFamily="82" charset="0"/>
            </a:endParaRPr>
          </a:p>
        </p:txBody>
      </p:sp>
      <p:sp>
        <p:nvSpPr>
          <p:cNvPr id="11" name="Rectangle 10"/>
          <p:cNvSpPr/>
          <p:nvPr/>
        </p:nvSpPr>
        <p:spPr>
          <a:xfrm>
            <a:off x="0" y="6461125"/>
            <a:ext cx="6232525" cy="203200"/>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250" name="Rectangle 11"/>
          <p:cNvSpPr>
            <a:spLocks noChangeArrowheads="1"/>
          </p:cNvSpPr>
          <p:nvPr/>
        </p:nvSpPr>
        <p:spPr bwMode="auto">
          <a:xfrm>
            <a:off x="4124325" y="4797425"/>
            <a:ext cx="4572000" cy="615553"/>
          </a:xfrm>
          <a:prstGeom prst="rect">
            <a:avLst/>
          </a:prstGeom>
          <a:noFill/>
          <a:ln w="9525">
            <a:noFill/>
            <a:miter lim="800000"/>
            <a:headEnd/>
            <a:tailEnd/>
          </a:ln>
        </p:spPr>
        <p:txBody>
          <a:bodyPr>
            <a:spAutoFit/>
          </a:bodyPr>
          <a:lstStyle/>
          <a:p>
            <a:pPr algn="r"/>
            <a:r>
              <a:rPr lang="en-US" sz="2000" b="1" dirty="0" smtClean="0">
                <a:latin typeface="Century Gothic" pitchFamily="34" charset="0"/>
              </a:rPr>
              <a:t>June 14, </a:t>
            </a:r>
            <a:r>
              <a:rPr lang="en-US" sz="2000" b="1" dirty="0">
                <a:latin typeface="Century Gothic" pitchFamily="34" charset="0"/>
              </a:rPr>
              <a:t>2012</a:t>
            </a:r>
          </a:p>
          <a:p>
            <a:pPr algn="r"/>
            <a:r>
              <a:rPr lang="en-US" sz="1400" b="1" dirty="0" smtClean="0">
                <a:latin typeface="Century Gothic" pitchFamily="34" charset="0"/>
              </a:rPr>
              <a:t>Los Angeles, </a:t>
            </a:r>
            <a:r>
              <a:rPr lang="en-US" sz="1400" b="1" dirty="0">
                <a:latin typeface="Century Gothic" pitchFamily="34" charset="0"/>
              </a:rPr>
              <a:t>CA</a:t>
            </a:r>
          </a:p>
        </p:txBody>
      </p:sp>
      <p:pic>
        <p:nvPicPr>
          <p:cNvPr id="10251" name="Picture 15" descr="untitled.bmp"/>
          <p:cNvPicPr>
            <a:picLocks noChangeAspect="1"/>
          </p:cNvPicPr>
          <p:nvPr/>
        </p:nvPicPr>
        <p:blipFill>
          <a:blip r:embed="rId7">
            <a:clrChange>
              <a:clrFrom>
                <a:srgbClr val="FFFFFF"/>
              </a:clrFrom>
              <a:clrTo>
                <a:srgbClr val="FFFFFF">
                  <a:alpha val="0"/>
                </a:srgbClr>
              </a:clrTo>
            </a:clrChange>
          </a:blip>
          <a:srcRect r="30391" b="50000"/>
          <a:stretch>
            <a:fillRect/>
          </a:stretch>
        </p:blipFill>
        <p:spPr bwMode="auto">
          <a:xfrm>
            <a:off x="6718300" y="5764213"/>
            <a:ext cx="2051050" cy="917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idx="4294967295"/>
          </p:nvPr>
        </p:nvSpPr>
        <p:spPr/>
        <p:txBody>
          <a:bodyPr/>
          <a:lstStyle/>
          <a:p>
            <a:r>
              <a:rPr lang="en-US" sz="3200" smtClean="0">
                <a:latin typeface="Broadway" pitchFamily="82" charset="0"/>
                <a:ea typeface="ＭＳ Ｐゴシック"/>
                <a:cs typeface="Arial" pitchFamily="34" charset="0"/>
              </a:rPr>
              <a:t>What We Provide</a:t>
            </a:r>
          </a:p>
        </p:txBody>
      </p:sp>
      <p:sp>
        <p:nvSpPr>
          <p:cNvPr id="19459" name="Rectangle 3"/>
          <p:cNvSpPr>
            <a:spLocks noGrp="1"/>
          </p:cNvSpPr>
          <p:nvPr>
            <p:ph type="body" idx="4294967295"/>
          </p:nvPr>
        </p:nvSpPr>
        <p:spPr>
          <a:xfrm>
            <a:off x="457200" y="1354138"/>
            <a:ext cx="8229600" cy="4005262"/>
          </a:xfrm>
        </p:spPr>
        <p:txBody>
          <a:bodyPr/>
          <a:lstStyle/>
          <a:p>
            <a:pPr>
              <a:lnSpc>
                <a:spcPct val="150000"/>
              </a:lnSpc>
              <a:buClrTx/>
              <a:buFont typeface="Arial" pitchFamily="34" charset="0"/>
              <a:buChar char="•"/>
            </a:pPr>
            <a:r>
              <a:rPr lang="en-US" sz="2400" smtClean="0">
                <a:latin typeface="Century Gothic" pitchFamily="34" charset="0"/>
                <a:ea typeface="ＭＳ Ｐゴシック"/>
                <a:cs typeface="Arial" pitchFamily="34" charset="0"/>
              </a:rPr>
              <a:t>Supportive Services</a:t>
            </a:r>
          </a:p>
          <a:p>
            <a:pPr>
              <a:lnSpc>
                <a:spcPct val="150000"/>
              </a:lnSpc>
              <a:buClrTx/>
              <a:buFont typeface="Arial" pitchFamily="34" charset="0"/>
              <a:buChar char="•"/>
            </a:pPr>
            <a:r>
              <a:rPr lang="en-US" sz="2400" smtClean="0">
                <a:latin typeface="Century Gothic" pitchFamily="34" charset="0"/>
                <a:ea typeface="ＭＳ Ｐゴシック"/>
                <a:cs typeface="Arial" pitchFamily="34" charset="0"/>
              </a:rPr>
              <a:t>Congregate and Home Delivered Meals Nutrition Services</a:t>
            </a:r>
          </a:p>
          <a:p>
            <a:pPr>
              <a:lnSpc>
                <a:spcPct val="150000"/>
              </a:lnSpc>
              <a:buClrTx/>
              <a:buFont typeface="Arial" pitchFamily="34" charset="0"/>
              <a:buChar char="•"/>
            </a:pPr>
            <a:r>
              <a:rPr lang="en-US" sz="2400" smtClean="0">
                <a:latin typeface="Century Gothic" pitchFamily="34" charset="0"/>
                <a:ea typeface="ＭＳ Ｐゴシック"/>
                <a:cs typeface="Arial" pitchFamily="34" charset="0"/>
              </a:rPr>
              <a:t>Disease Prevention &amp; Health Promotion Services</a:t>
            </a:r>
          </a:p>
          <a:p>
            <a:pPr>
              <a:lnSpc>
                <a:spcPct val="150000"/>
              </a:lnSpc>
              <a:buClrTx/>
              <a:buFont typeface="Arial" pitchFamily="34" charset="0"/>
              <a:buChar char="•"/>
            </a:pPr>
            <a:r>
              <a:rPr lang="en-US" sz="2400" smtClean="0">
                <a:latin typeface="Century Gothic" pitchFamily="34" charset="0"/>
                <a:ea typeface="ＭＳ Ｐゴシック"/>
                <a:cs typeface="Arial" pitchFamily="34" charset="0"/>
              </a:rPr>
              <a:t>Caregiver Support Services</a:t>
            </a:r>
          </a:p>
          <a:p>
            <a:pPr>
              <a:lnSpc>
                <a:spcPct val="150000"/>
              </a:lnSpc>
              <a:buClrTx/>
              <a:buFont typeface="Arial" pitchFamily="34" charset="0"/>
              <a:buChar char="•"/>
            </a:pPr>
            <a:r>
              <a:rPr lang="en-US" sz="2400" smtClean="0">
                <a:latin typeface="Century Gothic" pitchFamily="34" charset="0"/>
                <a:ea typeface="ＭＳ Ｐゴシック"/>
                <a:cs typeface="Arial" pitchFamily="34" charset="0"/>
              </a:rPr>
              <a:t>Services to Native Alaskans, Native Hawaiians and Native Americans</a:t>
            </a:r>
          </a:p>
          <a:p>
            <a:pPr>
              <a:lnSpc>
                <a:spcPct val="150000"/>
              </a:lnSpc>
              <a:buClrTx/>
              <a:buFont typeface="Arial" pitchFamily="34" charset="0"/>
              <a:buChar char="•"/>
            </a:pPr>
            <a:r>
              <a:rPr lang="en-US" sz="2400" smtClean="0">
                <a:latin typeface="Century Gothic" pitchFamily="34" charset="0"/>
                <a:ea typeface="ＭＳ Ｐゴシック"/>
                <a:cs typeface="Arial" pitchFamily="34" charset="0"/>
              </a:rPr>
              <a:t>Vulnerable Elder Rights Protection Activities</a:t>
            </a:r>
          </a:p>
        </p:txBody>
      </p:sp>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9"/>
          <p:cNvSpPr>
            <a:spLocks noGrp="1"/>
          </p:cNvSpPr>
          <p:nvPr>
            <p:ph type="ctrTitle"/>
          </p:nvPr>
        </p:nvSpPr>
        <p:spPr>
          <a:xfrm>
            <a:off x="457200" y="3359150"/>
            <a:ext cx="7772400" cy="989013"/>
          </a:xfrm>
        </p:spPr>
        <p:txBody>
          <a:bodyPr/>
          <a:lstStyle/>
          <a:p>
            <a:r>
              <a:rPr lang="en-US" sz="4400" smtClean="0">
                <a:solidFill>
                  <a:schemeClr val="bg1"/>
                </a:solidFill>
                <a:latin typeface="Broadway" pitchFamily="82" charset="0"/>
                <a:ea typeface="ＭＳ Ｐゴシック"/>
                <a:cs typeface="Arial" pitchFamily="34" charset="0"/>
              </a:rPr>
              <a:t>The Aging Network</a:t>
            </a:r>
          </a:p>
        </p:txBody>
      </p:sp>
      <p:sp>
        <p:nvSpPr>
          <p:cNvPr id="4" name="Subtitle 3"/>
          <p:cNvSpPr>
            <a:spLocks noGrp="1"/>
          </p:cNvSpPr>
          <p:nvPr>
            <p:ph type="subTitle" idx="1"/>
          </p:nvPr>
        </p:nvSpPr>
        <p:spPr>
          <a:xfrm>
            <a:off x="457200" y="5319713"/>
            <a:ext cx="6294438" cy="663575"/>
          </a:xfrm>
        </p:spPr>
        <p:txBody>
          <a:bodyPr/>
          <a:lstStyle/>
          <a:p>
            <a:pPr>
              <a:defRPr/>
            </a:pPr>
            <a:endParaRPr lang="en-US"/>
          </a:p>
        </p:txBody>
      </p:sp>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Line 7"/>
          <p:cNvSpPr>
            <a:spLocks noChangeShapeType="1"/>
          </p:cNvSpPr>
          <p:nvPr/>
        </p:nvSpPr>
        <p:spPr bwMode="auto">
          <a:xfrm>
            <a:off x="4568825" y="2425700"/>
            <a:ext cx="304800" cy="228600"/>
          </a:xfrm>
          <a:prstGeom prst="line">
            <a:avLst/>
          </a:prstGeom>
          <a:noFill/>
          <a:ln w="9525">
            <a:solidFill>
              <a:schemeClr val="tx1"/>
            </a:solidFill>
            <a:round/>
            <a:headEnd/>
            <a:tailEnd type="triangle" w="med" len="med"/>
          </a:ln>
        </p:spPr>
        <p:txBody>
          <a:bodyPr/>
          <a:lstStyle/>
          <a:p>
            <a:endParaRPr lang="en-US"/>
          </a:p>
        </p:txBody>
      </p:sp>
      <p:sp>
        <p:nvSpPr>
          <p:cNvPr id="21507" name="Rectangle 2"/>
          <p:cNvSpPr>
            <a:spLocks noGrp="1"/>
          </p:cNvSpPr>
          <p:nvPr>
            <p:ph type="title" idx="4294967295"/>
          </p:nvPr>
        </p:nvSpPr>
        <p:spPr>
          <a:xfrm>
            <a:off x="304800" y="503238"/>
            <a:ext cx="8610600" cy="1001712"/>
          </a:xfrm>
        </p:spPr>
        <p:txBody>
          <a:bodyPr/>
          <a:lstStyle/>
          <a:p>
            <a:r>
              <a:rPr lang="en-US" sz="2400" smtClean="0">
                <a:latin typeface="Broadway" pitchFamily="82" charset="0"/>
                <a:ea typeface="ＭＳ Ｐゴシック"/>
                <a:cs typeface="Arial" pitchFamily="34" charset="0"/>
              </a:rPr>
              <a:t>How The Aging Network Helps 11 Million Seniors </a:t>
            </a:r>
            <a:br>
              <a:rPr lang="en-US" sz="2400" smtClean="0">
                <a:latin typeface="Broadway" pitchFamily="82" charset="0"/>
                <a:ea typeface="ＭＳ Ｐゴシック"/>
                <a:cs typeface="Arial" pitchFamily="34" charset="0"/>
              </a:rPr>
            </a:br>
            <a:r>
              <a:rPr lang="en-US" sz="2400" smtClean="0">
                <a:latin typeface="Broadway" pitchFamily="82" charset="0"/>
                <a:ea typeface="ＭＳ Ｐゴシック"/>
                <a:cs typeface="Arial" pitchFamily="34" charset="0"/>
              </a:rPr>
              <a:t>And Their Caregivers Remain At Home </a:t>
            </a:r>
            <a:br>
              <a:rPr lang="en-US" sz="2400" smtClean="0">
                <a:latin typeface="Broadway" pitchFamily="82" charset="0"/>
                <a:ea typeface="ＭＳ Ｐゴシック"/>
                <a:cs typeface="Arial" pitchFamily="34" charset="0"/>
              </a:rPr>
            </a:br>
            <a:r>
              <a:rPr lang="en-US" sz="2400" smtClean="0">
                <a:latin typeface="Broadway" pitchFamily="82" charset="0"/>
                <a:ea typeface="ＭＳ Ｐゴシック"/>
                <a:cs typeface="Arial" pitchFamily="34" charset="0"/>
              </a:rPr>
              <a:t>Through Community Based-Services</a:t>
            </a:r>
          </a:p>
        </p:txBody>
      </p:sp>
      <p:sp>
        <p:nvSpPr>
          <p:cNvPr id="21508" name="Rectangle 3"/>
          <p:cNvSpPr>
            <a:spLocks noChangeArrowheads="1"/>
          </p:cNvSpPr>
          <p:nvPr/>
        </p:nvSpPr>
        <p:spPr bwMode="auto">
          <a:xfrm>
            <a:off x="685800" y="228600"/>
            <a:ext cx="7696200" cy="762000"/>
          </a:xfrm>
          <a:prstGeom prst="rect">
            <a:avLst/>
          </a:prstGeom>
          <a:noFill/>
          <a:ln w="9525">
            <a:noFill/>
            <a:miter lim="800000"/>
            <a:headEnd/>
            <a:tailEnd/>
          </a:ln>
        </p:spPr>
        <p:txBody>
          <a:bodyPr anchor="ctr"/>
          <a:lstStyle/>
          <a:p>
            <a:pPr algn="ctr" eaLnBrk="0" hangingPunct="0"/>
            <a:endParaRPr lang="en-US" sz="2400">
              <a:latin typeface="Eras Bold ITC" pitchFamily="34" charset="0"/>
            </a:endParaRPr>
          </a:p>
        </p:txBody>
      </p:sp>
      <p:sp>
        <p:nvSpPr>
          <p:cNvPr id="21509" name="AutoShape 4"/>
          <p:cNvSpPr>
            <a:spLocks noChangeArrowheads="1"/>
          </p:cNvSpPr>
          <p:nvPr/>
        </p:nvSpPr>
        <p:spPr bwMode="auto">
          <a:xfrm>
            <a:off x="4114800" y="1862138"/>
            <a:ext cx="914400" cy="547687"/>
          </a:xfrm>
          <a:prstGeom prst="roundRect">
            <a:avLst>
              <a:gd name="adj" fmla="val 16667"/>
            </a:avLst>
          </a:prstGeom>
          <a:noFill/>
          <a:ln w="9525">
            <a:solidFill>
              <a:schemeClr val="tx1"/>
            </a:solidFill>
            <a:round/>
            <a:headEnd/>
            <a:tailEnd/>
          </a:ln>
        </p:spPr>
        <p:txBody>
          <a:bodyPr wrap="none" anchor="ctr"/>
          <a:lstStyle/>
          <a:p>
            <a:endParaRPr lang="en-US" sz="1000"/>
          </a:p>
        </p:txBody>
      </p:sp>
      <p:sp>
        <p:nvSpPr>
          <p:cNvPr id="21510" name="Text Box 5"/>
          <p:cNvSpPr txBox="1">
            <a:spLocks noChangeArrowheads="1"/>
          </p:cNvSpPr>
          <p:nvPr/>
        </p:nvSpPr>
        <p:spPr bwMode="auto">
          <a:xfrm>
            <a:off x="4191000" y="1944688"/>
            <a:ext cx="762000" cy="366712"/>
          </a:xfrm>
          <a:prstGeom prst="rect">
            <a:avLst/>
          </a:prstGeom>
          <a:noFill/>
          <a:ln w="9525">
            <a:noFill/>
            <a:miter lim="800000"/>
            <a:headEnd/>
            <a:tailEnd/>
          </a:ln>
        </p:spPr>
        <p:txBody>
          <a:bodyPr>
            <a:spAutoFit/>
          </a:bodyPr>
          <a:lstStyle/>
          <a:p>
            <a:pPr algn="ctr">
              <a:spcBef>
                <a:spcPct val="50000"/>
              </a:spcBef>
            </a:pPr>
            <a:r>
              <a:rPr lang="en-US">
                <a:latin typeface="Century Gothic" pitchFamily="34" charset="0"/>
              </a:rPr>
              <a:t>AoA</a:t>
            </a:r>
          </a:p>
        </p:txBody>
      </p:sp>
      <p:sp>
        <p:nvSpPr>
          <p:cNvPr id="21511" name="Line 6"/>
          <p:cNvSpPr>
            <a:spLocks noChangeShapeType="1"/>
          </p:cNvSpPr>
          <p:nvPr/>
        </p:nvSpPr>
        <p:spPr bwMode="auto">
          <a:xfrm flipH="1">
            <a:off x="4237038" y="2425700"/>
            <a:ext cx="304800" cy="228600"/>
          </a:xfrm>
          <a:prstGeom prst="line">
            <a:avLst/>
          </a:prstGeom>
          <a:noFill/>
          <a:ln w="9525">
            <a:solidFill>
              <a:schemeClr val="tx1"/>
            </a:solidFill>
            <a:round/>
            <a:headEnd/>
            <a:tailEnd type="triangle" w="med" len="med"/>
          </a:ln>
        </p:spPr>
        <p:txBody>
          <a:bodyPr/>
          <a:lstStyle/>
          <a:p>
            <a:endParaRPr lang="en-US"/>
          </a:p>
        </p:txBody>
      </p:sp>
      <p:sp>
        <p:nvSpPr>
          <p:cNvPr id="21512" name="AutoShape 8"/>
          <p:cNvSpPr>
            <a:spLocks noChangeArrowheads="1"/>
          </p:cNvSpPr>
          <p:nvPr/>
        </p:nvSpPr>
        <p:spPr bwMode="auto">
          <a:xfrm>
            <a:off x="3106738" y="2705100"/>
            <a:ext cx="2925762" cy="547688"/>
          </a:xfrm>
          <a:prstGeom prst="roundRect">
            <a:avLst>
              <a:gd name="adj" fmla="val 16667"/>
            </a:avLst>
          </a:prstGeom>
          <a:noFill/>
          <a:ln w="9525">
            <a:solidFill>
              <a:schemeClr val="tx1"/>
            </a:solidFill>
            <a:round/>
            <a:headEnd/>
            <a:tailEnd/>
          </a:ln>
        </p:spPr>
        <p:txBody>
          <a:bodyPr wrap="none" anchor="ctr"/>
          <a:lstStyle/>
          <a:p>
            <a:endParaRPr lang="en-US" sz="1000"/>
          </a:p>
        </p:txBody>
      </p:sp>
      <p:sp>
        <p:nvSpPr>
          <p:cNvPr id="21513" name="Text Box 9"/>
          <p:cNvSpPr txBox="1">
            <a:spLocks noChangeArrowheads="1"/>
          </p:cNvSpPr>
          <p:nvPr/>
        </p:nvSpPr>
        <p:spPr bwMode="auto">
          <a:xfrm>
            <a:off x="3124200" y="2736850"/>
            <a:ext cx="2895600" cy="461963"/>
          </a:xfrm>
          <a:prstGeom prst="rect">
            <a:avLst/>
          </a:prstGeom>
          <a:noFill/>
          <a:ln w="9525">
            <a:noFill/>
            <a:miter lim="800000"/>
            <a:headEnd/>
            <a:tailEnd/>
          </a:ln>
        </p:spPr>
        <p:txBody>
          <a:bodyPr>
            <a:spAutoFit/>
          </a:bodyPr>
          <a:lstStyle/>
          <a:p>
            <a:pPr algn="ctr">
              <a:spcBef>
                <a:spcPct val="50000"/>
              </a:spcBef>
            </a:pPr>
            <a:r>
              <a:rPr lang="en-US" sz="1200">
                <a:latin typeface="Century Gothic" pitchFamily="34" charset="0"/>
                <a:cs typeface="Arial" pitchFamily="34" charset="0"/>
              </a:rPr>
              <a:t>56 State Units, 629 Area Agencies &amp; 256 Tribal Organizations</a:t>
            </a:r>
          </a:p>
        </p:txBody>
      </p:sp>
      <p:sp>
        <p:nvSpPr>
          <p:cNvPr id="21514" name="AutoShape 10"/>
          <p:cNvSpPr>
            <a:spLocks noChangeArrowheads="1"/>
          </p:cNvSpPr>
          <p:nvPr/>
        </p:nvSpPr>
        <p:spPr bwMode="auto">
          <a:xfrm>
            <a:off x="2393950" y="3589338"/>
            <a:ext cx="4387850" cy="547687"/>
          </a:xfrm>
          <a:prstGeom prst="roundRect">
            <a:avLst>
              <a:gd name="adj" fmla="val 16667"/>
            </a:avLst>
          </a:prstGeom>
          <a:noFill/>
          <a:ln w="9525">
            <a:solidFill>
              <a:schemeClr val="tx1"/>
            </a:solidFill>
            <a:round/>
            <a:headEnd/>
            <a:tailEnd/>
          </a:ln>
        </p:spPr>
        <p:txBody>
          <a:bodyPr wrap="none" anchor="ctr"/>
          <a:lstStyle/>
          <a:p>
            <a:endParaRPr lang="en-US" sz="1000"/>
          </a:p>
        </p:txBody>
      </p:sp>
      <p:sp>
        <p:nvSpPr>
          <p:cNvPr id="21515" name="Text Box 11"/>
          <p:cNvSpPr txBox="1">
            <a:spLocks noChangeArrowheads="1"/>
          </p:cNvSpPr>
          <p:nvPr/>
        </p:nvSpPr>
        <p:spPr bwMode="auto">
          <a:xfrm>
            <a:off x="2438400" y="3717925"/>
            <a:ext cx="4343400" cy="304800"/>
          </a:xfrm>
          <a:prstGeom prst="rect">
            <a:avLst/>
          </a:prstGeom>
          <a:noFill/>
          <a:ln w="9525">
            <a:noFill/>
            <a:miter lim="800000"/>
            <a:headEnd/>
            <a:tailEnd/>
          </a:ln>
        </p:spPr>
        <p:txBody>
          <a:bodyPr>
            <a:spAutoFit/>
          </a:bodyPr>
          <a:lstStyle/>
          <a:p>
            <a:pPr algn="ctr">
              <a:spcBef>
                <a:spcPct val="50000"/>
              </a:spcBef>
            </a:pPr>
            <a:r>
              <a:rPr lang="en-US" sz="1400">
                <a:latin typeface="Century Gothic" pitchFamily="34" charset="0"/>
                <a:cs typeface="Arial" pitchFamily="34" charset="0"/>
              </a:rPr>
              <a:t>20,000 Service Providers &amp; 500,000 Volunteers</a:t>
            </a:r>
          </a:p>
        </p:txBody>
      </p:sp>
      <p:sp>
        <p:nvSpPr>
          <p:cNvPr id="21516" name="AutoShape 12"/>
          <p:cNvSpPr>
            <a:spLocks noChangeArrowheads="1"/>
          </p:cNvSpPr>
          <p:nvPr/>
        </p:nvSpPr>
        <p:spPr bwMode="auto">
          <a:xfrm>
            <a:off x="914400" y="4481513"/>
            <a:ext cx="7313613" cy="1371600"/>
          </a:xfrm>
          <a:prstGeom prst="roundRect">
            <a:avLst>
              <a:gd name="adj" fmla="val 16667"/>
            </a:avLst>
          </a:prstGeom>
          <a:noFill/>
          <a:ln w="9525">
            <a:solidFill>
              <a:srgbClr val="000000"/>
            </a:solidFill>
            <a:round/>
            <a:headEnd/>
            <a:tailEnd/>
          </a:ln>
        </p:spPr>
        <p:txBody>
          <a:bodyPr wrap="none" anchor="ctr"/>
          <a:lstStyle/>
          <a:p>
            <a:endParaRPr lang="en-US" sz="1000"/>
          </a:p>
        </p:txBody>
      </p:sp>
      <p:sp>
        <p:nvSpPr>
          <p:cNvPr id="21517" name="Text Box 13"/>
          <p:cNvSpPr txBox="1">
            <a:spLocks noChangeArrowheads="1"/>
          </p:cNvSpPr>
          <p:nvPr/>
        </p:nvSpPr>
        <p:spPr bwMode="auto">
          <a:xfrm>
            <a:off x="914400" y="4670425"/>
            <a:ext cx="7313613" cy="366713"/>
          </a:xfrm>
          <a:prstGeom prst="rect">
            <a:avLst/>
          </a:prstGeom>
          <a:noFill/>
          <a:ln w="9525">
            <a:noFill/>
            <a:miter lim="800000"/>
            <a:headEnd/>
            <a:tailEnd/>
          </a:ln>
        </p:spPr>
        <p:txBody>
          <a:bodyPr>
            <a:spAutoFit/>
          </a:bodyPr>
          <a:lstStyle/>
          <a:p>
            <a:pPr algn="ctr">
              <a:spcBef>
                <a:spcPct val="50000"/>
              </a:spcBef>
            </a:pPr>
            <a:r>
              <a:rPr lang="en-US" b="1">
                <a:latin typeface="Century Gothic" pitchFamily="34" charset="0"/>
                <a:cs typeface="Arial" pitchFamily="34" charset="0"/>
              </a:rPr>
              <a:t>Provides Services and Supports to 1 in 5 Seniors</a:t>
            </a:r>
          </a:p>
        </p:txBody>
      </p:sp>
      <p:sp>
        <p:nvSpPr>
          <p:cNvPr id="21518" name="Line 14"/>
          <p:cNvSpPr>
            <a:spLocks noChangeShapeType="1"/>
          </p:cNvSpPr>
          <p:nvPr/>
        </p:nvSpPr>
        <p:spPr bwMode="auto">
          <a:xfrm flipH="1">
            <a:off x="3419475" y="3278188"/>
            <a:ext cx="304800" cy="228600"/>
          </a:xfrm>
          <a:prstGeom prst="line">
            <a:avLst/>
          </a:prstGeom>
          <a:noFill/>
          <a:ln w="9525">
            <a:solidFill>
              <a:schemeClr val="tx1"/>
            </a:solidFill>
            <a:round/>
            <a:headEnd/>
            <a:tailEnd type="triangle" w="med" len="med"/>
          </a:ln>
        </p:spPr>
        <p:txBody>
          <a:bodyPr/>
          <a:lstStyle/>
          <a:p>
            <a:endParaRPr lang="en-US"/>
          </a:p>
        </p:txBody>
      </p:sp>
      <p:sp>
        <p:nvSpPr>
          <p:cNvPr id="21519" name="Line 15"/>
          <p:cNvSpPr>
            <a:spLocks noChangeShapeType="1"/>
          </p:cNvSpPr>
          <p:nvPr/>
        </p:nvSpPr>
        <p:spPr bwMode="auto">
          <a:xfrm>
            <a:off x="5372100" y="3298825"/>
            <a:ext cx="304800" cy="228600"/>
          </a:xfrm>
          <a:prstGeom prst="line">
            <a:avLst/>
          </a:prstGeom>
          <a:noFill/>
          <a:ln w="9525">
            <a:solidFill>
              <a:schemeClr val="tx1"/>
            </a:solidFill>
            <a:round/>
            <a:headEnd/>
            <a:tailEnd type="triangle" w="med" len="med"/>
          </a:ln>
        </p:spPr>
        <p:txBody>
          <a:bodyPr/>
          <a:lstStyle/>
          <a:p>
            <a:endParaRPr lang="en-US"/>
          </a:p>
        </p:txBody>
      </p:sp>
      <p:sp>
        <p:nvSpPr>
          <p:cNvPr id="21520" name="Line 16"/>
          <p:cNvSpPr>
            <a:spLocks noChangeShapeType="1"/>
          </p:cNvSpPr>
          <p:nvPr/>
        </p:nvSpPr>
        <p:spPr bwMode="auto">
          <a:xfrm flipH="1">
            <a:off x="2463800" y="4181475"/>
            <a:ext cx="304800" cy="228600"/>
          </a:xfrm>
          <a:prstGeom prst="line">
            <a:avLst/>
          </a:prstGeom>
          <a:noFill/>
          <a:ln w="9525">
            <a:solidFill>
              <a:schemeClr val="tx1"/>
            </a:solidFill>
            <a:round/>
            <a:headEnd/>
            <a:tailEnd type="triangle" w="med" len="med"/>
          </a:ln>
        </p:spPr>
        <p:txBody>
          <a:bodyPr/>
          <a:lstStyle/>
          <a:p>
            <a:endParaRPr lang="en-US"/>
          </a:p>
        </p:txBody>
      </p:sp>
      <p:sp>
        <p:nvSpPr>
          <p:cNvPr id="21521" name="Line 17"/>
          <p:cNvSpPr>
            <a:spLocks noChangeShapeType="1"/>
          </p:cNvSpPr>
          <p:nvPr/>
        </p:nvSpPr>
        <p:spPr bwMode="auto">
          <a:xfrm>
            <a:off x="6403975" y="4192588"/>
            <a:ext cx="304800" cy="228600"/>
          </a:xfrm>
          <a:prstGeom prst="line">
            <a:avLst/>
          </a:prstGeom>
          <a:noFill/>
          <a:ln w="9525">
            <a:solidFill>
              <a:schemeClr val="tx1"/>
            </a:solidFill>
            <a:round/>
            <a:headEnd/>
            <a:tailEnd type="triangle" w="med" len="med"/>
          </a:ln>
        </p:spPr>
        <p:txBody>
          <a:bodyPr/>
          <a:lstStyle/>
          <a:p>
            <a:endParaRPr lang="en-US"/>
          </a:p>
        </p:txBody>
      </p:sp>
      <p:sp>
        <p:nvSpPr>
          <p:cNvPr id="21522" name="Line 18"/>
          <p:cNvSpPr>
            <a:spLocks noChangeShapeType="1"/>
          </p:cNvSpPr>
          <p:nvPr/>
        </p:nvSpPr>
        <p:spPr bwMode="auto">
          <a:xfrm>
            <a:off x="914400" y="5168900"/>
            <a:ext cx="7315200" cy="0"/>
          </a:xfrm>
          <a:prstGeom prst="line">
            <a:avLst/>
          </a:prstGeom>
          <a:noFill/>
          <a:ln w="9525">
            <a:solidFill>
              <a:schemeClr val="tx1"/>
            </a:solidFill>
            <a:prstDash val="dash"/>
            <a:round/>
            <a:headEnd/>
            <a:tailEnd/>
          </a:ln>
        </p:spPr>
        <p:txBody>
          <a:bodyPr/>
          <a:lstStyle/>
          <a:p>
            <a:endParaRPr lang="en-US"/>
          </a:p>
        </p:txBody>
      </p:sp>
      <p:sp>
        <p:nvSpPr>
          <p:cNvPr id="21523" name="Text Box 19"/>
          <p:cNvSpPr txBox="1">
            <a:spLocks noChangeArrowheads="1"/>
          </p:cNvSpPr>
          <p:nvPr/>
        </p:nvSpPr>
        <p:spPr bwMode="auto">
          <a:xfrm>
            <a:off x="914400" y="5200650"/>
            <a:ext cx="762000" cy="646113"/>
          </a:xfrm>
          <a:prstGeom prst="rect">
            <a:avLst/>
          </a:prstGeom>
          <a:noFill/>
          <a:ln w="9525">
            <a:noFill/>
            <a:miter lim="800000"/>
            <a:headEnd/>
            <a:tailEnd/>
          </a:ln>
        </p:spPr>
        <p:txBody>
          <a:bodyPr>
            <a:spAutoFit/>
          </a:bodyPr>
          <a:lstStyle/>
          <a:p>
            <a:pPr algn="ctr">
              <a:spcBef>
                <a:spcPct val="50000"/>
              </a:spcBef>
            </a:pPr>
            <a:r>
              <a:rPr lang="en-US" sz="1200">
                <a:latin typeface="Century Gothic" pitchFamily="34" charset="0"/>
                <a:cs typeface="Arial" pitchFamily="34" charset="0"/>
              </a:rPr>
              <a:t>241 million meals</a:t>
            </a:r>
            <a:endParaRPr lang="en-US" sz="1400">
              <a:latin typeface="Century Gothic" pitchFamily="34" charset="0"/>
              <a:cs typeface="Arial" pitchFamily="34" charset="0"/>
            </a:endParaRPr>
          </a:p>
        </p:txBody>
      </p:sp>
      <p:sp>
        <p:nvSpPr>
          <p:cNvPr id="21524" name="Text Box 20"/>
          <p:cNvSpPr txBox="1">
            <a:spLocks noChangeArrowheads="1"/>
          </p:cNvSpPr>
          <p:nvPr/>
        </p:nvSpPr>
        <p:spPr bwMode="auto">
          <a:xfrm>
            <a:off x="1646238" y="5189538"/>
            <a:ext cx="762000" cy="646112"/>
          </a:xfrm>
          <a:prstGeom prst="rect">
            <a:avLst/>
          </a:prstGeom>
          <a:noFill/>
          <a:ln w="9525">
            <a:noFill/>
            <a:miter lim="800000"/>
            <a:headEnd/>
            <a:tailEnd/>
          </a:ln>
        </p:spPr>
        <p:txBody>
          <a:bodyPr>
            <a:spAutoFit/>
          </a:bodyPr>
          <a:lstStyle/>
          <a:p>
            <a:pPr algn="ctr">
              <a:spcBef>
                <a:spcPct val="50000"/>
              </a:spcBef>
            </a:pPr>
            <a:r>
              <a:rPr lang="en-US" sz="1200">
                <a:latin typeface="Century Gothic" pitchFamily="34" charset="0"/>
                <a:cs typeface="Arial" pitchFamily="34" charset="0"/>
              </a:rPr>
              <a:t>28 million rides</a:t>
            </a:r>
            <a:endParaRPr lang="en-US" sz="1400">
              <a:latin typeface="Century Gothic" pitchFamily="34" charset="0"/>
              <a:cs typeface="Arial" pitchFamily="34" charset="0"/>
            </a:endParaRPr>
          </a:p>
        </p:txBody>
      </p:sp>
      <p:sp>
        <p:nvSpPr>
          <p:cNvPr id="21525" name="Line 21"/>
          <p:cNvSpPr>
            <a:spLocks noChangeShapeType="1"/>
          </p:cNvSpPr>
          <p:nvPr/>
        </p:nvSpPr>
        <p:spPr bwMode="auto">
          <a:xfrm>
            <a:off x="1676400" y="5168900"/>
            <a:ext cx="0" cy="685800"/>
          </a:xfrm>
          <a:prstGeom prst="line">
            <a:avLst/>
          </a:prstGeom>
          <a:noFill/>
          <a:ln w="9525">
            <a:solidFill>
              <a:schemeClr val="tx1"/>
            </a:solidFill>
            <a:prstDash val="dash"/>
            <a:round/>
            <a:headEnd/>
            <a:tailEnd/>
          </a:ln>
        </p:spPr>
        <p:txBody>
          <a:bodyPr/>
          <a:lstStyle/>
          <a:p>
            <a:endParaRPr lang="en-US"/>
          </a:p>
        </p:txBody>
      </p:sp>
      <p:sp>
        <p:nvSpPr>
          <p:cNvPr id="21526" name="Text Box 22"/>
          <p:cNvSpPr txBox="1">
            <a:spLocks noChangeArrowheads="1"/>
          </p:cNvSpPr>
          <p:nvPr/>
        </p:nvSpPr>
        <p:spPr bwMode="auto">
          <a:xfrm>
            <a:off x="2320925" y="5189538"/>
            <a:ext cx="1135063" cy="600075"/>
          </a:xfrm>
          <a:prstGeom prst="rect">
            <a:avLst/>
          </a:prstGeom>
          <a:noFill/>
          <a:ln w="9525">
            <a:noFill/>
            <a:miter lim="800000"/>
            <a:headEnd/>
            <a:tailEnd/>
          </a:ln>
        </p:spPr>
        <p:txBody>
          <a:bodyPr>
            <a:spAutoFit/>
          </a:bodyPr>
          <a:lstStyle/>
          <a:p>
            <a:pPr algn="ctr">
              <a:spcBef>
                <a:spcPct val="50000"/>
              </a:spcBef>
            </a:pPr>
            <a:r>
              <a:rPr lang="en-US" sz="1100">
                <a:latin typeface="Century Gothic" pitchFamily="34" charset="0"/>
                <a:cs typeface="Arial" pitchFamily="34" charset="0"/>
              </a:rPr>
              <a:t>29 million hours of personal care</a:t>
            </a:r>
            <a:endParaRPr lang="en-US" sz="1200">
              <a:latin typeface="Century Gothic" pitchFamily="34" charset="0"/>
              <a:cs typeface="Arial" pitchFamily="34" charset="0"/>
            </a:endParaRPr>
          </a:p>
        </p:txBody>
      </p:sp>
      <p:sp>
        <p:nvSpPr>
          <p:cNvPr id="21527" name="Line 23"/>
          <p:cNvSpPr>
            <a:spLocks noChangeShapeType="1"/>
          </p:cNvSpPr>
          <p:nvPr/>
        </p:nvSpPr>
        <p:spPr bwMode="auto">
          <a:xfrm>
            <a:off x="2362200" y="5168900"/>
            <a:ext cx="0" cy="685800"/>
          </a:xfrm>
          <a:prstGeom prst="line">
            <a:avLst/>
          </a:prstGeom>
          <a:noFill/>
          <a:ln w="9525">
            <a:solidFill>
              <a:schemeClr val="tx1"/>
            </a:solidFill>
            <a:prstDash val="dash"/>
            <a:round/>
            <a:headEnd/>
            <a:tailEnd/>
          </a:ln>
        </p:spPr>
        <p:txBody>
          <a:bodyPr/>
          <a:lstStyle/>
          <a:p>
            <a:endParaRPr lang="en-US"/>
          </a:p>
        </p:txBody>
      </p:sp>
      <p:sp>
        <p:nvSpPr>
          <p:cNvPr id="48151" name="Text Box 24"/>
          <p:cNvSpPr txBox="1">
            <a:spLocks noChangeArrowheads="1"/>
          </p:cNvSpPr>
          <p:nvPr/>
        </p:nvSpPr>
        <p:spPr bwMode="auto">
          <a:xfrm>
            <a:off x="3322638" y="5189538"/>
            <a:ext cx="1143000" cy="600075"/>
          </a:xfrm>
          <a:prstGeom prst="rect">
            <a:avLst/>
          </a:prstGeom>
          <a:noFill/>
          <a:ln w="9525">
            <a:noFill/>
            <a:miter lim="800000"/>
            <a:headEnd/>
            <a:tailEnd/>
          </a:ln>
        </p:spPr>
        <p:txBody>
          <a:bodyPr>
            <a:spAutoFit/>
          </a:bodyPr>
          <a:lstStyle/>
          <a:p>
            <a:pPr algn="ctr">
              <a:spcBef>
                <a:spcPct val="50000"/>
              </a:spcBef>
              <a:defRPr/>
            </a:pPr>
            <a:r>
              <a:rPr lang="en-US" sz="1100" dirty="0">
                <a:latin typeface="Century Gothic" pitchFamily="34" charset="0"/>
                <a:cs typeface="Arial" pitchFamily="34" charset="0"/>
              </a:rPr>
              <a:t>69,000 caregivers </a:t>
            </a:r>
            <a:r>
              <a:rPr lang="en-US" sz="1050" dirty="0">
                <a:latin typeface="Century Gothic" pitchFamily="34" charset="0"/>
                <a:cs typeface="Arial" pitchFamily="34" charset="0"/>
              </a:rPr>
              <a:t>trained</a:t>
            </a:r>
            <a:endParaRPr lang="en-US" sz="1200" dirty="0">
              <a:latin typeface="Century Gothic" pitchFamily="34" charset="0"/>
              <a:cs typeface="Arial" pitchFamily="34" charset="0"/>
            </a:endParaRPr>
          </a:p>
        </p:txBody>
      </p:sp>
      <p:sp>
        <p:nvSpPr>
          <p:cNvPr id="21529" name="Line 25"/>
          <p:cNvSpPr>
            <a:spLocks noChangeShapeType="1"/>
          </p:cNvSpPr>
          <p:nvPr/>
        </p:nvSpPr>
        <p:spPr bwMode="auto">
          <a:xfrm>
            <a:off x="3429000" y="5168900"/>
            <a:ext cx="0" cy="685800"/>
          </a:xfrm>
          <a:prstGeom prst="line">
            <a:avLst/>
          </a:prstGeom>
          <a:noFill/>
          <a:ln w="9525">
            <a:solidFill>
              <a:schemeClr val="tx1"/>
            </a:solidFill>
            <a:prstDash val="dash"/>
            <a:round/>
            <a:headEnd/>
            <a:tailEnd/>
          </a:ln>
        </p:spPr>
        <p:txBody>
          <a:bodyPr/>
          <a:lstStyle/>
          <a:p>
            <a:endParaRPr lang="en-US"/>
          </a:p>
        </p:txBody>
      </p:sp>
      <p:sp>
        <p:nvSpPr>
          <p:cNvPr id="21530" name="Line 26"/>
          <p:cNvSpPr>
            <a:spLocks noChangeShapeType="1"/>
          </p:cNvSpPr>
          <p:nvPr/>
        </p:nvSpPr>
        <p:spPr bwMode="auto">
          <a:xfrm>
            <a:off x="4357688" y="5168900"/>
            <a:ext cx="0" cy="685800"/>
          </a:xfrm>
          <a:prstGeom prst="line">
            <a:avLst/>
          </a:prstGeom>
          <a:noFill/>
          <a:ln w="9525">
            <a:solidFill>
              <a:schemeClr val="tx1"/>
            </a:solidFill>
            <a:prstDash val="dash"/>
            <a:round/>
            <a:headEnd/>
            <a:tailEnd/>
          </a:ln>
        </p:spPr>
        <p:txBody>
          <a:bodyPr/>
          <a:lstStyle/>
          <a:p>
            <a:endParaRPr lang="en-US"/>
          </a:p>
        </p:txBody>
      </p:sp>
      <p:sp>
        <p:nvSpPr>
          <p:cNvPr id="21531" name="Line 27"/>
          <p:cNvSpPr>
            <a:spLocks noChangeShapeType="1"/>
          </p:cNvSpPr>
          <p:nvPr/>
        </p:nvSpPr>
        <p:spPr bwMode="auto">
          <a:xfrm>
            <a:off x="5507038" y="5180013"/>
            <a:ext cx="0" cy="685800"/>
          </a:xfrm>
          <a:prstGeom prst="line">
            <a:avLst/>
          </a:prstGeom>
          <a:noFill/>
          <a:ln w="9525">
            <a:solidFill>
              <a:schemeClr val="tx1"/>
            </a:solidFill>
            <a:prstDash val="dash"/>
            <a:round/>
            <a:headEnd/>
            <a:tailEnd/>
          </a:ln>
        </p:spPr>
        <p:txBody>
          <a:bodyPr/>
          <a:lstStyle/>
          <a:p>
            <a:endParaRPr lang="en-US"/>
          </a:p>
        </p:txBody>
      </p:sp>
      <p:sp>
        <p:nvSpPr>
          <p:cNvPr id="21532" name="Text Box 28"/>
          <p:cNvSpPr txBox="1">
            <a:spLocks noChangeArrowheads="1"/>
          </p:cNvSpPr>
          <p:nvPr/>
        </p:nvSpPr>
        <p:spPr bwMode="auto">
          <a:xfrm>
            <a:off x="5359400" y="5210175"/>
            <a:ext cx="1066800" cy="600075"/>
          </a:xfrm>
          <a:prstGeom prst="rect">
            <a:avLst/>
          </a:prstGeom>
          <a:noFill/>
          <a:ln w="9525">
            <a:noFill/>
            <a:miter lim="800000"/>
            <a:headEnd/>
            <a:tailEnd/>
          </a:ln>
        </p:spPr>
        <p:txBody>
          <a:bodyPr>
            <a:spAutoFit/>
          </a:bodyPr>
          <a:lstStyle/>
          <a:p>
            <a:pPr algn="ctr">
              <a:spcBef>
                <a:spcPct val="50000"/>
              </a:spcBef>
            </a:pPr>
            <a:r>
              <a:rPr lang="en-US" sz="1100">
                <a:latin typeface="Century Gothic" pitchFamily="34" charset="0"/>
                <a:cs typeface="Arial" pitchFamily="34" charset="0"/>
              </a:rPr>
              <a:t>855,000 caregivers assisted</a:t>
            </a:r>
            <a:endParaRPr lang="en-US" sz="1200">
              <a:latin typeface="Century Gothic" pitchFamily="34" charset="0"/>
              <a:cs typeface="Arial" pitchFamily="34" charset="0"/>
            </a:endParaRPr>
          </a:p>
        </p:txBody>
      </p:sp>
      <p:sp>
        <p:nvSpPr>
          <p:cNvPr id="48156" name="Text Box 29"/>
          <p:cNvSpPr txBox="1">
            <a:spLocks noChangeArrowheads="1"/>
          </p:cNvSpPr>
          <p:nvPr/>
        </p:nvSpPr>
        <p:spPr bwMode="auto">
          <a:xfrm>
            <a:off x="6248400" y="5221288"/>
            <a:ext cx="1143000" cy="576262"/>
          </a:xfrm>
          <a:prstGeom prst="rect">
            <a:avLst/>
          </a:prstGeom>
          <a:noFill/>
          <a:ln w="9525">
            <a:noFill/>
            <a:miter lim="800000"/>
            <a:headEnd/>
            <a:tailEnd/>
          </a:ln>
        </p:spPr>
        <p:txBody>
          <a:bodyPr>
            <a:spAutoFit/>
          </a:bodyPr>
          <a:lstStyle/>
          <a:p>
            <a:pPr algn="ctr">
              <a:spcBef>
                <a:spcPct val="50000"/>
              </a:spcBef>
              <a:defRPr/>
            </a:pPr>
            <a:r>
              <a:rPr lang="en-US" sz="1050" dirty="0">
                <a:latin typeface="Century Gothic" pitchFamily="34" charset="0"/>
                <a:cs typeface="Arial" pitchFamily="34" charset="0"/>
              </a:rPr>
              <a:t>6.4 million hours of respite care</a:t>
            </a:r>
            <a:endParaRPr lang="en-US" sz="1100" dirty="0">
              <a:latin typeface="Century Gothic" pitchFamily="34" charset="0"/>
              <a:cs typeface="Arial" pitchFamily="34" charset="0"/>
            </a:endParaRPr>
          </a:p>
        </p:txBody>
      </p:sp>
      <p:sp>
        <p:nvSpPr>
          <p:cNvPr id="21534" name="Line 30"/>
          <p:cNvSpPr>
            <a:spLocks noChangeShapeType="1"/>
          </p:cNvSpPr>
          <p:nvPr/>
        </p:nvSpPr>
        <p:spPr bwMode="auto">
          <a:xfrm>
            <a:off x="6324600" y="5180013"/>
            <a:ext cx="0" cy="685800"/>
          </a:xfrm>
          <a:prstGeom prst="line">
            <a:avLst/>
          </a:prstGeom>
          <a:noFill/>
          <a:ln w="9525">
            <a:solidFill>
              <a:schemeClr val="tx1"/>
            </a:solidFill>
            <a:prstDash val="dash"/>
            <a:round/>
            <a:headEnd/>
            <a:tailEnd/>
          </a:ln>
        </p:spPr>
        <p:txBody>
          <a:bodyPr/>
          <a:lstStyle/>
          <a:p>
            <a:endParaRPr lang="en-US"/>
          </a:p>
        </p:txBody>
      </p:sp>
      <p:sp>
        <p:nvSpPr>
          <p:cNvPr id="48158" name="Text Box 31"/>
          <p:cNvSpPr txBox="1">
            <a:spLocks noChangeArrowheads="1"/>
          </p:cNvSpPr>
          <p:nvPr/>
        </p:nvSpPr>
        <p:spPr bwMode="auto">
          <a:xfrm>
            <a:off x="7162800" y="5200650"/>
            <a:ext cx="1143000" cy="576263"/>
          </a:xfrm>
          <a:prstGeom prst="rect">
            <a:avLst/>
          </a:prstGeom>
          <a:noFill/>
          <a:ln w="9525">
            <a:noFill/>
            <a:miter lim="800000"/>
            <a:headEnd/>
            <a:tailEnd/>
          </a:ln>
        </p:spPr>
        <p:txBody>
          <a:bodyPr>
            <a:spAutoFit/>
          </a:bodyPr>
          <a:lstStyle/>
          <a:p>
            <a:pPr algn="ctr">
              <a:spcBef>
                <a:spcPct val="50000"/>
              </a:spcBef>
              <a:defRPr/>
            </a:pPr>
            <a:r>
              <a:rPr lang="en-US" sz="1050" dirty="0">
                <a:latin typeface="Century Gothic" pitchFamily="34" charset="0"/>
                <a:cs typeface="Arial" pitchFamily="34" charset="0"/>
              </a:rPr>
              <a:t>483,000 ombudsman consultations</a:t>
            </a:r>
            <a:endParaRPr lang="en-US" sz="1100" dirty="0">
              <a:latin typeface="Century Gothic" pitchFamily="34" charset="0"/>
              <a:cs typeface="Arial" pitchFamily="34" charset="0"/>
            </a:endParaRPr>
          </a:p>
        </p:txBody>
      </p:sp>
      <p:sp>
        <p:nvSpPr>
          <p:cNvPr id="21536" name="Line 32"/>
          <p:cNvSpPr>
            <a:spLocks noChangeShapeType="1"/>
          </p:cNvSpPr>
          <p:nvPr/>
        </p:nvSpPr>
        <p:spPr bwMode="auto">
          <a:xfrm>
            <a:off x="7239000" y="5180013"/>
            <a:ext cx="0" cy="685800"/>
          </a:xfrm>
          <a:prstGeom prst="line">
            <a:avLst/>
          </a:prstGeom>
          <a:noFill/>
          <a:ln w="9525">
            <a:solidFill>
              <a:schemeClr val="tx1"/>
            </a:solidFill>
            <a:prstDash val="dash"/>
            <a:round/>
            <a:headEnd/>
            <a:tailEnd/>
          </a:ln>
        </p:spPr>
        <p:txBody>
          <a:bodyPr/>
          <a:lstStyle/>
          <a:p>
            <a:endParaRPr lang="en-US"/>
          </a:p>
        </p:txBody>
      </p:sp>
      <p:sp>
        <p:nvSpPr>
          <p:cNvPr id="21537" name="Text Box 33"/>
          <p:cNvSpPr txBox="1">
            <a:spLocks noChangeArrowheads="1"/>
          </p:cNvSpPr>
          <p:nvPr/>
        </p:nvSpPr>
        <p:spPr bwMode="auto">
          <a:xfrm>
            <a:off x="4316413" y="5200650"/>
            <a:ext cx="1277937" cy="600075"/>
          </a:xfrm>
          <a:prstGeom prst="rect">
            <a:avLst/>
          </a:prstGeom>
          <a:noFill/>
          <a:ln w="9525">
            <a:noFill/>
            <a:miter lim="800000"/>
            <a:headEnd/>
            <a:tailEnd/>
          </a:ln>
        </p:spPr>
        <p:txBody>
          <a:bodyPr>
            <a:spAutoFit/>
          </a:bodyPr>
          <a:lstStyle/>
          <a:p>
            <a:pPr algn="ctr">
              <a:spcBef>
                <a:spcPct val="50000"/>
              </a:spcBef>
            </a:pPr>
            <a:r>
              <a:rPr lang="en-US" sz="1100">
                <a:latin typeface="Century Gothic" pitchFamily="34" charset="0"/>
                <a:cs typeface="Arial" pitchFamily="34" charset="0"/>
              </a:rPr>
              <a:t>4 million hours of case management</a:t>
            </a:r>
            <a:endParaRPr lang="en-US" sz="1200">
              <a:latin typeface="Century Gothic" pitchFamily="34" charset="0"/>
              <a:cs typeface="Arial" pitchFamily="34" charset="0"/>
            </a:endParaRPr>
          </a:p>
        </p:txBody>
      </p:sp>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p:cNvSpPr>
          <p:nvPr>
            <p:ph type="title" idx="4294967295"/>
          </p:nvPr>
        </p:nvSpPr>
        <p:spPr>
          <a:xfrm>
            <a:off x="533400" y="330200"/>
            <a:ext cx="8229600" cy="1143000"/>
          </a:xfrm>
        </p:spPr>
        <p:txBody>
          <a:bodyPr/>
          <a:lstStyle/>
          <a:p>
            <a:r>
              <a:rPr lang="en-US" smtClean="0">
                <a:latin typeface="Broadway" pitchFamily="82" charset="0"/>
                <a:ea typeface="ＭＳ Ｐゴシック"/>
                <a:cs typeface="Arial" pitchFamily="34" charset="0"/>
              </a:rPr>
              <a:t>2011-2014 Title VI Grantees</a:t>
            </a:r>
          </a:p>
        </p:txBody>
      </p:sp>
      <p:sp>
        <p:nvSpPr>
          <p:cNvPr id="22531" name="Footer Placeholder 7"/>
          <p:cNvSpPr txBox="1">
            <a:spLocks noGrp="1"/>
          </p:cNvSpPr>
          <p:nvPr/>
        </p:nvSpPr>
        <p:spPr bwMode="auto">
          <a:xfrm>
            <a:off x="1152525" y="5918200"/>
            <a:ext cx="6286500" cy="365125"/>
          </a:xfrm>
          <a:prstGeom prst="rect">
            <a:avLst/>
          </a:prstGeom>
          <a:noFill/>
          <a:ln w="9525">
            <a:noFill/>
            <a:miter lim="800000"/>
            <a:headEnd/>
            <a:tailEnd/>
          </a:ln>
        </p:spPr>
        <p:txBody>
          <a:bodyPr anchor="ctr"/>
          <a:lstStyle/>
          <a:p>
            <a:r>
              <a:rPr lang="en-US" sz="900">
                <a:solidFill>
                  <a:srgbClr val="898989"/>
                </a:solidFill>
                <a:latin typeface="Century Gothic" pitchFamily="34" charset="0"/>
              </a:rPr>
              <a:t>Title VI A (Supportive Services), Title VI C (Caregiving)</a:t>
            </a:r>
          </a:p>
        </p:txBody>
      </p:sp>
      <p:grpSp>
        <p:nvGrpSpPr>
          <p:cNvPr id="22532" name="Group 5"/>
          <p:cNvGrpSpPr>
            <a:grpSpLocks/>
          </p:cNvGrpSpPr>
          <p:nvPr/>
        </p:nvGrpSpPr>
        <p:grpSpPr bwMode="auto">
          <a:xfrm>
            <a:off x="304800" y="-2638425"/>
            <a:ext cx="7843838" cy="8429625"/>
            <a:chOff x="0" y="-1920"/>
            <a:chExt cx="4941" cy="5070"/>
          </a:xfrm>
        </p:grpSpPr>
        <p:sp>
          <p:nvSpPr>
            <p:cNvPr id="22533" name="Freeform 6"/>
            <p:cNvSpPr>
              <a:spLocks/>
            </p:cNvSpPr>
            <p:nvPr/>
          </p:nvSpPr>
          <p:spPr bwMode="auto">
            <a:xfrm>
              <a:off x="0" y="-1920"/>
              <a:ext cx="94" cy="42"/>
            </a:xfrm>
            <a:custGeom>
              <a:avLst/>
              <a:gdLst>
                <a:gd name="T0" fmla="*/ 0 w 32"/>
                <a:gd name="T1" fmla="*/ 0 h 6"/>
                <a:gd name="T2" fmla="*/ 3353890 w 32"/>
                <a:gd name="T3" fmla="*/ 2147483647 h 6"/>
                <a:gd name="T4" fmla="*/ 0 w 32"/>
                <a:gd name="T5" fmla="*/ 0 h 6"/>
                <a:gd name="T6" fmla="*/ 0 60000 65536"/>
                <a:gd name="T7" fmla="*/ 0 60000 65536"/>
                <a:gd name="T8" fmla="*/ 0 60000 65536"/>
                <a:gd name="T9" fmla="*/ 0 w 32"/>
                <a:gd name="T10" fmla="*/ 0 h 6"/>
                <a:gd name="T11" fmla="*/ 32 w 32"/>
                <a:gd name="T12" fmla="*/ 6 h 6"/>
              </a:gdLst>
              <a:ahLst/>
              <a:cxnLst>
                <a:cxn ang="T6">
                  <a:pos x="T0" y="T1"/>
                </a:cxn>
                <a:cxn ang="T7">
                  <a:pos x="T2" y="T3"/>
                </a:cxn>
                <a:cxn ang="T8">
                  <a:pos x="T4" y="T5"/>
                </a:cxn>
              </a:cxnLst>
              <a:rect l="T9" t="T10" r="T11" b="T12"/>
              <a:pathLst>
                <a:path w="32" h="6">
                  <a:moveTo>
                    <a:pt x="0" y="0"/>
                  </a:moveTo>
                  <a:cubicBezTo>
                    <a:pt x="8" y="2"/>
                    <a:pt x="16" y="6"/>
                    <a:pt x="24" y="6"/>
                  </a:cubicBezTo>
                  <a:cubicBezTo>
                    <a:pt x="32" y="6"/>
                    <a:pt x="8" y="0"/>
                    <a:pt x="0" y="0"/>
                  </a:cubicBezTo>
                  <a:close/>
                </a:path>
              </a:pathLst>
            </a:custGeom>
            <a:noFill/>
            <a:ln w="1651">
              <a:solidFill>
                <a:srgbClr val="000000"/>
              </a:solidFill>
              <a:round/>
              <a:headEnd/>
              <a:tailEnd/>
            </a:ln>
          </p:spPr>
          <p:txBody>
            <a:bodyPr/>
            <a:lstStyle/>
            <a:p>
              <a:endParaRPr lang="en-US"/>
            </a:p>
          </p:txBody>
        </p:sp>
        <p:sp>
          <p:nvSpPr>
            <p:cNvPr id="22534" name="Freeform 7"/>
            <p:cNvSpPr>
              <a:spLocks/>
            </p:cNvSpPr>
            <p:nvPr/>
          </p:nvSpPr>
          <p:spPr bwMode="auto">
            <a:xfrm>
              <a:off x="1548" y="753"/>
              <a:ext cx="432" cy="358"/>
            </a:xfrm>
            <a:custGeom>
              <a:avLst/>
              <a:gdLst>
                <a:gd name="T0" fmla="*/ 62 w 496"/>
                <a:gd name="T1" fmla="*/ 376 h 354"/>
                <a:gd name="T2" fmla="*/ 34 w 496"/>
                <a:gd name="T3" fmla="*/ 382 h 354"/>
                <a:gd name="T4" fmla="*/ 29 w 496"/>
                <a:gd name="T5" fmla="*/ 362 h 354"/>
                <a:gd name="T6" fmla="*/ 10 w 496"/>
                <a:gd name="T7" fmla="*/ 354 h 354"/>
                <a:gd name="T8" fmla="*/ 11 w 496"/>
                <a:gd name="T9" fmla="*/ 318 h 354"/>
                <a:gd name="T10" fmla="*/ 6 w 496"/>
                <a:gd name="T11" fmla="*/ 272 h 354"/>
                <a:gd name="T12" fmla="*/ 0 w 496"/>
                <a:gd name="T13" fmla="*/ 240 h 354"/>
                <a:gd name="T14" fmla="*/ 6 w 496"/>
                <a:gd name="T15" fmla="*/ 20 h 354"/>
                <a:gd name="T16" fmla="*/ 27 w 496"/>
                <a:gd name="T17" fmla="*/ 67 h 354"/>
                <a:gd name="T18" fmla="*/ 17 w 496"/>
                <a:gd name="T19" fmla="*/ 141 h 354"/>
                <a:gd name="T20" fmla="*/ 23 w 496"/>
                <a:gd name="T21" fmla="*/ 191 h 354"/>
                <a:gd name="T22" fmla="*/ 38 w 496"/>
                <a:gd name="T23" fmla="*/ 117 h 354"/>
                <a:gd name="T24" fmla="*/ 40 w 496"/>
                <a:gd name="T25" fmla="*/ 0 h 354"/>
                <a:gd name="T26" fmla="*/ 109 w 496"/>
                <a:gd name="T27" fmla="*/ 89 h 354"/>
                <a:gd name="T28" fmla="*/ 99 w 496"/>
                <a:gd name="T29" fmla="*/ 398 h 354"/>
                <a:gd name="T30" fmla="*/ 62 w 496"/>
                <a:gd name="T31" fmla="*/ 376 h 3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96"/>
                <a:gd name="T49" fmla="*/ 0 h 354"/>
                <a:gd name="T50" fmla="*/ 496 w 496"/>
                <a:gd name="T51" fmla="*/ 354 h 35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96" h="354">
                  <a:moveTo>
                    <a:pt x="282" y="332"/>
                  </a:moveTo>
                  <a:lnTo>
                    <a:pt x="160" y="338"/>
                  </a:lnTo>
                  <a:lnTo>
                    <a:pt x="133" y="318"/>
                  </a:lnTo>
                  <a:lnTo>
                    <a:pt x="44" y="310"/>
                  </a:lnTo>
                  <a:lnTo>
                    <a:pt x="53" y="283"/>
                  </a:lnTo>
                  <a:lnTo>
                    <a:pt x="27" y="239"/>
                  </a:lnTo>
                  <a:lnTo>
                    <a:pt x="0" y="212"/>
                  </a:lnTo>
                  <a:lnTo>
                    <a:pt x="27" y="20"/>
                  </a:lnTo>
                  <a:lnTo>
                    <a:pt x="124" y="56"/>
                  </a:lnTo>
                  <a:lnTo>
                    <a:pt x="80" y="126"/>
                  </a:lnTo>
                  <a:lnTo>
                    <a:pt x="106" y="169"/>
                  </a:lnTo>
                  <a:lnTo>
                    <a:pt x="176" y="106"/>
                  </a:lnTo>
                  <a:lnTo>
                    <a:pt x="185" y="0"/>
                  </a:lnTo>
                  <a:lnTo>
                    <a:pt x="496" y="78"/>
                  </a:lnTo>
                  <a:lnTo>
                    <a:pt x="451" y="354"/>
                  </a:lnTo>
                  <a:lnTo>
                    <a:pt x="282" y="332"/>
                  </a:lnTo>
                  <a:close/>
                </a:path>
              </a:pathLst>
            </a:custGeom>
            <a:noFill/>
            <a:ln w="1651">
              <a:solidFill>
                <a:srgbClr val="000000"/>
              </a:solidFill>
              <a:round/>
              <a:headEnd/>
              <a:tailEnd/>
            </a:ln>
          </p:spPr>
          <p:txBody>
            <a:bodyPr/>
            <a:lstStyle/>
            <a:p>
              <a:endParaRPr lang="en-US"/>
            </a:p>
          </p:txBody>
        </p:sp>
        <p:sp>
          <p:nvSpPr>
            <p:cNvPr id="22535" name="Freeform 8"/>
            <p:cNvSpPr>
              <a:spLocks/>
            </p:cNvSpPr>
            <p:nvPr/>
          </p:nvSpPr>
          <p:spPr bwMode="auto">
            <a:xfrm>
              <a:off x="1418" y="995"/>
              <a:ext cx="538" cy="482"/>
            </a:xfrm>
            <a:custGeom>
              <a:avLst/>
              <a:gdLst>
                <a:gd name="T0" fmla="*/ 0 w 619"/>
                <a:gd name="T1" fmla="*/ 399 h 477"/>
                <a:gd name="T2" fmla="*/ 3 w 619"/>
                <a:gd name="T3" fmla="*/ 333 h 477"/>
                <a:gd name="T4" fmla="*/ 32 w 619"/>
                <a:gd name="T5" fmla="*/ 8 h 477"/>
                <a:gd name="T6" fmla="*/ 37 w 619"/>
                <a:gd name="T7" fmla="*/ 0 h 477"/>
                <a:gd name="T8" fmla="*/ 42 w 619"/>
                <a:gd name="T9" fmla="*/ 43 h 477"/>
                <a:gd name="T10" fmla="*/ 40 w 619"/>
                <a:gd name="T11" fmla="*/ 82 h 477"/>
                <a:gd name="T12" fmla="*/ 59 w 619"/>
                <a:gd name="T13" fmla="*/ 90 h 477"/>
                <a:gd name="T14" fmla="*/ 64 w 619"/>
                <a:gd name="T15" fmla="*/ 110 h 477"/>
                <a:gd name="T16" fmla="*/ 90 w 619"/>
                <a:gd name="T17" fmla="*/ 104 h 477"/>
                <a:gd name="T18" fmla="*/ 128 w 619"/>
                <a:gd name="T19" fmla="*/ 126 h 477"/>
                <a:gd name="T20" fmla="*/ 133 w 619"/>
                <a:gd name="T21" fmla="*/ 207 h 477"/>
                <a:gd name="T22" fmla="*/ 118 w 619"/>
                <a:gd name="T23" fmla="*/ 296 h 477"/>
                <a:gd name="T24" fmla="*/ 121 w 619"/>
                <a:gd name="T25" fmla="*/ 340 h 477"/>
                <a:gd name="T26" fmla="*/ 118 w 619"/>
                <a:gd name="T27" fmla="*/ 359 h 477"/>
                <a:gd name="T28" fmla="*/ 111 w 619"/>
                <a:gd name="T29" fmla="*/ 533 h 477"/>
                <a:gd name="T30" fmla="*/ 56 w 619"/>
                <a:gd name="T31" fmla="*/ 471 h 477"/>
                <a:gd name="T32" fmla="*/ 0 w 619"/>
                <a:gd name="T33" fmla="*/ 399 h 47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19"/>
                <a:gd name="T52" fmla="*/ 0 h 477"/>
                <a:gd name="T53" fmla="*/ 619 w 619"/>
                <a:gd name="T54" fmla="*/ 477 h 47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19" h="477">
                  <a:moveTo>
                    <a:pt x="0" y="355"/>
                  </a:moveTo>
                  <a:lnTo>
                    <a:pt x="9" y="300"/>
                  </a:lnTo>
                  <a:lnTo>
                    <a:pt x="149" y="8"/>
                  </a:lnTo>
                  <a:lnTo>
                    <a:pt x="168" y="0"/>
                  </a:lnTo>
                  <a:lnTo>
                    <a:pt x="195" y="43"/>
                  </a:lnTo>
                  <a:lnTo>
                    <a:pt x="186" y="71"/>
                  </a:lnTo>
                  <a:lnTo>
                    <a:pt x="275" y="79"/>
                  </a:lnTo>
                  <a:lnTo>
                    <a:pt x="302" y="99"/>
                  </a:lnTo>
                  <a:lnTo>
                    <a:pt x="425" y="93"/>
                  </a:lnTo>
                  <a:lnTo>
                    <a:pt x="594" y="115"/>
                  </a:lnTo>
                  <a:lnTo>
                    <a:pt x="619" y="185"/>
                  </a:lnTo>
                  <a:lnTo>
                    <a:pt x="549" y="263"/>
                  </a:lnTo>
                  <a:lnTo>
                    <a:pt x="567" y="306"/>
                  </a:lnTo>
                  <a:lnTo>
                    <a:pt x="549" y="320"/>
                  </a:lnTo>
                  <a:lnTo>
                    <a:pt x="514" y="477"/>
                  </a:lnTo>
                  <a:lnTo>
                    <a:pt x="265" y="419"/>
                  </a:lnTo>
                  <a:lnTo>
                    <a:pt x="0" y="355"/>
                  </a:lnTo>
                  <a:close/>
                </a:path>
              </a:pathLst>
            </a:custGeom>
            <a:noFill/>
            <a:ln w="1651">
              <a:solidFill>
                <a:srgbClr val="000000"/>
              </a:solidFill>
              <a:round/>
              <a:headEnd/>
              <a:tailEnd/>
            </a:ln>
          </p:spPr>
          <p:txBody>
            <a:bodyPr/>
            <a:lstStyle/>
            <a:p>
              <a:endParaRPr lang="en-US"/>
            </a:p>
          </p:txBody>
        </p:sp>
        <p:sp>
          <p:nvSpPr>
            <p:cNvPr id="22536" name="Freeform 9"/>
            <p:cNvSpPr>
              <a:spLocks/>
            </p:cNvSpPr>
            <p:nvPr/>
          </p:nvSpPr>
          <p:spPr bwMode="auto">
            <a:xfrm>
              <a:off x="1386" y="1353"/>
              <a:ext cx="546" cy="1001"/>
            </a:xfrm>
            <a:custGeom>
              <a:avLst/>
              <a:gdLst>
                <a:gd name="T0" fmla="*/ 52 w 627"/>
                <a:gd name="T1" fmla="*/ 393 h 991"/>
                <a:gd name="T2" fmla="*/ 131 w 627"/>
                <a:gd name="T3" fmla="*/ 861 h 991"/>
                <a:gd name="T4" fmla="*/ 131 w 627"/>
                <a:gd name="T5" fmla="*/ 907 h 991"/>
                <a:gd name="T6" fmla="*/ 131 w 627"/>
                <a:gd name="T7" fmla="*/ 926 h 991"/>
                <a:gd name="T8" fmla="*/ 137 w 627"/>
                <a:gd name="T9" fmla="*/ 948 h 991"/>
                <a:gd name="T10" fmla="*/ 131 w 627"/>
                <a:gd name="T11" fmla="*/ 979 h 991"/>
                <a:gd name="T12" fmla="*/ 125 w 627"/>
                <a:gd name="T13" fmla="*/ 1075 h 991"/>
                <a:gd name="T14" fmla="*/ 126 w 627"/>
                <a:gd name="T15" fmla="*/ 1107 h 991"/>
                <a:gd name="T16" fmla="*/ 84 w 627"/>
                <a:gd name="T17" fmla="*/ 1100 h 991"/>
                <a:gd name="T18" fmla="*/ 79 w 627"/>
                <a:gd name="T19" fmla="*/ 964 h 991"/>
                <a:gd name="T20" fmla="*/ 65 w 627"/>
                <a:gd name="T21" fmla="*/ 902 h 991"/>
                <a:gd name="T22" fmla="*/ 49 w 627"/>
                <a:gd name="T23" fmla="*/ 876 h 991"/>
                <a:gd name="T24" fmla="*/ 40 w 627"/>
                <a:gd name="T25" fmla="*/ 822 h 991"/>
                <a:gd name="T26" fmla="*/ 30 w 627"/>
                <a:gd name="T27" fmla="*/ 816 h 991"/>
                <a:gd name="T28" fmla="*/ 14 w 627"/>
                <a:gd name="T29" fmla="*/ 613 h 991"/>
                <a:gd name="T30" fmla="*/ 19 w 627"/>
                <a:gd name="T31" fmla="*/ 579 h 991"/>
                <a:gd name="T32" fmla="*/ 11 w 627"/>
                <a:gd name="T33" fmla="*/ 524 h 991"/>
                <a:gd name="T34" fmla="*/ 11 w 627"/>
                <a:gd name="T35" fmla="*/ 494 h 991"/>
                <a:gd name="T36" fmla="*/ 17 w 627"/>
                <a:gd name="T37" fmla="*/ 468 h 991"/>
                <a:gd name="T38" fmla="*/ 14 w 627"/>
                <a:gd name="T39" fmla="*/ 428 h 991"/>
                <a:gd name="T40" fmla="*/ 10 w 627"/>
                <a:gd name="T41" fmla="*/ 434 h 991"/>
                <a:gd name="T42" fmla="*/ 6 w 627"/>
                <a:gd name="T43" fmla="*/ 375 h 991"/>
                <a:gd name="T44" fmla="*/ 0 w 627"/>
                <a:gd name="T45" fmla="*/ 325 h 991"/>
                <a:gd name="T46" fmla="*/ 3 w 627"/>
                <a:gd name="T47" fmla="*/ 200 h 991"/>
                <a:gd name="T48" fmla="*/ 0 w 627"/>
                <a:gd name="T49" fmla="*/ 157 h 991"/>
                <a:gd name="T50" fmla="*/ 10 w 627"/>
                <a:gd name="T51" fmla="*/ 0 h 991"/>
                <a:gd name="T52" fmla="*/ 65 w 627"/>
                <a:gd name="T53" fmla="*/ 76 h 991"/>
                <a:gd name="T54" fmla="*/ 52 w 627"/>
                <a:gd name="T55" fmla="*/ 393 h 99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27"/>
                <a:gd name="T85" fmla="*/ 0 h 991"/>
                <a:gd name="T86" fmla="*/ 627 w 627"/>
                <a:gd name="T87" fmla="*/ 991 h 99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27" h="991">
                  <a:moveTo>
                    <a:pt x="238" y="349"/>
                  </a:moveTo>
                  <a:lnTo>
                    <a:pt x="600" y="771"/>
                  </a:lnTo>
                  <a:lnTo>
                    <a:pt x="600" y="812"/>
                  </a:lnTo>
                  <a:lnTo>
                    <a:pt x="600" y="829"/>
                  </a:lnTo>
                  <a:lnTo>
                    <a:pt x="627" y="849"/>
                  </a:lnTo>
                  <a:lnTo>
                    <a:pt x="600" y="877"/>
                  </a:lnTo>
                  <a:lnTo>
                    <a:pt x="574" y="962"/>
                  </a:lnTo>
                  <a:lnTo>
                    <a:pt x="582" y="991"/>
                  </a:lnTo>
                  <a:lnTo>
                    <a:pt x="388" y="985"/>
                  </a:lnTo>
                  <a:lnTo>
                    <a:pt x="361" y="863"/>
                  </a:lnTo>
                  <a:lnTo>
                    <a:pt x="299" y="808"/>
                  </a:lnTo>
                  <a:lnTo>
                    <a:pt x="221" y="785"/>
                  </a:lnTo>
                  <a:lnTo>
                    <a:pt x="185" y="736"/>
                  </a:lnTo>
                  <a:lnTo>
                    <a:pt x="140" y="730"/>
                  </a:lnTo>
                  <a:lnTo>
                    <a:pt x="62" y="547"/>
                  </a:lnTo>
                  <a:lnTo>
                    <a:pt x="89" y="519"/>
                  </a:lnTo>
                  <a:lnTo>
                    <a:pt x="53" y="469"/>
                  </a:lnTo>
                  <a:lnTo>
                    <a:pt x="53" y="441"/>
                  </a:lnTo>
                  <a:lnTo>
                    <a:pt x="78" y="420"/>
                  </a:lnTo>
                  <a:lnTo>
                    <a:pt x="62" y="384"/>
                  </a:lnTo>
                  <a:lnTo>
                    <a:pt x="44" y="390"/>
                  </a:lnTo>
                  <a:lnTo>
                    <a:pt x="27" y="335"/>
                  </a:lnTo>
                  <a:lnTo>
                    <a:pt x="0" y="292"/>
                  </a:lnTo>
                  <a:lnTo>
                    <a:pt x="8" y="178"/>
                  </a:lnTo>
                  <a:lnTo>
                    <a:pt x="0" y="142"/>
                  </a:lnTo>
                  <a:lnTo>
                    <a:pt x="44" y="0"/>
                  </a:lnTo>
                  <a:lnTo>
                    <a:pt x="301" y="65"/>
                  </a:lnTo>
                  <a:lnTo>
                    <a:pt x="238" y="349"/>
                  </a:lnTo>
                  <a:close/>
                </a:path>
              </a:pathLst>
            </a:custGeom>
            <a:noFill/>
            <a:ln w="1651">
              <a:solidFill>
                <a:srgbClr val="000000"/>
              </a:solidFill>
              <a:round/>
              <a:headEnd/>
              <a:tailEnd/>
            </a:ln>
          </p:spPr>
          <p:txBody>
            <a:bodyPr/>
            <a:lstStyle/>
            <a:p>
              <a:endParaRPr lang="en-US"/>
            </a:p>
          </p:txBody>
        </p:sp>
        <p:sp>
          <p:nvSpPr>
            <p:cNvPr id="22537" name="Freeform 10"/>
            <p:cNvSpPr>
              <a:spLocks/>
            </p:cNvSpPr>
            <p:nvPr/>
          </p:nvSpPr>
          <p:spPr bwMode="auto">
            <a:xfrm>
              <a:off x="1589" y="1420"/>
              <a:ext cx="445" cy="713"/>
            </a:xfrm>
            <a:custGeom>
              <a:avLst/>
              <a:gdLst>
                <a:gd name="T0" fmla="*/ 69 w 511"/>
                <a:gd name="T1" fmla="*/ 67 h 705"/>
                <a:gd name="T2" fmla="*/ 111 w 511"/>
                <a:gd name="T3" fmla="*/ 95 h 705"/>
                <a:gd name="T4" fmla="*/ 95 w 511"/>
                <a:gd name="T5" fmla="*/ 615 h 705"/>
                <a:gd name="T6" fmla="*/ 92 w 511"/>
                <a:gd name="T7" fmla="*/ 718 h 705"/>
                <a:gd name="T8" fmla="*/ 86 w 511"/>
                <a:gd name="T9" fmla="*/ 718 h 705"/>
                <a:gd name="T10" fmla="*/ 79 w 511"/>
                <a:gd name="T11" fmla="*/ 798 h 705"/>
                <a:gd name="T12" fmla="*/ 0 w 511"/>
                <a:gd name="T13" fmla="*/ 317 h 705"/>
                <a:gd name="T14" fmla="*/ 15 w 511"/>
                <a:gd name="T15" fmla="*/ 0 h 705"/>
                <a:gd name="T16" fmla="*/ 69 w 511"/>
                <a:gd name="T17" fmla="*/ 67 h 7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1"/>
                <a:gd name="T28" fmla="*/ 0 h 705"/>
                <a:gd name="T29" fmla="*/ 511 w 511"/>
                <a:gd name="T30" fmla="*/ 705 h 70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1" h="705">
                  <a:moveTo>
                    <a:pt x="317" y="56"/>
                  </a:moveTo>
                  <a:lnTo>
                    <a:pt x="511" y="84"/>
                  </a:lnTo>
                  <a:lnTo>
                    <a:pt x="431" y="543"/>
                  </a:lnTo>
                  <a:lnTo>
                    <a:pt x="422" y="634"/>
                  </a:lnTo>
                  <a:lnTo>
                    <a:pt x="398" y="634"/>
                  </a:lnTo>
                  <a:lnTo>
                    <a:pt x="362" y="705"/>
                  </a:lnTo>
                  <a:lnTo>
                    <a:pt x="0" y="282"/>
                  </a:lnTo>
                  <a:lnTo>
                    <a:pt x="69" y="0"/>
                  </a:lnTo>
                  <a:lnTo>
                    <a:pt x="317" y="56"/>
                  </a:lnTo>
                  <a:close/>
                </a:path>
              </a:pathLst>
            </a:custGeom>
            <a:noFill/>
            <a:ln w="1651">
              <a:solidFill>
                <a:srgbClr val="000000"/>
              </a:solidFill>
              <a:round/>
              <a:headEnd/>
              <a:tailEnd/>
            </a:ln>
          </p:spPr>
          <p:txBody>
            <a:bodyPr/>
            <a:lstStyle/>
            <a:p>
              <a:endParaRPr lang="en-US"/>
            </a:p>
          </p:txBody>
        </p:sp>
        <p:sp>
          <p:nvSpPr>
            <p:cNvPr id="22538" name="Freeform 11"/>
            <p:cNvSpPr>
              <a:spLocks/>
            </p:cNvSpPr>
            <p:nvPr/>
          </p:nvSpPr>
          <p:spPr bwMode="auto">
            <a:xfrm>
              <a:off x="1865" y="832"/>
              <a:ext cx="361" cy="708"/>
            </a:xfrm>
            <a:custGeom>
              <a:avLst/>
              <a:gdLst>
                <a:gd name="T0" fmla="*/ 28 w 415"/>
                <a:gd name="T1" fmla="*/ 0 h 700"/>
                <a:gd name="T2" fmla="*/ 43 w 415"/>
                <a:gd name="T3" fmla="*/ 3 h 700"/>
                <a:gd name="T4" fmla="*/ 37 w 415"/>
                <a:gd name="T5" fmla="*/ 94 h 700"/>
                <a:gd name="T6" fmla="*/ 43 w 415"/>
                <a:gd name="T7" fmla="*/ 191 h 700"/>
                <a:gd name="T8" fmla="*/ 56 w 415"/>
                <a:gd name="T9" fmla="*/ 286 h 700"/>
                <a:gd name="T10" fmla="*/ 51 w 415"/>
                <a:gd name="T11" fmla="*/ 369 h 700"/>
                <a:gd name="T12" fmla="*/ 49 w 415"/>
                <a:gd name="T13" fmla="*/ 389 h 700"/>
                <a:gd name="T14" fmla="*/ 49 w 415"/>
                <a:gd name="T15" fmla="*/ 415 h 700"/>
                <a:gd name="T16" fmla="*/ 56 w 415"/>
                <a:gd name="T17" fmla="*/ 397 h 700"/>
                <a:gd name="T18" fmla="*/ 64 w 415"/>
                <a:gd name="T19" fmla="*/ 536 h 700"/>
                <a:gd name="T20" fmla="*/ 73 w 415"/>
                <a:gd name="T21" fmla="*/ 528 h 700"/>
                <a:gd name="T22" fmla="*/ 85 w 415"/>
                <a:gd name="T23" fmla="*/ 536 h 700"/>
                <a:gd name="T24" fmla="*/ 89 w 415"/>
                <a:gd name="T25" fmla="*/ 521 h 700"/>
                <a:gd name="T26" fmla="*/ 90 w 415"/>
                <a:gd name="T27" fmla="*/ 536 h 700"/>
                <a:gd name="T28" fmla="*/ 84 w 415"/>
                <a:gd name="T29" fmla="*/ 793 h 700"/>
                <a:gd name="T30" fmla="*/ 43 w 415"/>
                <a:gd name="T31" fmla="*/ 754 h 700"/>
                <a:gd name="T32" fmla="*/ 0 w 415"/>
                <a:gd name="T33" fmla="*/ 723 h 700"/>
                <a:gd name="T34" fmla="*/ 8 w 415"/>
                <a:gd name="T35" fmla="*/ 545 h 700"/>
                <a:gd name="T36" fmla="*/ 11 w 415"/>
                <a:gd name="T37" fmla="*/ 528 h 700"/>
                <a:gd name="T38" fmla="*/ 8 w 415"/>
                <a:gd name="T39" fmla="*/ 479 h 700"/>
                <a:gd name="T40" fmla="*/ 23 w 415"/>
                <a:gd name="T41" fmla="*/ 389 h 700"/>
                <a:gd name="T42" fmla="*/ 17 w 415"/>
                <a:gd name="T43" fmla="*/ 308 h 700"/>
                <a:gd name="T44" fmla="*/ 28 w 415"/>
                <a:gd name="T45" fmla="*/ 0 h 7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15"/>
                <a:gd name="T70" fmla="*/ 0 h 700"/>
                <a:gd name="T71" fmla="*/ 415 w 415"/>
                <a:gd name="T72" fmla="*/ 700 h 70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15" h="700">
                  <a:moveTo>
                    <a:pt x="132" y="0"/>
                  </a:moveTo>
                  <a:lnTo>
                    <a:pt x="193" y="3"/>
                  </a:lnTo>
                  <a:lnTo>
                    <a:pt x="177" y="83"/>
                  </a:lnTo>
                  <a:lnTo>
                    <a:pt x="193" y="169"/>
                  </a:lnTo>
                  <a:lnTo>
                    <a:pt x="256" y="253"/>
                  </a:lnTo>
                  <a:lnTo>
                    <a:pt x="239" y="325"/>
                  </a:lnTo>
                  <a:lnTo>
                    <a:pt x="222" y="345"/>
                  </a:lnTo>
                  <a:lnTo>
                    <a:pt x="229" y="367"/>
                  </a:lnTo>
                  <a:lnTo>
                    <a:pt x="256" y="353"/>
                  </a:lnTo>
                  <a:lnTo>
                    <a:pt x="299" y="472"/>
                  </a:lnTo>
                  <a:lnTo>
                    <a:pt x="337" y="466"/>
                  </a:lnTo>
                  <a:lnTo>
                    <a:pt x="397" y="472"/>
                  </a:lnTo>
                  <a:lnTo>
                    <a:pt x="407" y="460"/>
                  </a:lnTo>
                  <a:lnTo>
                    <a:pt x="415" y="472"/>
                  </a:lnTo>
                  <a:lnTo>
                    <a:pt x="388" y="700"/>
                  </a:lnTo>
                  <a:lnTo>
                    <a:pt x="193" y="665"/>
                  </a:lnTo>
                  <a:lnTo>
                    <a:pt x="0" y="638"/>
                  </a:lnTo>
                  <a:lnTo>
                    <a:pt x="36" y="480"/>
                  </a:lnTo>
                  <a:lnTo>
                    <a:pt x="53" y="466"/>
                  </a:lnTo>
                  <a:lnTo>
                    <a:pt x="36" y="424"/>
                  </a:lnTo>
                  <a:lnTo>
                    <a:pt x="105" y="345"/>
                  </a:lnTo>
                  <a:lnTo>
                    <a:pt x="81" y="275"/>
                  </a:lnTo>
                  <a:lnTo>
                    <a:pt x="132" y="0"/>
                  </a:lnTo>
                  <a:close/>
                </a:path>
              </a:pathLst>
            </a:custGeom>
            <a:noFill/>
            <a:ln w="1651">
              <a:solidFill>
                <a:srgbClr val="000000"/>
              </a:solidFill>
              <a:round/>
              <a:headEnd/>
              <a:tailEnd/>
            </a:ln>
          </p:spPr>
          <p:txBody>
            <a:bodyPr/>
            <a:lstStyle/>
            <a:p>
              <a:endParaRPr lang="en-US"/>
            </a:p>
          </p:txBody>
        </p:sp>
        <p:sp>
          <p:nvSpPr>
            <p:cNvPr id="22539" name="Freeform 12"/>
            <p:cNvSpPr>
              <a:spLocks/>
            </p:cNvSpPr>
            <p:nvPr/>
          </p:nvSpPr>
          <p:spPr bwMode="auto">
            <a:xfrm>
              <a:off x="1966" y="1504"/>
              <a:ext cx="345" cy="516"/>
            </a:xfrm>
            <a:custGeom>
              <a:avLst/>
              <a:gdLst>
                <a:gd name="T0" fmla="*/ 17 w 397"/>
                <a:gd name="T1" fmla="*/ 0 h 510"/>
                <a:gd name="T2" fmla="*/ 58 w 397"/>
                <a:gd name="T3" fmla="*/ 35 h 510"/>
                <a:gd name="T4" fmla="*/ 55 w 397"/>
                <a:gd name="T5" fmla="*/ 157 h 510"/>
                <a:gd name="T6" fmla="*/ 84 w 397"/>
                <a:gd name="T7" fmla="*/ 185 h 510"/>
                <a:gd name="T8" fmla="*/ 73 w 397"/>
                <a:gd name="T9" fmla="*/ 579 h 510"/>
                <a:gd name="T10" fmla="*/ 0 w 397"/>
                <a:gd name="T11" fmla="*/ 524 h 510"/>
                <a:gd name="T12" fmla="*/ 17 w 397"/>
                <a:gd name="T13" fmla="*/ 0 h 510"/>
                <a:gd name="T14" fmla="*/ 0 60000 65536"/>
                <a:gd name="T15" fmla="*/ 0 60000 65536"/>
                <a:gd name="T16" fmla="*/ 0 60000 65536"/>
                <a:gd name="T17" fmla="*/ 0 60000 65536"/>
                <a:gd name="T18" fmla="*/ 0 60000 65536"/>
                <a:gd name="T19" fmla="*/ 0 60000 65536"/>
                <a:gd name="T20" fmla="*/ 0 60000 65536"/>
                <a:gd name="T21" fmla="*/ 0 w 397"/>
                <a:gd name="T22" fmla="*/ 0 h 510"/>
                <a:gd name="T23" fmla="*/ 397 w 397"/>
                <a:gd name="T24" fmla="*/ 510 h 5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7" h="510">
                  <a:moveTo>
                    <a:pt x="78" y="0"/>
                  </a:moveTo>
                  <a:lnTo>
                    <a:pt x="272" y="35"/>
                  </a:lnTo>
                  <a:lnTo>
                    <a:pt x="254" y="135"/>
                  </a:lnTo>
                  <a:lnTo>
                    <a:pt x="397" y="163"/>
                  </a:lnTo>
                  <a:lnTo>
                    <a:pt x="343" y="510"/>
                  </a:lnTo>
                  <a:lnTo>
                    <a:pt x="0" y="460"/>
                  </a:lnTo>
                  <a:lnTo>
                    <a:pt x="78" y="0"/>
                  </a:lnTo>
                  <a:close/>
                </a:path>
              </a:pathLst>
            </a:custGeom>
            <a:noFill/>
            <a:ln w="1651">
              <a:solidFill>
                <a:srgbClr val="000000"/>
              </a:solidFill>
              <a:round/>
              <a:headEnd/>
              <a:tailEnd/>
            </a:ln>
          </p:spPr>
          <p:txBody>
            <a:bodyPr/>
            <a:lstStyle/>
            <a:p>
              <a:endParaRPr lang="en-US"/>
            </a:p>
          </p:txBody>
        </p:sp>
        <p:sp>
          <p:nvSpPr>
            <p:cNvPr id="22540" name="Freeform 13"/>
            <p:cNvSpPr>
              <a:spLocks/>
            </p:cNvSpPr>
            <p:nvPr/>
          </p:nvSpPr>
          <p:spPr bwMode="auto">
            <a:xfrm>
              <a:off x="1881" y="1969"/>
              <a:ext cx="383" cy="601"/>
            </a:xfrm>
            <a:custGeom>
              <a:avLst/>
              <a:gdLst>
                <a:gd name="T0" fmla="*/ 6 w 441"/>
                <a:gd name="T1" fmla="*/ 183 h 594"/>
                <a:gd name="T2" fmla="*/ 13 w 441"/>
                <a:gd name="T3" fmla="*/ 102 h 594"/>
                <a:gd name="T4" fmla="*/ 18 w 441"/>
                <a:gd name="T5" fmla="*/ 102 h 594"/>
                <a:gd name="T6" fmla="*/ 21 w 441"/>
                <a:gd name="T7" fmla="*/ 0 h 594"/>
                <a:gd name="T8" fmla="*/ 93 w 441"/>
                <a:gd name="T9" fmla="*/ 60 h 594"/>
                <a:gd name="T10" fmla="*/ 80 w 441"/>
                <a:gd name="T11" fmla="*/ 675 h 594"/>
                <a:gd name="T12" fmla="*/ 55 w 441"/>
                <a:gd name="T13" fmla="*/ 651 h 594"/>
                <a:gd name="T14" fmla="*/ 6 w 441"/>
                <a:gd name="T15" fmla="*/ 498 h 594"/>
                <a:gd name="T16" fmla="*/ 10 w 441"/>
                <a:gd name="T17" fmla="*/ 457 h 594"/>
                <a:gd name="T18" fmla="*/ 3 w 441"/>
                <a:gd name="T19" fmla="*/ 435 h 594"/>
                <a:gd name="T20" fmla="*/ 0 w 441"/>
                <a:gd name="T21" fmla="*/ 399 h 594"/>
                <a:gd name="T22" fmla="*/ 6 w 441"/>
                <a:gd name="T23" fmla="*/ 301 h 594"/>
                <a:gd name="T24" fmla="*/ 11 w 441"/>
                <a:gd name="T25" fmla="*/ 272 h 594"/>
                <a:gd name="T26" fmla="*/ 6 w 441"/>
                <a:gd name="T27" fmla="*/ 250 h 594"/>
                <a:gd name="T28" fmla="*/ 6 w 441"/>
                <a:gd name="T29" fmla="*/ 183 h 5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41"/>
                <a:gd name="T46" fmla="*/ 0 h 594"/>
                <a:gd name="T47" fmla="*/ 441 w 441"/>
                <a:gd name="T48" fmla="*/ 594 h 5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41" h="594">
                  <a:moveTo>
                    <a:pt x="27" y="161"/>
                  </a:moveTo>
                  <a:lnTo>
                    <a:pt x="63" y="91"/>
                  </a:lnTo>
                  <a:lnTo>
                    <a:pt x="87" y="91"/>
                  </a:lnTo>
                  <a:lnTo>
                    <a:pt x="98" y="0"/>
                  </a:lnTo>
                  <a:lnTo>
                    <a:pt x="441" y="49"/>
                  </a:lnTo>
                  <a:lnTo>
                    <a:pt x="379" y="594"/>
                  </a:lnTo>
                  <a:lnTo>
                    <a:pt x="254" y="573"/>
                  </a:lnTo>
                  <a:lnTo>
                    <a:pt x="27" y="438"/>
                  </a:lnTo>
                  <a:lnTo>
                    <a:pt x="44" y="402"/>
                  </a:lnTo>
                  <a:lnTo>
                    <a:pt x="10" y="381"/>
                  </a:lnTo>
                  <a:lnTo>
                    <a:pt x="0" y="352"/>
                  </a:lnTo>
                  <a:lnTo>
                    <a:pt x="27" y="267"/>
                  </a:lnTo>
                  <a:lnTo>
                    <a:pt x="53" y="239"/>
                  </a:lnTo>
                  <a:lnTo>
                    <a:pt x="27" y="217"/>
                  </a:lnTo>
                  <a:lnTo>
                    <a:pt x="27" y="161"/>
                  </a:lnTo>
                  <a:close/>
                </a:path>
              </a:pathLst>
            </a:custGeom>
            <a:noFill/>
            <a:ln w="1651">
              <a:solidFill>
                <a:srgbClr val="000000"/>
              </a:solidFill>
              <a:round/>
              <a:headEnd/>
              <a:tailEnd/>
            </a:ln>
          </p:spPr>
          <p:txBody>
            <a:bodyPr/>
            <a:lstStyle/>
            <a:p>
              <a:endParaRPr lang="en-US"/>
            </a:p>
          </p:txBody>
        </p:sp>
        <p:sp>
          <p:nvSpPr>
            <p:cNvPr id="22541" name="Freeform 14"/>
            <p:cNvSpPr>
              <a:spLocks/>
            </p:cNvSpPr>
            <p:nvPr/>
          </p:nvSpPr>
          <p:spPr bwMode="auto">
            <a:xfrm>
              <a:off x="2019" y="837"/>
              <a:ext cx="660" cy="480"/>
            </a:xfrm>
            <a:custGeom>
              <a:avLst/>
              <a:gdLst>
                <a:gd name="T0" fmla="*/ 3 w 758"/>
                <a:gd name="T1" fmla="*/ 0 h 475"/>
                <a:gd name="T2" fmla="*/ 166 w 758"/>
                <a:gd name="T3" fmla="*/ 124 h 475"/>
                <a:gd name="T4" fmla="*/ 161 w 758"/>
                <a:gd name="T5" fmla="*/ 453 h 475"/>
                <a:gd name="T6" fmla="*/ 158 w 758"/>
                <a:gd name="T7" fmla="*/ 531 h 475"/>
                <a:gd name="T8" fmla="*/ 54 w 758"/>
                <a:gd name="T9" fmla="*/ 480 h 475"/>
                <a:gd name="T10" fmla="*/ 52 w 758"/>
                <a:gd name="T11" fmla="*/ 524 h 475"/>
                <a:gd name="T12" fmla="*/ 50 w 758"/>
                <a:gd name="T13" fmla="*/ 510 h 475"/>
                <a:gd name="T14" fmla="*/ 49 w 758"/>
                <a:gd name="T15" fmla="*/ 524 h 475"/>
                <a:gd name="T16" fmla="*/ 34 w 758"/>
                <a:gd name="T17" fmla="*/ 517 h 475"/>
                <a:gd name="T18" fmla="*/ 26 w 758"/>
                <a:gd name="T19" fmla="*/ 524 h 475"/>
                <a:gd name="T20" fmla="*/ 17 w 758"/>
                <a:gd name="T21" fmla="*/ 392 h 475"/>
                <a:gd name="T22" fmla="*/ 11 w 758"/>
                <a:gd name="T23" fmla="*/ 406 h 475"/>
                <a:gd name="T24" fmla="*/ 10 w 758"/>
                <a:gd name="T25" fmla="*/ 385 h 475"/>
                <a:gd name="T26" fmla="*/ 14 w 758"/>
                <a:gd name="T27" fmla="*/ 359 h 475"/>
                <a:gd name="T28" fmla="*/ 17 w 758"/>
                <a:gd name="T29" fmla="*/ 281 h 475"/>
                <a:gd name="T30" fmla="*/ 3 w 758"/>
                <a:gd name="T31" fmla="*/ 186 h 475"/>
                <a:gd name="T32" fmla="*/ 0 w 758"/>
                <a:gd name="T33" fmla="*/ 89 h 475"/>
                <a:gd name="T34" fmla="*/ 3 w 758"/>
                <a:gd name="T35" fmla="*/ 0 h 4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58"/>
                <a:gd name="T55" fmla="*/ 0 h 475"/>
                <a:gd name="T56" fmla="*/ 758 w 758"/>
                <a:gd name="T57" fmla="*/ 475 h 47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58" h="475">
                  <a:moveTo>
                    <a:pt x="17" y="0"/>
                  </a:moveTo>
                  <a:lnTo>
                    <a:pt x="758" y="113"/>
                  </a:lnTo>
                  <a:lnTo>
                    <a:pt x="742" y="404"/>
                  </a:lnTo>
                  <a:lnTo>
                    <a:pt x="725" y="475"/>
                  </a:lnTo>
                  <a:lnTo>
                    <a:pt x="247" y="426"/>
                  </a:lnTo>
                  <a:lnTo>
                    <a:pt x="238" y="469"/>
                  </a:lnTo>
                  <a:lnTo>
                    <a:pt x="230" y="455"/>
                  </a:lnTo>
                  <a:lnTo>
                    <a:pt x="220" y="469"/>
                  </a:lnTo>
                  <a:lnTo>
                    <a:pt x="160" y="462"/>
                  </a:lnTo>
                  <a:lnTo>
                    <a:pt x="122" y="469"/>
                  </a:lnTo>
                  <a:lnTo>
                    <a:pt x="79" y="348"/>
                  </a:lnTo>
                  <a:lnTo>
                    <a:pt x="52" y="362"/>
                  </a:lnTo>
                  <a:lnTo>
                    <a:pt x="45" y="341"/>
                  </a:lnTo>
                  <a:lnTo>
                    <a:pt x="62" y="320"/>
                  </a:lnTo>
                  <a:lnTo>
                    <a:pt x="79" y="248"/>
                  </a:lnTo>
                  <a:lnTo>
                    <a:pt x="17" y="164"/>
                  </a:lnTo>
                  <a:lnTo>
                    <a:pt x="0" y="78"/>
                  </a:lnTo>
                  <a:lnTo>
                    <a:pt x="17" y="0"/>
                  </a:lnTo>
                  <a:close/>
                </a:path>
              </a:pathLst>
            </a:custGeom>
            <a:noFill/>
            <a:ln w="1651">
              <a:solidFill>
                <a:srgbClr val="000000"/>
              </a:solidFill>
              <a:round/>
              <a:headEnd/>
              <a:tailEnd/>
            </a:ln>
          </p:spPr>
          <p:txBody>
            <a:bodyPr/>
            <a:lstStyle/>
            <a:p>
              <a:endParaRPr lang="en-US"/>
            </a:p>
          </p:txBody>
        </p:sp>
        <p:sp>
          <p:nvSpPr>
            <p:cNvPr id="22542" name="Freeform 15"/>
            <p:cNvSpPr>
              <a:spLocks/>
            </p:cNvSpPr>
            <p:nvPr/>
          </p:nvSpPr>
          <p:spPr bwMode="auto">
            <a:xfrm>
              <a:off x="2187" y="1268"/>
              <a:ext cx="463" cy="423"/>
            </a:xfrm>
            <a:custGeom>
              <a:avLst/>
              <a:gdLst>
                <a:gd name="T0" fmla="*/ 115 w 532"/>
                <a:gd name="T1" fmla="*/ 49 h 419"/>
                <a:gd name="T2" fmla="*/ 115 w 532"/>
                <a:gd name="T3" fmla="*/ 248 h 419"/>
                <a:gd name="T4" fmla="*/ 111 w 532"/>
                <a:gd name="T5" fmla="*/ 463 h 419"/>
                <a:gd name="T6" fmla="*/ 31 w 532"/>
                <a:gd name="T7" fmla="*/ 441 h 419"/>
                <a:gd name="T8" fmla="*/ 0 w 532"/>
                <a:gd name="T9" fmla="*/ 413 h 419"/>
                <a:gd name="T10" fmla="*/ 3 w 532"/>
                <a:gd name="T11" fmla="*/ 303 h 419"/>
                <a:gd name="T12" fmla="*/ 10 w 532"/>
                <a:gd name="T13" fmla="*/ 43 h 419"/>
                <a:gd name="T14" fmla="*/ 11 w 532"/>
                <a:gd name="T15" fmla="*/ 0 h 419"/>
                <a:gd name="T16" fmla="*/ 115 w 532"/>
                <a:gd name="T17" fmla="*/ 49 h 4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32"/>
                <a:gd name="T28" fmla="*/ 0 h 419"/>
                <a:gd name="T29" fmla="*/ 532 w 532"/>
                <a:gd name="T30" fmla="*/ 419 h 4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32" h="419">
                  <a:moveTo>
                    <a:pt x="532" y="49"/>
                  </a:moveTo>
                  <a:lnTo>
                    <a:pt x="532" y="226"/>
                  </a:lnTo>
                  <a:lnTo>
                    <a:pt x="513" y="419"/>
                  </a:lnTo>
                  <a:lnTo>
                    <a:pt x="143" y="397"/>
                  </a:lnTo>
                  <a:lnTo>
                    <a:pt x="0" y="369"/>
                  </a:lnTo>
                  <a:lnTo>
                    <a:pt x="18" y="270"/>
                  </a:lnTo>
                  <a:lnTo>
                    <a:pt x="45" y="43"/>
                  </a:lnTo>
                  <a:lnTo>
                    <a:pt x="54" y="0"/>
                  </a:lnTo>
                  <a:lnTo>
                    <a:pt x="532" y="49"/>
                  </a:lnTo>
                  <a:close/>
                </a:path>
              </a:pathLst>
            </a:custGeom>
            <a:noFill/>
            <a:ln w="1651">
              <a:solidFill>
                <a:srgbClr val="000000"/>
              </a:solidFill>
              <a:round/>
              <a:headEnd/>
              <a:tailEnd/>
            </a:ln>
          </p:spPr>
          <p:txBody>
            <a:bodyPr/>
            <a:lstStyle/>
            <a:p>
              <a:endParaRPr lang="en-US"/>
            </a:p>
          </p:txBody>
        </p:sp>
        <p:sp>
          <p:nvSpPr>
            <p:cNvPr id="22543" name="Freeform 16"/>
            <p:cNvSpPr>
              <a:spLocks/>
            </p:cNvSpPr>
            <p:nvPr/>
          </p:nvSpPr>
          <p:spPr bwMode="auto">
            <a:xfrm>
              <a:off x="2264" y="1669"/>
              <a:ext cx="485" cy="392"/>
            </a:xfrm>
            <a:custGeom>
              <a:avLst/>
              <a:gdLst>
                <a:gd name="T0" fmla="*/ 12 w 557"/>
                <a:gd name="T1" fmla="*/ 0 h 388"/>
                <a:gd name="T2" fmla="*/ 92 w 557"/>
                <a:gd name="T3" fmla="*/ 22 h 388"/>
                <a:gd name="T4" fmla="*/ 122 w 557"/>
                <a:gd name="T5" fmla="*/ 36 h 388"/>
                <a:gd name="T6" fmla="*/ 122 w 557"/>
                <a:gd name="T7" fmla="*/ 146 h 388"/>
                <a:gd name="T8" fmla="*/ 119 w 557"/>
                <a:gd name="T9" fmla="*/ 432 h 388"/>
                <a:gd name="T10" fmla="*/ 104 w 557"/>
                <a:gd name="T11" fmla="*/ 425 h 388"/>
                <a:gd name="T12" fmla="*/ 0 w 557"/>
                <a:gd name="T13" fmla="*/ 390 h 388"/>
                <a:gd name="T14" fmla="*/ 12 w 557"/>
                <a:gd name="T15" fmla="*/ 0 h 388"/>
                <a:gd name="T16" fmla="*/ 0 60000 65536"/>
                <a:gd name="T17" fmla="*/ 0 60000 65536"/>
                <a:gd name="T18" fmla="*/ 0 60000 65536"/>
                <a:gd name="T19" fmla="*/ 0 60000 65536"/>
                <a:gd name="T20" fmla="*/ 0 60000 65536"/>
                <a:gd name="T21" fmla="*/ 0 60000 65536"/>
                <a:gd name="T22" fmla="*/ 0 60000 65536"/>
                <a:gd name="T23" fmla="*/ 0 60000 65536"/>
                <a:gd name="T24" fmla="*/ 0 w 557"/>
                <a:gd name="T25" fmla="*/ 0 h 388"/>
                <a:gd name="T26" fmla="*/ 557 w 557"/>
                <a:gd name="T27" fmla="*/ 388 h 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7" h="388">
                  <a:moveTo>
                    <a:pt x="54" y="0"/>
                  </a:moveTo>
                  <a:lnTo>
                    <a:pt x="424" y="22"/>
                  </a:lnTo>
                  <a:lnTo>
                    <a:pt x="557" y="36"/>
                  </a:lnTo>
                  <a:lnTo>
                    <a:pt x="557" y="135"/>
                  </a:lnTo>
                  <a:lnTo>
                    <a:pt x="548" y="388"/>
                  </a:lnTo>
                  <a:lnTo>
                    <a:pt x="476" y="381"/>
                  </a:lnTo>
                  <a:lnTo>
                    <a:pt x="0" y="346"/>
                  </a:lnTo>
                  <a:lnTo>
                    <a:pt x="54" y="0"/>
                  </a:lnTo>
                  <a:close/>
                </a:path>
              </a:pathLst>
            </a:custGeom>
            <a:noFill/>
            <a:ln w="1651">
              <a:solidFill>
                <a:srgbClr val="000000"/>
              </a:solidFill>
              <a:round/>
              <a:headEnd/>
              <a:tailEnd/>
            </a:ln>
          </p:spPr>
          <p:txBody>
            <a:bodyPr/>
            <a:lstStyle/>
            <a:p>
              <a:endParaRPr lang="en-US"/>
            </a:p>
          </p:txBody>
        </p:sp>
        <p:sp>
          <p:nvSpPr>
            <p:cNvPr id="22544" name="Freeform 17"/>
            <p:cNvSpPr>
              <a:spLocks/>
            </p:cNvSpPr>
            <p:nvPr/>
          </p:nvSpPr>
          <p:spPr bwMode="auto">
            <a:xfrm>
              <a:off x="2210" y="2019"/>
              <a:ext cx="469" cy="557"/>
            </a:xfrm>
            <a:custGeom>
              <a:avLst/>
              <a:gdLst>
                <a:gd name="T0" fmla="*/ 14 w 538"/>
                <a:gd name="T1" fmla="*/ 0 h 551"/>
                <a:gd name="T2" fmla="*/ 119 w 538"/>
                <a:gd name="T3" fmla="*/ 35 h 551"/>
                <a:gd name="T4" fmla="*/ 119 w 538"/>
                <a:gd name="T5" fmla="*/ 87 h 551"/>
                <a:gd name="T6" fmla="*/ 114 w 538"/>
                <a:gd name="T7" fmla="*/ 605 h 551"/>
                <a:gd name="T8" fmla="*/ 58 w 538"/>
                <a:gd name="T9" fmla="*/ 589 h 551"/>
                <a:gd name="T10" fmla="*/ 19 w 538"/>
                <a:gd name="T11" fmla="*/ 581 h 551"/>
                <a:gd name="T12" fmla="*/ 16 w 538"/>
                <a:gd name="T13" fmla="*/ 620 h 551"/>
                <a:gd name="T14" fmla="*/ 0 w 538"/>
                <a:gd name="T15" fmla="*/ 613 h 551"/>
                <a:gd name="T16" fmla="*/ 14 w 538"/>
                <a:gd name="T17" fmla="*/ 0 h 55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38"/>
                <a:gd name="T28" fmla="*/ 0 h 551"/>
                <a:gd name="T29" fmla="*/ 538 w 538"/>
                <a:gd name="T30" fmla="*/ 551 h 55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38" h="551">
                  <a:moveTo>
                    <a:pt x="62" y="0"/>
                  </a:moveTo>
                  <a:lnTo>
                    <a:pt x="538" y="35"/>
                  </a:lnTo>
                  <a:lnTo>
                    <a:pt x="538" y="76"/>
                  </a:lnTo>
                  <a:lnTo>
                    <a:pt x="514" y="538"/>
                  </a:lnTo>
                  <a:lnTo>
                    <a:pt x="265" y="523"/>
                  </a:lnTo>
                  <a:lnTo>
                    <a:pt x="90" y="515"/>
                  </a:lnTo>
                  <a:lnTo>
                    <a:pt x="72" y="551"/>
                  </a:lnTo>
                  <a:lnTo>
                    <a:pt x="0" y="545"/>
                  </a:lnTo>
                  <a:lnTo>
                    <a:pt x="62" y="0"/>
                  </a:lnTo>
                  <a:close/>
                </a:path>
              </a:pathLst>
            </a:custGeom>
            <a:noFill/>
            <a:ln w="1651">
              <a:solidFill>
                <a:srgbClr val="000000"/>
              </a:solidFill>
              <a:round/>
              <a:headEnd/>
              <a:tailEnd/>
            </a:ln>
          </p:spPr>
          <p:txBody>
            <a:bodyPr/>
            <a:lstStyle/>
            <a:p>
              <a:endParaRPr lang="en-US"/>
            </a:p>
          </p:txBody>
        </p:sp>
        <p:sp>
          <p:nvSpPr>
            <p:cNvPr id="22545" name="Freeform 18"/>
            <p:cNvSpPr>
              <a:spLocks/>
            </p:cNvSpPr>
            <p:nvPr/>
          </p:nvSpPr>
          <p:spPr bwMode="auto">
            <a:xfrm>
              <a:off x="2665" y="951"/>
              <a:ext cx="422" cy="295"/>
            </a:xfrm>
            <a:custGeom>
              <a:avLst/>
              <a:gdLst>
                <a:gd name="T0" fmla="*/ 3 w 485"/>
                <a:gd name="T1" fmla="*/ 0 h 291"/>
                <a:gd name="T2" fmla="*/ 95 w 485"/>
                <a:gd name="T3" fmla="*/ 14 h 291"/>
                <a:gd name="T4" fmla="*/ 99 w 485"/>
                <a:gd name="T5" fmla="*/ 61 h 291"/>
                <a:gd name="T6" fmla="*/ 99 w 485"/>
                <a:gd name="T7" fmla="*/ 89 h 291"/>
                <a:gd name="T8" fmla="*/ 104 w 485"/>
                <a:gd name="T9" fmla="*/ 164 h 291"/>
                <a:gd name="T10" fmla="*/ 104 w 485"/>
                <a:gd name="T11" fmla="*/ 218 h 291"/>
                <a:gd name="T12" fmla="*/ 105 w 485"/>
                <a:gd name="T13" fmla="*/ 246 h 291"/>
                <a:gd name="T14" fmla="*/ 105 w 485"/>
                <a:gd name="T15" fmla="*/ 336 h 291"/>
                <a:gd name="T16" fmla="*/ 0 w 485"/>
                <a:gd name="T17" fmla="*/ 336 h 291"/>
                <a:gd name="T18" fmla="*/ 3 w 485"/>
                <a:gd name="T19" fmla="*/ 0 h 2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85"/>
                <a:gd name="T31" fmla="*/ 0 h 291"/>
                <a:gd name="T32" fmla="*/ 485 w 485"/>
                <a:gd name="T33" fmla="*/ 291 h 2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85" h="291">
                  <a:moveTo>
                    <a:pt x="16" y="0"/>
                  </a:moveTo>
                  <a:lnTo>
                    <a:pt x="442" y="14"/>
                  </a:lnTo>
                  <a:lnTo>
                    <a:pt x="458" y="50"/>
                  </a:lnTo>
                  <a:lnTo>
                    <a:pt x="458" y="78"/>
                  </a:lnTo>
                  <a:lnTo>
                    <a:pt x="479" y="142"/>
                  </a:lnTo>
                  <a:lnTo>
                    <a:pt x="479" y="185"/>
                  </a:lnTo>
                  <a:lnTo>
                    <a:pt x="485" y="213"/>
                  </a:lnTo>
                  <a:lnTo>
                    <a:pt x="485" y="291"/>
                  </a:lnTo>
                  <a:lnTo>
                    <a:pt x="0" y="291"/>
                  </a:lnTo>
                  <a:lnTo>
                    <a:pt x="16" y="0"/>
                  </a:lnTo>
                  <a:close/>
                </a:path>
              </a:pathLst>
            </a:custGeom>
            <a:noFill/>
            <a:ln w="1651">
              <a:solidFill>
                <a:srgbClr val="000000"/>
              </a:solidFill>
              <a:round/>
              <a:headEnd/>
              <a:tailEnd/>
            </a:ln>
          </p:spPr>
          <p:txBody>
            <a:bodyPr/>
            <a:lstStyle/>
            <a:p>
              <a:endParaRPr lang="en-US"/>
            </a:p>
          </p:txBody>
        </p:sp>
        <p:sp>
          <p:nvSpPr>
            <p:cNvPr id="22546" name="Freeform 19"/>
            <p:cNvSpPr>
              <a:spLocks/>
            </p:cNvSpPr>
            <p:nvPr/>
          </p:nvSpPr>
          <p:spPr bwMode="auto">
            <a:xfrm>
              <a:off x="2650" y="1246"/>
              <a:ext cx="466" cy="316"/>
            </a:xfrm>
            <a:custGeom>
              <a:avLst/>
              <a:gdLst>
                <a:gd name="T0" fmla="*/ 3 w 536"/>
                <a:gd name="T1" fmla="*/ 0 h 313"/>
                <a:gd name="T2" fmla="*/ 108 w 536"/>
                <a:gd name="T3" fmla="*/ 0 h 313"/>
                <a:gd name="T4" fmla="*/ 109 w 536"/>
                <a:gd name="T5" fmla="*/ 21 h 313"/>
                <a:gd name="T6" fmla="*/ 108 w 536"/>
                <a:gd name="T7" fmla="*/ 51 h 313"/>
                <a:gd name="T8" fmla="*/ 111 w 536"/>
                <a:gd name="T9" fmla="*/ 74 h 313"/>
                <a:gd name="T10" fmla="*/ 111 w 536"/>
                <a:gd name="T11" fmla="*/ 242 h 313"/>
                <a:gd name="T12" fmla="*/ 113 w 536"/>
                <a:gd name="T13" fmla="*/ 286 h 313"/>
                <a:gd name="T14" fmla="*/ 109 w 536"/>
                <a:gd name="T15" fmla="*/ 311 h 313"/>
                <a:gd name="T16" fmla="*/ 115 w 536"/>
                <a:gd name="T17" fmla="*/ 346 h 313"/>
                <a:gd name="T18" fmla="*/ 108 w 536"/>
                <a:gd name="T19" fmla="*/ 317 h 313"/>
                <a:gd name="T20" fmla="*/ 97 w 536"/>
                <a:gd name="T21" fmla="*/ 311 h 313"/>
                <a:gd name="T22" fmla="*/ 90 w 536"/>
                <a:gd name="T23" fmla="*/ 311 h 313"/>
                <a:gd name="T24" fmla="*/ 82 w 536"/>
                <a:gd name="T25" fmla="*/ 286 h 313"/>
                <a:gd name="T26" fmla="*/ 0 w 536"/>
                <a:gd name="T27" fmla="*/ 274 h 313"/>
                <a:gd name="T28" fmla="*/ 0 w 536"/>
                <a:gd name="T29" fmla="*/ 82 h 313"/>
                <a:gd name="T30" fmla="*/ 3 w 536"/>
                <a:gd name="T31" fmla="*/ 0 h 3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36"/>
                <a:gd name="T49" fmla="*/ 0 h 313"/>
                <a:gd name="T50" fmla="*/ 536 w 536"/>
                <a:gd name="T51" fmla="*/ 313 h 3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36" h="313">
                  <a:moveTo>
                    <a:pt x="17" y="0"/>
                  </a:moveTo>
                  <a:lnTo>
                    <a:pt x="502" y="0"/>
                  </a:lnTo>
                  <a:lnTo>
                    <a:pt x="510" y="21"/>
                  </a:lnTo>
                  <a:lnTo>
                    <a:pt x="502" y="51"/>
                  </a:lnTo>
                  <a:lnTo>
                    <a:pt x="519" y="63"/>
                  </a:lnTo>
                  <a:lnTo>
                    <a:pt x="519" y="220"/>
                  </a:lnTo>
                  <a:lnTo>
                    <a:pt x="527" y="256"/>
                  </a:lnTo>
                  <a:lnTo>
                    <a:pt x="510" y="278"/>
                  </a:lnTo>
                  <a:lnTo>
                    <a:pt x="536" y="313"/>
                  </a:lnTo>
                  <a:lnTo>
                    <a:pt x="502" y="284"/>
                  </a:lnTo>
                  <a:lnTo>
                    <a:pt x="450" y="278"/>
                  </a:lnTo>
                  <a:lnTo>
                    <a:pt x="424" y="278"/>
                  </a:lnTo>
                  <a:lnTo>
                    <a:pt x="379" y="256"/>
                  </a:lnTo>
                  <a:lnTo>
                    <a:pt x="0" y="248"/>
                  </a:lnTo>
                  <a:lnTo>
                    <a:pt x="0" y="71"/>
                  </a:lnTo>
                  <a:lnTo>
                    <a:pt x="17" y="0"/>
                  </a:lnTo>
                  <a:close/>
                </a:path>
              </a:pathLst>
            </a:custGeom>
            <a:noFill/>
            <a:ln w="1651">
              <a:solidFill>
                <a:srgbClr val="000000"/>
              </a:solidFill>
              <a:round/>
              <a:headEnd/>
              <a:tailEnd/>
            </a:ln>
          </p:spPr>
          <p:txBody>
            <a:bodyPr/>
            <a:lstStyle/>
            <a:p>
              <a:endParaRPr lang="en-US"/>
            </a:p>
          </p:txBody>
        </p:sp>
        <p:sp>
          <p:nvSpPr>
            <p:cNvPr id="22547" name="Freeform 20"/>
            <p:cNvSpPr>
              <a:spLocks/>
            </p:cNvSpPr>
            <p:nvPr/>
          </p:nvSpPr>
          <p:spPr bwMode="auto">
            <a:xfrm>
              <a:off x="2633" y="1496"/>
              <a:ext cx="560" cy="310"/>
            </a:xfrm>
            <a:custGeom>
              <a:avLst/>
              <a:gdLst>
                <a:gd name="T0" fmla="*/ 29 w 643"/>
                <a:gd name="T1" fmla="*/ 240 h 306"/>
                <a:gd name="T2" fmla="*/ 0 w 643"/>
                <a:gd name="T3" fmla="*/ 226 h 306"/>
                <a:gd name="T4" fmla="*/ 4 w 643"/>
                <a:gd name="T5" fmla="*/ 0 h 306"/>
                <a:gd name="T6" fmla="*/ 87 w 643"/>
                <a:gd name="T7" fmla="*/ 8 h 306"/>
                <a:gd name="T8" fmla="*/ 96 w 643"/>
                <a:gd name="T9" fmla="*/ 30 h 306"/>
                <a:gd name="T10" fmla="*/ 103 w 643"/>
                <a:gd name="T11" fmla="*/ 30 h 306"/>
                <a:gd name="T12" fmla="*/ 114 w 643"/>
                <a:gd name="T13" fmla="*/ 36 h 306"/>
                <a:gd name="T14" fmla="*/ 122 w 643"/>
                <a:gd name="T15" fmla="*/ 77 h 306"/>
                <a:gd name="T16" fmla="*/ 125 w 643"/>
                <a:gd name="T17" fmla="*/ 151 h 306"/>
                <a:gd name="T18" fmla="*/ 131 w 643"/>
                <a:gd name="T19" fmla="*/ 205 h 306"/>
                <a:gd name="T20" fmla="*/ 131 w 643"/>
                <a:gd name="T21" fmla="*/ 247 h 306"/>
                <a:gd name="T22" fmla="*/ 133 w 643"/>
                <a:gd name="T23" fmla="*/ 296 h 306"/>
                <a:gd name="T24" fmla="*/ 133 w 643"/>
                <a:gd name="T25" fmla="*/ 322 h 306"/>
                <a:gd name="T26" fmla="*/ 141 w 643"/>
                <a:gd name="T27" fmla="*/ 351 h 306"/>
                <a:gd name="T28" fmla="*/ 29 w 643"/>
                <a:gd name="T29" fmla="*/ 351 h 306"/>
                <a:gd name="T30" fmla="*/ 29 w 643"/>
                <a:gd name="T31" fmla="*/ 240 h 30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43"/>
                <a:gd name="T49" fmla="*/ 0 h 306"/>
                <a:gd name="T50" fmla="*/ 643 w 643"/>
                <a:gd name="T51" fmla="*/ 306 h 30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43" h="306">
                  <a:moveTo>
                    <a:pt x="133" y="207"/>
                  </a:moveTo>
                  <a:lnTo>
                    <a:pt x="0" y="193"/>
                  </a:lnTo>
                  <a:lnTo>
                    <a:pt x="19" y="0"/>
                  </a:lnTo>
                  <a:lnTo>
                    <a:pt x="398" y="8"/>
                  </a:lnTo>
                  <a:lnTo>
                    <a:pt x="442" y="30"/>
                  </a:lnTo>
                  <a:lnTo>
                    <a:pt x="469" y="30"/>
                  </a:lnTo>
                  <a:lnTo>
                    <a:pt x="520" y="36"/>
                  </a:lnTo>
                  <a:lnTo>
                    <a:pt x="555" y="66"/>
                  </a:lnTo>
                  <a:lnTo>
                    <a:pt x="571" y="129"/>
                  </a:lnTo>
                  <a:lnTo>
                    <a:pt x="600" y="179"/>
                  </a:lnTo>
                  <a:lnTo>
                    <a:pt x="600" y="214"/>
                  </a:lnTo>
                  <a:lnTo>
                    <a:pt x="610" y="256"/>
                  </a:lnTo>
                  <a:lnTo>
                    <a:pt x="610" y="278"/>
                  </a:lnTo>
                  <a:lnTo>
                    <a:pt x="643" y="306"/>
                  </a:lnTo>
                  <a:lnTo>
                    <a:pt x="133" y="306"/>
                  </a:lnTo>
                  <a:lnTo>
                    <a:pt x="133" y="207"/>
                  </a:lnTo>
                  <a:close/>
                </a:path>
              </a:pathLst>
            </a:custGeom>
            <a:noFill/>
            <a:ln w="1651">
              <a:solidFill>
                <a:srgbClr val="000000"/>
              </a:solidFill>
              <a:round/>
              <a:headEnd/>
              <a:tailEnd/>
            </a:ln>
          </p:spPr>
          <p:txBody>
            <a:bodyPr/>
            <a:lstStyle/>
            <a:p>
              <a:endParaRPr lang="en-US"/>
            </a:p>
          </p:txBody>
        </p:sp>
        <p:sp>
          <p:nvSpPr>
            <p:cNvPr id="22548" name="Freeform 21"/>
            <p:cNvSpPr>
              <a:spLocks/>
            </p:cNvSpPr>
            <p:nvPr/>
          </p:nvSpPr>
          <p:spPr bwMode="auto">
            <a:xfrm>
              <a:off x="2741" y="1806"/>
              <a:ext cx="499" cy="254"/>
            </a:xfrm>
            <a:custGeom>
              <a:avLst/>
              <a:gdLst>
                <a:gd name="T0" fmla="*/ 3 w 573"/>
                <a:gd name="T1" fmla="*/ 0 h 252"/>
                <a:gd name="T2" fmla="*/ 114 w 573"/>
                <a:gd name="T3" fmla="*/ 0 h 252"/>
                <a:gd name="T4" fmla="*/ 119 w 573"/>
                <a:gd name="T5" fmla="*/ 21 h 252"/>
                <a:gd name="T6" fmla="*/ 115 w 573"/>
                <a:gd name="T7" fmla="*/ 41 h 252"/>
                <a:gd name="T8" fmla="*/ 125 w 573"/>
                <a:gd name="T9" fmla="*/ 88 h 252"/>
                <a:gd name="T10" fmla="*/ 125 w 573"/>
                <a:gd name="T11" fmla="*/ 274 h 252"/>
                <a:gd name="T12" fmla="*/ 0 w 573"/>
                <a:gd name="T13" fmla="*/ 274 h 252"/>
                <a:gd name="T14" fmla="*/ 3 w 573"/>
                <a:gd name="T15" fmla="*/ 0 h 252"/>
                <a:gd name="T16" fmla="*/ 0 60000 65536"/>
                <a:gd name="T17" fmla="*/ 0 60000 65536"/>
                <a:gd name="T18" fmla="*/ 0 60000 65536"/>
                <a:gd name="T19" fmla="*/ 0 60000 65536"/>
                <a:gd name="T20" fmla="*/ 0 60000 65536"/>
                <a:gd name="T21" fmla="*/ 0 60000 65536"/>
                <a:gd name="T22" fmla="*/ 0 60000 65536"/>
                <a:gd name="T23" fmla="*/ 0 60000 65536"/>
                <a:gd name="T24" fmla="*/ 0 w 573"/>
                <a:gd name="T25" fmla="*/ 0 h 252"/>
                <a:gd name="T26" fmla="*/ 573 w 573"/>
                <a:gd name="T27" fmla="*/ 252 h 25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3" h="252">
                  <a:moveTo>
                    <a:pt x="9" y="0"/>
                  </a:moveTo>
                  <a:lnTo>
                    <a:pt x="519" y="0"/>
                  </a:lnTo>
                  <a:lnTo>
                    <a:pt x="546" y="21"/>
                  </a:lnTo>
                  <a:lnTo>
                    <a:pt x="528" y="41"/>
                  </a:lnTo>
                  <a:lnTo>
                    <a:pt x="573" y="77"/>
                  </a:lnTo>
                  <a:lnTo>
                    <a:pt x="573" y="252"/>
                  </a:lnTo>
                  <a:lnTo>
                    <a:pt x="0" y="252"/>
                  </a:lnTo>
                  <a:lnTo>
                    <a:pt x="9" y="0"/>
                  </a:lnTo>
                  <a:close/>
                </a:path>
              </a:pathLst>
            </a:custGeom>
            <a:noFill/>
            <a:ln w="1651">
              <a:solidFill>
                <a:srgbClr val="000000"/>
              </a:solidFill>
              <a:round/>
              <a:headEnd/>
              <a:tailEnd/>
            </a:ln>
          </p:spPr>
          <p:txBody>
            <a:bodyPr/>
            <a:lstStyle/>
            <a:p>
              <a:endParaRPr lang="en-US"/>
            </a:p>
          </p:txBody>
        </p:sp>
        <p:sp>
          <p:nvSpPr>
            <p:cNvPr id="22549" name="Freeform 22"/>
            <p:cNvSpPr>
              <a:spLocks/>
            </p:cNvSpPr>
            <p:nvPr/>
          </p:nvSpPr>
          <p:spPr bwMode="auto">
            <a:xfrm>
              <a:off x="2679" y="2054"/>
              <a:ext cx="583" cy="373"/>
            </a:xfrm>
            <a:custGeom>
              <a:avLst/>
              <a:gdLst>
                <a:gd name="T0" fmla="*/ 16 w 670"/>
                <a:gd name="T1" fmla="*/ 6 h 369"/>
                <a:gd name="T2" fmla="*/ 139 w 670"/>
                <a:gd name="T3" fmla="*/ 6 h 369"/>
                <a:gd name="T4" fmla="*/ 141 w 670"/>
                <a:gd name="T5" fmla="*/ 81 h 369"/>
                <a:gd name="T6" fmla="*/ 144 w 670"/>
                <a:gd name="T7" fmla="*/ 171 h 369"/>
                <a:gd name="T8" fmla="*/ 144 w 670"/>
                <a:gd name="T9" fmla="*/ 295 h 369"/>
                <a:gd name="T10" fmla="*/ 144 w 670"/>
                <a:gd name="T11" fmla="*/ 397 h 369"/>
                <a:gd name="T12" fmla="*/ 144 w 670"/>
                <a:gd name="T13" fmla="*/ 413 h 369"/>
                <a:gd name="T14" fmla="*/ 139 w 670"/>
                <a:gd name="T15" fmla="*/ 397 h 369"/>
                <a:gd name="T16" fmla="*/ 134 w 670"/>
                <a:gd name="T17" fmla="*/ 391 h 369"/>
                <a:gd name="T18" fmla="*/ 125 w 670"/>
                <a:gd name="T19" fmla="*/ 391 h 369"/>
                <a:gd name="T20" fmla="*/ 115 w 670"/>
                <a:gd name="T21" fmla="*/ 413 h 369"/>
                <a:gd name="T22" fmla="*/ 113 w 670"/>
                <a:gd name="T23" fmla="*/ 391 h 369"/>
                <a:gd name="T24" fmla="*/ 103 w 670"/>
                <a:gd name="T25" fmla="*/ 383 h 369"/>
                <a:gd name="T26" fmla="*/ 100 w 670"/>
                <a:gd name="T27" fmla="*/ 405 h 369"/>
                <a:gd name="T28" fmla="*/ 90 w 670"/>
                <a:gd name="T29" fmla="*/ 352 h 369"/>
                <a:gd name="T30" fmla="*/ 83 w 670"/>
                <a:gd name="T31" fmla="*/ 369 h 369"/>
                <a:gd name="T32" fmla="*/ 80 w 670"/>
                <a:gd name="T33" fmla="*/ 340 h 369"/>
                <a:gd name="T34" fmla="*/ 62 w 670"/>
                <a:gd name="T35" fmla="*/ 315 h 369"/>
                <a:gd name="T36" fmla="*/ 50 w 670"/>
                <a:gd name="T37" fmla="*/ 287 h 369"/>
                <a:gd name="T38" fmla="*/ 46 w 670"/>
                <a:gd name="T39" fmla="*/ 273 h 369"/>
                <a:gd name="T40" fmla="*/ 49 w 670"/>
                <a:gd name="T41" fmla="*/ 74 h 369"/>
                <a:gd name="T42" fmla="*/ 0 w 670"/>
                <a:gd name="T43" fmla="*/ 41 h 369"/>
                <a:gd name="T44" fmla="*/ 0 w 670"/>
                <a:gd name="T45" fmla="*/ 0 h 369"/>
                <a:gd name="T46" fmla="*/ 16 w 670"/>
                <a:gd name="T47" fmla="*/ 6 h 3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70"/>
                <a:gd name="T73" fmla="*/ 0 h 369"/>
                <a:gd name="T74" fmla="*/ 670 w 670"/>
                <a:gd name="T75" fmla="*/ 369 h 3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70" h="369">
                  <a:moveTo>
                    <a:pt x="72" y="6"/>
                  </a:moveTo>
                  <a:lnTo>
                    <a:pt x="645" y="6"/>
                  </a:lnTo>
                  <a:lnTo>
                    <a:pt x="653" y="70"/>
                  </a:lnTo>
                  <a:lnTo>
                    <a:pt x="662" y="149"/>
                  </a:lnTo>
                  <a:lnTo>
                    <a:pt x="670" y="262"/>
                  </a:lnTo>
                  <a:lnTo>
                    <a:pt x="662" y="353"/>
                  </a:lnTo>
                  <a:lnTo>
                    <a:pt x="670" y="369"/>
                  </a:lnTo>
                  <a:lnTo>
                    <a:pt x="645" y="353"/>
                  </a:lnTo>
                  <a:lnTo>
                    <a:pt x="618" y="347"/>
                  </a:lnTo>
                  <a:lnTo>
                    <a:pt x="582" y="347"/>
                  </a:lnTo>
                  <a:lnTo>
                    <a:pt x="530" y="369"/>
                  </a:lnTo>
                  <a:lnTo>
                    <a:pt x="519" y="347"/>
                  </a:lnTo>
                  <a:lnTo>
                    <a:pt x="476" y="339"/>
                  </a:lnTo>
                  <a:lnTo>
                    <a:pt x="463" y="361"/>
                  </a:lnTo>
                  <a:lnTo>
                    <a:pt x="417" y="312"/>
                  </a:lnTo>
                  <a:lnTo>
                    <a:pt x="381" y="325"/>
                  </a:lnTo>
                  <a:lnTo>
                    <a:pt x="372" y="303"/>
                  </a:lnTo>
                  <a:lnTo>
                    <a:pt x="284" y="282"/>
                  </a:lnTo>
                  <a:lnTo>
                    <a:pt x="232" y="254"/>
                  </a:lnTo>
                  <a:lnTo>
                    <a:pt x="214" y="240"/>
                  </a:lnTo>
                  <a:lnTo>
                    <a:pt x="223" y="63"/>
                  </a:lnTo>
                  <a:lnTo>
                    <a:pt x="0" y="41"/>
                  </a:lnTo>
                  <a:lnTo>
                    <a:pt x="0" y="0"/>
                  </a:lnTo>
                  <a:lnTo>
                    <a:pt x="72" y="6"/>
                  </a:lnTo>
                  <a:close/>
                </a:path>
              </a:pathLst>
            </a:custGeom>
            <a:noFill/>
            <a:ln w="1651">
              <a:solidFill>
                <a:srgbClr val="000000"/>
              </a:solidFill>
              <a:round/>
              <a:headEnd/>
              <a:tailEnd/>
            </a:ln>
          </p:spPr>
          <p:txBody>
            <a:bodyPr/>
            <a:lstStyle/>
            <a:p>
              <a:endParaRPr lang="en-US"/>
            </a:p>
          </p:txBody>
        </p:sp>
        <p:sp>
          <p:nvSpPr>
            <p:cNvPr id="22550" name="Freeform 23"/>
            <p:cNvSpPr>
              <a:spLocks/>
            </p:cNvSpPr>
            <p:nvPr/>
          </p:nvSpPr>
          <p:spPr bwMode="auto">
            <a:xfrm>
              <a:off x="2441" y="2097"/>
              <a:ext cx="891" cy="1053"/>
            </a:xfrm>
            <a:custGeom>
              <a:avLst/>
              <a:gdLst>
                <a:gd name="T0" fmla="*/ 58 w 1024"/>
                <a:gd name="T1" fmla="*/ 0 h 1042"/>
                <a:gd name="T2" fmla="*/ 108 w 1024"/>
                <a:gd name="T3" fmla="*/ 21 h 1042"/>
                <a:gd name="T4" fmla="*/ 105 w 1024"/>
                <a:gd name="T5" fmla="*/ 220 h 1042"/>
                <a:gd name="T6" fmla="*/ 109 w 1024"/>
                <a:gd name="T7" fmla="*/ 235 h 1042"/>
                <a:gd name="T8" fmla="*/ 120 w 1024"/>
                <a:gd name="T9" fmla="*/ 275 h 1042"/>
                <a:gd name="T10" fmla="*/ 139 w 1024"/>
                <a:gd name="T11" fmla="*/ 294 h 1042"/>
                <a:gd name="T12" fmla="*/ 141 w 1024"/>
                <a:gd name="T13" fmla="*/ 316 h 1042"/>
                <a:gd name="T14" fmla="*/ 149 w 1024"/>
                <a:gd name="T15" fmla="*/ 303 h 1042"/>
                <a:gd name="T16" fmla="*/ 160 w 1024"/>
                <a:gd name="T17" fmla="*/ 358 h 1042"/>
                <a:gd name="T18" fmla="*/ 162 w 1024"/>
                <a:gd name="T19" fmla="*/ 330 h 1042"/>
                <a:gd name="T20" fmla="*/ 171 w 1024"/>
                <a:gd name="T21" fmla="*/ 340 h 1042"/>
                <a:gd name="T22" fmla="*/ 174 w 1024"/>
                <a:gd name="T23" fmla="*/ 369 h 1042"/>
                <a:gd name="T24" fmla="*/ 179 w 1024"/>
                <a:gd name="T25" fmla="*/ 349 h 1042"/>
                <a:gd name="T26" fmla="*/ 185 w 1024"/>
                <a:gd name="T27" fmla="*/ 340 h 1042"/>
                <a:gd name="T28" fmla="*/ 192 w 1024"/>
                <a:gd name="T29" fmla="*/ 340 h 1042"/>
                <a:gd name="T30" fmla="*/ 204 w 1024"/>
                <a:gd name="T31" fmla="*/ 369 h 1042"/>
                <a:gd name="T32" fmla="*/ 211 w 1024"/>
                <a:gd name="T33" fmla="*/ 369 h 1042"/>
                <a:gd name="T34" fmla="*/ 211 w 1024"/>
                <a:gd name="T35" fmla="*/ 419 h 1042"/>
                <a:gd name="T36" fmla="*/ 213 w 1024"/>
                <a:gd name="T37" fmla="*/ 516 h 1042"/>
                <a:gd name="T38" fmla="*/ 218 w 1024"/>
                <a:gd name="T39" fmla="*/ 557 h 1042"/>
                <a:gd name="T40" fmla="*/ 221 w 1024"/>
                <a:gd name="T41" fmla="*/ 614 h 1042"/>
                <a:gd name="T42" fmla="*/ 216 w 1024"/>
                <a:gd name="T43" fmla="*/ 738 h 1042"/>
                <a:gd name="T44" fmla="*/ 205 w 1024"/>
                <a:gd name="T45" fmla="*/ 763 h 1042"/>
                <a:gd name="T46" fmla="*/ 199 w 1024"/>
                <a:gd name="T47" fmla="*/ 756 h 1042"/>
                <a:gd name="T48" fmla="*/ 195 w 1024"/>
                <a:gd name="T49" fmla="*/ 812 h 1042"/>
                <a:gd name="T50" fmla="*/ 179 w 1024"/>
                <a:gd name="T51" fmla="*/ 819 h 1042"/>
                <a:gd name="T52" fmla="*/ 157 w 1024"/>
                <a:gd name="T53" fmla="*/ 931 h 1042"/>
                <a:gd name="T54" fmla="*/ 155 w 1024"/>
                <a:gd name="T55" fmla="*/ 1097 h 1042"/>
                <a:gd name="T56" fmla="*/ 160 w 1024"/>
                <a:gd name="T57" fmla="*/ 1169 h 1042"/>
                <a:gd name="T58" fmla="*/ 125 w 1024"/>
                <a:gd name="T59" fmla="*/ 1132 h 1042"/>
                <a:gd name="T60" fmla="*/ 117 w 1024"/>
                <a:gd name="T61" fmla="*/ 1067 h 1042"/>
                <a:gd name="T62" fmla="*/ 117 w 1024"/>
                <a:gd name="T63" fmla="*/ 985 h 1042"/>
                <a:gd name="T64" fmla="*/ 84 w 1024"/>
                <a:gd name="T65" fmla="*/ 723 h 1042"/>
                <a:gd name="T66" fmla="*/ 61 w 1024"/>
                <a:gd name="T67" fmla="*/ 723 h 1042"/>
                <a:gd name="T68" fmla="*/ 51 w 1024"/>
                <a:gd name="T69" fmla="*/ 812 h 1042"/>
                <a:gd name="T70" fmla="*/ 30 w 1024"/>
                <a:gd name="T71" fmla="*/ 731 h 1042"/>
                <a:gd name="T72" fmla="*/ 29 w 1024"/>
                <a:gd name="T73" fmla="*/ 627 h 1042"/>
                <a:gd name="T74" fmla="*/ 13 w 1024"/>
                <a:gd name="T75" fmla="*/ 606 h 1042"/>
                <a:gd name="T76" fmla="*/ 0 w 1024"/>
                <a:gd name="T77" fmla="*/ 502 h 1042"/>
                <a:gd name="T78" fmla="*/ 54 w 1024"/>
                <a:gd name="T79" fmla="*/ 516 h 1042"/>
                <a:gd name="T80" fmla="*/ 58 w 1024"/>
                <a:gd name="T81" fmla="*/ 0 h 104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24"/>
                <a:gd name="T124" fmla="*/ 0 h 1042"/>
                <a:gd name="T125" fmla="*/ 1024 w 1024"/>
                <a:gd name="T126" fmla="*/ 1042 h 104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24" h="1042">
                  <a:moveTo>
                    <a:pt x="267" y="0"/>
                  </a:moveTo>
                  <a:lnTo>
                    <a:pt x="496" y="21"/>
                  </a:lnTo>
                  <a:lnTo>
                    <a:pt x="487" y="198"/>
                  </a:lnTo>
                  <a:lnTo>
                    <a:pt x="505" y="213"/>
                  </a:lnTo>
                  <a:lnTo>
                    <a:pt x="556" y="242"/>
                  </a:lnTo>
                  <a:lnTo>
                    <a:pt x="643" y="261"/>
                  </a:lnTo>
                  <a:lnTo>
                    <a:pt x="652" y="283"/>
                  </a:lnTo>
                  <a:lnTo>
                    <a:pt x="690" y="270"/>
                  </a:lnTo>
                  <a:lnTo>
                    <a:pt x="735" y="319"/>
                  </a:lnTo>
                  <a:lnTo>
                    <a:pt x="749" y="297"/>
                  </a:lnTo>
                  <a:lnTo>
                    <a:pt x="792" y="305"/>
                  </a:lnTo>
                  <a:lnTo>
                    <a:pt x="803" y="327"/>
                  </a:lnTo>
                  <a:lnTo>
                    <a:pt x="831" y="312"/>
                  </a:lnTo>
                  <a:lnTo>
                    <a:pt x="855" y="305"/>
                  </a:lnTo>
                  <a:lnTo>
                    <a:pt x="891" y="305"/>
                  </a:lnTo>
                  <a:lnTo>
                    <a:pt x="943" y="327"/>
                  </a:lnTo>
                  <a:lnTo>
                    <a:pt x="971" y="327"/>
                  </a:lnTo>
                  <a:lnTo>
                    <a:pt x="971" y="375"/>
                  </a:lnTo>
                  <a:lnTo>
                    <a:pt x="988" y="461"/>
                  </a:lnTo>
                  <a:lnTo>
                    <a:pt x="1006" y="496"/>
                  </a:lnTo>
                  <a:lnTo>
                    <a:pt x="1024" y="548"/>
                  </a:lnTo>
                  <a:lnTo>
                    <a:pt x="997" y="658"/>
                  </a:lnTo>
                  <a:lnTo>
                    <a:pt x="953" y="680"/>
                  </a:lnTo>
                  <a:lnTo>
                    <a:pt x="918" y="674"/>
                  </a:lnTo>
                  <a:lnTo>
                    <a:pt x="899" y="724"/>
                  </a:lnTo>
                  <a:lnTo>
                    <a:pt x="831" y="730"/>
                  </a:lnTo>
                  <a:lnTo>
                    <a:pt x="724" y="829"/>
                  </a:lnTo>
                  <a:lnTo>
                    <a:pt x="715" y="978"/>
                  </a:lnTo>
                  <a:lnTo>
                    <a:pt x="741" y="1042"/>
                  </a:lnTo>
                  <a:lnTo>
                    <a:pt x="575" y="1008"/>
                  </a:lnTo>
                  <a:lnTo>
                    <a:pt x="539" y="951"/>
                  </a:lnTo>
                  <a:lnTo>
                    <a:pt x="539" y="878"/>
                  </a:lnTo>
                  <a:lnTo>
                    <a:pt x="388" y="645"/>
                  </a:lnTo>
                  <a:lnTo>
                    <a:pt x="282" y="645"/>
                  </a:lnTo>
                  <a:lnTo>
                    <a:pt x="239" y="724"/>
                  </a:lnTo>
                  <a:lnTo>
                    <a:pt x="140" y="652"/>
                  </a:lnTo>
                  <a:lnTo>
                    <a:pt x="132" y="560"/>
                  </a:lnTo>
                  <a:lnTo>
                    <a:pt x="61" y="540"/>
                  </a:lnTo>
                  <a:lnTo>
                    <a:pt x="0" y="447"/>
                  </a:lnTo>
                  <a:lnTo>
                    <a:pt x="248" y="461"/>
                  </a:lnTo>
                  <a:lnTo>
                    <a:pt x="267" y="0"/>
                  </a:lnTo>
                  <a:close/>
                </a:path>
              </a:pathLst>
            </a:custGeom>
            <a:noFill/>
            <a:ln w="1651">
              <a:solidFill>
                <a:srgbClr val="000000"/>
              </a:solidFill>
              <a:round/>
              <a:headEnd/>
              <a:tailEnd/>
            </a:ln>
          </p:spPr>
          <p:txBody>
            <a:bodyPr/>
            <a:lstStyle/>
            <a:p>
              <a:endParaRPr lang="en-US"/>
            </a:p>
          </p:txBody>
        </p:sp>
        <p:sp>
          <p:nvSpPr>
            <p:cNvPr id="22551" name="Freeform 24"/>
            <p:cNvSpPr>
              <a:spLocks/>
            </p:cNvSpPr>
            <p:nvPr/>
          </p:nvSpPr>
          <p:spPr bwMode="auto">
            <a:xfrm>
              <a:off x="3049" y="916"/>
              <a:ext cx="398" cy="552"/>
            </a:xfrm>
            <a:custGeom>
              <a:avLst/>
              <a:gdLst>
                <a:gd name="T0" fmla="*/ 71 w 457"/>
                <a:gd name="T1" fmla="*/ 281 h 546"/>
                <a:gd name="T2" fmla="*/ 71 w 457"/>
                <a:gd name="T3" fmla="*/ 344 h 546"/>
                <a:gd name="T4" fmla="*/ 63 w 457"/>
                <a:gd name="T5" fmla="*/ 385 h 546"/>
                <a:gd name="T6" fmla="*/ 68 w 457"/>
                <a:gd name="T7" fmla="*/ 391 h 546"/>
                <a:gd name="T8" fmla="*/ 65 w 457"/>
                <a:gd name="T9" fmla="*/ 474 h 546"/>
                <a:gd name="T10" fmla="*/ 78 w 457"/>
                <a:gd name="T11" fmla="*/ 537 h 546"/>
                <a:gd name="T12" fmla="*/ 86 w 457"/>
                <a:gd name="T13" fmla="*/ 553 h 546"/>
                <a:gd name="T14" fmla="*/ 88 w 457"/>
                <a:gd name="T15" fmla="*/ 590 h 546"/>
                <a:gd name="T16" fmla="*/ 13 w 457"/>
                <a:gd name="T17" fmla="*/ 615 h 546"/>
                <a:gd name="T18" fmla="*/ 13 w 457"/>
                <a:gd name="T19" fmla="*/ 438 h 546"/>
                <a:gd name="T20" fmla="*/ 9 w 457"/>
                <a:gd name="T21" fmla="*/ 423 h 546"/>
                <a:gd name="T22" fmla="*/ 11 w 457"/>
                <a:gd name="T23" fmla="*/ 391 h 546"/>
                <a:gd name="T24" fmla="*/ 9 w 457"/>
                <a:gd name="T25" fmla="*/ 370 h 546"/>
                <a:gd name="T26" fmla="*/ 9 w 457"/>
                <a:gd name="T27" fmla="*/ 281 h 546"/>
                <a:gd name="T28" fmla="*/ 8 w 457"/>
                <a:gd name="T29" fmla="*/ 249 h 546"/>
                <a:gd name="T30" fmla="*/ 8 w 457"/>
                <a:gd name="T31" fmla="*/ 221 h 546"/>
                <a:gd name="T32" fmla="*/ 8 w 457"/>
                <a:gd name="T33" fmla="*/ 199 h 546"/>
                <a:gd name="T34" fmla="*/ 3 w 457"/>
                <a:gd name="T35" fmla="*/ 124 h 546"/>
                <a:gd name="T36" fmla="*/ 3 w 457"/>
                <a:gd name="T37" fmla="*/ 97 h 546"/>
                <a:gd name="T38" fmla="*/ 0 w 457"/>
                <a:gd name="T39" fmla="*/ 61 h 546"/>
                <a:gd name="T40" fmla="*/ 29 w 457"/>
                <a:gd name="T41" fmla="*/ 35 h 546"/>
                <a:gd name="T42" fmla="*/ 33 w 457"/>
                <a:gd name="T43" fmla="*/ 0 h 546"/>
                <a:gd name="T44" fmla="*/ 38 w 457"/>
                <a:gd name="T45" fmla="*/ 69 h 546"/>
                <a:gd name="T46" fmla="*/ 59 w 457"/>
                <a:gd name="T47" fmla="*/ 89 h 546"/>
                <a:gd name="T48" fmla="*/ 68 w 457"/>
                <a:gd name="T49" fmla="*/ 132 h 546"/>
                <a:gd name="T50" fmla="*/ 84 w 457"/>
                <a:gd name="T51" fmla="*/ 116 h 546"/>
                <a:gd name="T52" fmla="*/ 88 w 457"/>
                <a:gd name="T53" fmla="*/ 132 h 546"/>
                <a:gd name="T54" fmla="*/ 100 w 457"/>
                <a:gd name="T55" fmla="*/ 124 h 546"/>
                <a:gd name="T56" fmla="*/ 73 w 457"/>
                <a:gd name="T57" fmla="*/ 275 h 546"/>
                <a:gd name="T58" fmla="*/ 71 w 457"/>
                <a:gd name="T59" fmla="*/ 281 h 54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57"/>
                <a:gd name="T91" fmla="*/ 0 h 546"/>
                <a:gd name="T92" fmla="*/ 457 w 457"/>
                <a:gd name="T93" fmla="*/ 546 h 54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57" h="546">
                  <a:moveTo>
                    <a:pt x="323" y="248"/>
                  </a:moveTo>
                  <a:lnTo>
                    <a:pt x="323" y="305"/>
                  </a:lnTo>
                  <a:lnTo>
                    <a:pt x="287" y="341"/>
                  </a:lnTo>
                  <a:lnTo>
                    <a:pt x="307" y="347"/>
                  </a:lnTo>
                  <a:lnTo>
                    <a:pt x="298" y="419"/>
                  </a:lnTo>
                  <a:lnTo>
                    <a:pt x="352" y="476"/>
                  </a:lnTo>
                  <a:lnTo>
                    <a:pt x="394" y="490"/>
                  </a:lnTo>
                  <a:lnTo>
                    <a:pt x="403" y="524"/>
                  </a:lnTo>
                  <a:lnTo>
                    <a:pt x="59" y="546"/>
                  </a:lnTo>
                  <a:lnTo>
                    <a:pt x="59" y="389"/>
                  </a:lnTo>
                  <a:lnTo>
                    <a:pt x="42" y="377"/>
                  </a:lnTo>
                  <a:lnTo>
                    <a:pt x="50" y="347"/>
                  </a:lnTo>
                  <a:lnTo>
                    <a:pt x="42" y="326"/>
                  </a:lnTo>
                  <a:lnTo>
                    <a:pt x="42" y="248"/>
                  </a:lnTo>
                  <a:lnTo>
                    <a:pt x="36" y="220"/>
                  </a:lnTo>
                  <a:lnTo>
                    <a:pt x="36" y="199"/>
                  </a:lnTo>
                  <a:lnTo>
                    <a:pt x="36" y="177"/>
                  </a:lnTo>
                  <a:lnTo>
                    <a:pt x="16" y="113"/>
                  </a:lnTo>
                  <a:lnTo>
                    <a:pt x="16" y="86"/>
                  </a:lnTo>
                  <a:lnTo>
                    <a:pt x="0" y="50"/>
                  </a:lnTo>
                  <a:lnTo>
                    <a:pt x="132" y="35"/>
                  </a:lnTo>
                  <a:lnTo>
                    <a:pt x="156" y="0"/>
                  </a:lnTo>
                  <a:lnTo>
                    <a:pt x="174" y="58"/>
                  </a:lnTo>
                  <a:lnTo>
                    <a:pt x="272" y="78"/>
                  </a:lnTo>
                  <a:lnTo>
                    <a:pt x="307" y="121"/>
                  </a:lnTo>
                  <a:lnTo>
                    <a:pt x="386" y="105"/>
                  </a:lnTo>
                  <a:lnTo>
                    <a:pt x="403" y="121"/>
                  </a:lnTo>
                  <a:lnTo>
                    <a:pt x="457" y="113"/>
                  </a:lnTo>
                  <a:lnTo>
                    <a:pt x="332" y="242"/>
                  </a:lnTo>
                  <a:lnTo>
                    <a:pt x="323" y="248"/>
                  </a:lnTo>
                  <a:close/>
                </a:path>
              </a:pathLst>
            </a:custGeom>
            <a:noFill/>
            <a:ln w="1651">
              <a:solidFill>
                <a:srgbClr val="000000"/>
              </a:solidFill>
              <a:round/>
              <a:headEnd/>
              <a:tailEnd/>
            </a:ln>
          </p:spPr>
          <p:txBody>
            <a:bodyPr/>
            <a:lstStyle/>
            <a:p>
              <a:endParaRPr lang="en-US"/>
            </a:p>
          </p:txBody>
        </p:sp>
        <p:sp>
          <p:nvSpPr>
            <p:cNvPr id="22552" name="Freeform 25"/>
            <p:cNvSpPr>
              <a:spLocks/>
            </p:cNvSpPr>
            <p:nvPr/>
          </p:nvSpPr>
          <p:spPr bwMode="auto">
            <a:xfrm>
              <a:off x="3093" y="1446"/>
              <a:ext cx="383" cy="331"/>
            </a:xfrm>
            <a:custGeom>
              <a:avLst/>
              <a:gdLst>
                <a:gd name="T0" fmla="*/ 84 w 440"/>
                <a:gd name="T1" fmla="*/ 91 h 328"/>
                <a:gd name="T2" fmla="*/ 89 w 440"/>
                <a:gd name="T3" fmla="*/ 91 h 328"/>
                <a:gd name="T4" fmla="*/ 91 w 440"/>
                <a:gd name="T5" fmla="*/ 113 h 328"/>
                <a:gd name="T6" fmla="*/ 92 w 440"/>
                <a:gd name="T7" fmla="*/ 140 h 328"/>
                <a:gd name="T8" fmla="*/ 95 w 440"/>
                <a:gd name="T9" fmla="*/ 155 h 328"/>
                <a:gd name="T10" fmla="*/ 91 w 440"/>
                <a:gd name="T11" fmla="*/ 229 h 328"/>
                <a:gd name="T12" fmla="*/ 84 w 440"/>
                <a:gd name="T13" fmla="*/ 251 h 328"/>
                <a:gd name="T14" fmla="*/ 86 w 440"/>
                <a:gd name="T15" fmla="*/ 272 h 328"/>
                <a:gd name="T16" fmla="*/ 80 w 440"/>
                <a:gd name="T17" fmla="*/ 319 h 328"/>
                <a:gd name="T18" fmla="*/ 79 w 440"/>
                <a:gd name="T19" fmla="*/ 355 h 328"/>
                <a:gd name="T20" fmla="*/ 75 w 440"/>
                <a:gd name="T21" fmla="*/ 339 h 328"/>
                <a:gd name="T22" fmla="*/ 18 w 440"/>
                <a:gd name="T23" fmla="*/ 361 h 328"/>
                <a:gd name="T24" fmla="*/ 18 w 440"/>
                <a:gd name="T25" fmla="*/ 339 h 328"/>
                <a:gd name="T26" fmla="*/ 16 w 440"/>
                <a:gd name="T27" fmla="*/ 292 h 328"/>
                <a:gd name="T28" fmla="*/ 16 w 440"/>
                <a:gd name="T29" fmla="*/ 251 h 328"/>
                <a:gd name="T30" fmla="*/ 9 w 440"/>
                <a:gd name="T31" fmla="*/ 201 h 328"/>
                <a:gd name="T32" fmla="*/ 6 w 440"/>
                <a:gd name="T33" fmla="*/ 127 h 328"/>
                <a:gd name="T34" fmla="*/ 0 w 440"/>
                <a:gd name="T35" fmla="*/ 91 h 328"/>
                <a:gd name="T36" fmla="*/ 3 w 440"/>
                <a:gd name="T37" fmla="*/ 69 h 328"/>
                <a:gd name="T38" fmla="*/ 3 w 440"/>
                <a:gd name="T39" fmla="*/ 23 h 328"/>
                <a:gd name="T40" fmla="*/ 77 w 440"/>
                <a:gd name="T41" fmla="*/ 0 h 328"/>
                <a:gd name="T42" fmla="*/ 83 w 440"/>
                <a:gd name="T43" fmla="*/ 23 h 328"/>
                <a:gd name="T44" fmla="*/ 80 w 440"/>
                <a:gd name="T45" fmla="*/ 44 h 328"/>
                <a:gd name="T46" fmla="*/ 84 w 440"/>
                <a:gd name="T47" fmla="*/ 91 h 32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40"/>
                <a:gd name="T73" fmla="*/ 0 h 328"/>
                <a:gd name="T74" fmla="*/ 440 w 440"/>
                <a:gd name="T75" fmla="*/ 328 h 32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40" h="328">
                  <a:moveTo>
                    <a:pt x="389" y="80"/>
                  </a:moveTo>
                  <a:lnTo>
                    <a:pt x="407" y="80"/>
                  </a:lnTo>
                  <a:lnTo>
                    <a:pt x="415" y="102"/>
                  </a:lnTo>
                  <a:lnTo>
                    <a:pt x="425" y="129"/>
                  </a:lnTo>
                  <a:lnTo>
                    <a:pt x="440" y="144"/>
                  </a:lnTo>
                  <a:lnTo>
                    <a:pt x="415" y="207"/>
                  </a:lnTo>
                  <a:lnTo>
                    <a:pt x="389" y="229"/>
                  </a:lnTo>
                  <a:lnTo>
                    <a:pt x="398" y="250"/>
                  </a:lnTo>
                  <a:lnTo>
                    <a:pt x="371" y="286"/>
                  </a:lnTo>
                  <a:lnTo>
                    <a:pt x="363" y="322"/>
                  </a:lnTo>
                  <a:lnTo>
                    <a:pt x="345" y="306"/>
                  </a:lnTo>
                  <a:lnTo>
                    <a:pt x="82" y="328"/>
                  </a:lnTo>
                  <a:lnTo>
                    <a:pt x="82" y="306"/>
                  </a:lnTo>
                  <a:lnTo>
                    <a:pt x="72" y="264"/>
                  </a:lnTo>
                  <a:lnTo>
                    <a:pt x="72" y="229"/>
                  </a:lnTo>
                  <a:lnTo>
                    <a:pt x="43" y="179"/>
                  </a:lnTo>
                  <a:lnTo>
                    <a:pt x="27" y="116"/>
                  </a:lnTo>
                  <a:lnTo>
                    <a:pt x="0" y="80"/>
                  </a:lnTo>
                  <a:lnTo>
                    <a:pt x="18" y="58"/>
                  </a:lnTo>
                  <a:lnTo>
                    <a:pt x="9" y="23"/>
                  </a:lnTo>
                  <a:lnTo>
                    <a:pt x="353" y="0"/>
                  </a:lnTo>
                  <a:lnTo>
                    <a:pt x="380" y="23"/>
                  </a:lnTo>
                  <a:lnTo>
                    <a:pt x="371" y="44"/>
                  </a:lnTo>
                  <a:lnTo>
                    <a:pt x="389" y="80"/>
                  </a:lnTo>
                  <a:close/>
                </a:path>
              </a:pathLst>
            </a:custGeom>
            <a:noFill/>
            <a:ln w="1651">
              <a:solidFill>
                <a:srgbClr val="000000"/>
              </a:solidFill>
              <a:round/>
              <a:headEnd/>
              <a:tailEnd/>
            </a:ln>
          </p:spPr>
          <p:txBody>
            <a:bodyPr/>
            <a:lstStyle/>
            <a:p>
              <a:endParaRPr lang="en-US"/>
            </a:p>
          </p:txBody>
        </p:sp>
        <p:sp>
          <p:nvSpPr>
            <p:cNvPr id="22553" name="Freeform 26"/>
            <p:cNvSpPr>
              <a:spLocks/>
            </p:cNvSpPr>
            <p:nvPr/>
          </p:nvSpPr>
          <p:spPr bwMode="auto">
            <a:xfrm>
              <a:off x="3164" y="1755"/>
              <a:ext cx="428" cy="383"/>
            </a:xfrm>
            <a:custGeom>
              <a:avLst/>
              <a:gdLst>
                <a:gd name="T0" fmla="*/ 85 w 492"/>
                <a:gd name="T1" fmla="*/ 382 h 379"/>
                <a:gd name="T2" fmla="*/ 21 w 492"/>
                <a:gd name="T3" fmla="*/ 410 h 379"/>
                <a:gd name="T4" fmla="*/ 18 w 492"/>
                <a:gd name="T5" fmla="*/ 337 h 379"/>
                <a:gd name="T6" fmla="*/ 18 w 492"/>
                <a:gd name="T7" fmla="*/ 138 h 379"/>
                <a:gd name="T8" fmla="*/ 9 w 492"/>
                <a:gd name="T9" fmla="*/ 104 h 379"/>
                <a:gd name="T10" fmla="*/ 13 w 492"/>
                <a:gd name="T11" fmla="*/ 82 h 379"/>
                <a:gd name="T12" fmla="*/ 0 w 492"/>
                <a:gd name="T13" fmla="*/ 22 h 379"/>
                <a:gd name="T14" fmla="*/ 56 w 492"/>
                <a:gd name="T15" fmla="*/ 0 h 379"/>
                <a:gd name="T16" fmla="*/ 60 w 492"/>
                <a:gd name="T17" fmla="*/ 16 h 379"/>
                <a:gd name="T18" fmla="*/ 63 w 492"/>
                <a:gd name="T19" fmla="*/ 68 h 379"/>
                <a:gd name="T20" fmla="*/ 74 w 492"/>
                <a:gd name="T21" fmla="*/ 138 h 379"/>
                <a:gd name="T22" fmla="*/ 79 w 492"/>
                <a:gd name="T23" fmla="*/ 138 h 379"/>
                <a:gd name="T24" fmla="*/ 84 w 492"/>
                <a:gd name="T25" fmla="*/ 147 h 379"/>
                <a:gd name="T26" fmla="*/ 82 w 492"/>
                <a:gd name="T27" fmla="*/ 192 h 379"/>
                <a:gd name="T28" fmla="*/ 90 w 492"/>
                <a:gd name="T29" fmla="*/ 234 h 379"/>
                <a:gd name="T30" fmla="*/ 97 w 492"/>
                <a:gd name="T31" fmla="*/ 253 h 379"/>
                <a:gd name="T32" fmla="*/ 95 w 492"/>
                <a:gd name="T33" fmla="*/ 294 h 379"/>
                <a:gd name="T34" fmla="*/ 97 w 492"/>
                <a:gd name="T35" fmla="*/ 313 h 379"/>
                <a:gd name="T36" fmla="*/ 102 w 492"/>
                <a:gd name="T37" fmla="*/ 313 h 379"/>
                <a:gd name="T38" fmla="*/ 104 w 492"/>
                <a:gd name="T39" fmla="*/ 299 h 379"/>
                <a:gd name="T40" fmla="*/ 106 w 492"/>
                <a:gd name="T41" fmla="*/ 337 h 379"/>
                <a:gd name="T42" fmla="*/ 102 w 492"/>
                <a:gd name="T43" fmla="*/ 376 h 379"/>
                <a:gd name="T44" fmla="*/ 95 w 492"/>
                <a:gd name="T45" fmla="*/ 423 h 379"/>
                <a:gd name="T46" fmla="*/ 85 w 492"/>
                <a:gd name="T47" fmla="*/ 417 h 379"/>
                <a:gd name="T48" fmla="*/ 90 w 492"/>
                <a:gd name="T49" fmla="*/ 403 h 379"/>
                <a:gd name="T50" fmla="*/ 85 w 492"/>
                <a:gd name="T51" fmla="*/ 382 h 37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92"/>
                <a:gd name="T79" fmla="*/ 0 h 379"/>
                <a:gd name="T80" fmla="*/ 492 w 492"/>
                <a:gd name="T81" fmla="*/ 379 h 37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92" h="379">
                  <a:moveTo>
                    <a:pt x="394" y="338"/>
                  </a:moveTo>
                  <a:lnTo>
                    <a:pt x="95" y="366"/>
                  </a:lnTo>
                  <a:lnTo>
                    <a:pt x="87" y="303"/>
                  </a:lnTo>
                  <a:lnTo>
                    <a:pt x="87" y="127"/>
                  </a:lnTo>
                  <a:lnTo>
                    <a:pt x="42" y="93"/>
                  </a:lnTo>
                  <a:lnTo>
                    <a:pt x="60" y="71"/>
                  </a:lnTo>
                  <a:lnTo>
                    <a:pt x="0" y="22"/>
                  </a:lnTo>
                  <a:lnTo>
                    <a:pt x="263" y="0"/>
                  </a:lnTo>
                  <a:lnTo>
                    <a:pt x="281" y="16"/>
                  </a:lnTo>
                  <a:lnTo>
                    <a:pt x="289" y="57"/>
                  </a:lnTo>
                  <a:lnTo>
                    <a:pt x="343" y="127"/>
                  </a:lnTo>
                  <a:lnTo>
                    <a:pt x="369" y="127"/>
                  </a:lnTo>
                  <a:lnTo>
                    <a:pt x="387" y="134"/>
                  </a:lnTo>
                  <a:lnTo>
                    <a:pt x="378" y="170"/>
                  </a:lnTo>
                  <a:lnTo>
                    <a:pt x="415" y="212"/>
                  </a:lnTo>
                  <a:lnTo>
                    <a:pt x="448" y="226"/>
                  </a:lnTo>
                  <a:lnTo>
                    <a:pt x="439" y="261"/>
                  </a:lnTo>
                  <a:lnTo>
                    <a:pt x="448" y="280"/>
                  </a:lnTo>
                  <a:lnTo>
                    <a:pt x="475" y="280"/>
                  </a:lnTo>
                  <a:lnTo>
                    <a:pt x="483" y="266"/>
                  </a:lnTo>
                  <a:lnTo>
                    <a:pt x="492" y="303"/>
                  </a:lnTo>
                  <a:lnTo>
                    <a:pt x="475" y="332"/>
                  </a:lnTo>
                  <a:lnTo>
                    <a:pt x="439" y="379"/>
                  </a:lnTo>
                  <a:lnTo>
                    <a:pt x="394" y="373"/>
                  </a:lnTo>
                  <a:lnTo>
                    <a:pt x="415" y="359"/>
                  </a:lnTo>
                  <a:lnTo>
                    <a:pt x="394" y="338"/>
                  </a:lnTo>
                  <a:close/>
                </a:path>
              </a:pathLst>
            </a:custGeom>
            <a:noFill/>
            <a:ln w="1651">
              <a:solidFill>
                <a:srgbClr val="000000"/>
              </a:solidFill>
              <a:round/>
              <a:headEnd/>
              <a:tailEnd/>
            </a:ln>
          </p:spPr>
          <p:txBody>
            <a:bodyPr/>
            <a:lstStyle/>
            <a:p>
              <a:endParaRPr lang="en-US"/>
            </a:p>
          </p:txBody>
        </p:sp>
        <p:sp>
          <p:nvSpPr>
            <p:cNvPr id="22554" name="Freeform 27"/>
            <p:cNvSpPr>
              <a:spLocks/>
            </p:cNvSpPr>
            <p:nvPr/>
          </p:nvSpPr>
          <p:spPr bwMode="auto">
            <a:xfrm>
              <a:off x="3247" y="2097"/>
              <a:ext cx="299" cy="379"/>
            </a:xfrm>
            <a:custGeom>
              <a:avLst/>
              <a:gdLst>
                <a:gd name="T0" fmla="*/ 63 w 344"/>
                <a:gd name="T1" fmla="*/ 35 h 375"/>
                <a:gd name="T2" fmla="*/ 73 w 344"/>
                <a:gd name="T3" fmla="*/ 41 h 375"/>
                <a:gd name="T4" fmla="*/ 70 w 344"/>
                <a:gd name="T5" fmla="*/ 124 h 375"/>
                <a:gd name="T6" fmla="*/ 70 w 344"/>
                <a:gd name="T7" fmla="*/ 169 h 375"/>
                <a:gd name="T8" fmla="*/ 63 w 344"/>
                <a:gd name="T9" fmla="*/ 206 h 375"/>
                <a:gd name="T10" fmla="*/ 59 w 344"/>
                <a:gd name="T11" fmla="*/ 275 h 375"/>
                <a:gd name="T12" fmla="*/ 55 w 344"/>
                <a:gd name="T13" fmla="*/ 316 h 375"/>
                <a:gd name="T14" fmla="*/ 56 w 344"/>
                <a:gd name="T15" fmla="*/ 376 h 375"/>
                <a:gd name="T16" fmla="*/ 55 w 344"/>
                <a:gd name="T17" fmla="*/ 407 h 375"/>
                <a:gd name="T18" fmla="*/ 10 w 344"/>
                <a:gd name="T19" fmla="*/ 419 h 375"/>
                <a:gd name="T20" fmla="*/ 10 w 344"/>
                <a:gd name="T21" fmla="*/ 370 h 375"/>
                <a:gd name="T22" fmla="*/ 3 w 344"/>
                <a:gd name="T23" fmla="*/ 370 h 375"/>
                <a:gd name="T24" fmla="*/ 3 w 344"/>
                <a:gd name="T25" fmla="*/ 350 h 375"/>
                <a:gd name="T26" fmla="*/ 3 w 344"/>
                <a:gd name="T27" fmla="*/ 245 h 375"/>
                <a:gd name="T28" fmla="*/ 3 w 344"/>
                <a:gd name="T29" fmla="*/ 118 h 375"/>
                <a:gd name="T30" fmla="*/ 0 w 344"/>
                <a:gd name="T31" fmla="*/ 30 h 375"/>
                <a:gd name="T32" fmla="*/ 63 w 344"/>
                <a:gd name="T33" fmla="*/ 0 h 375"/>
                <a:gd name="T34" fmla="*/ 68 w 344"/>
                <a:gd name="T35" fmla="*/ 22 h 375"/>
                <a:gd name="T36" fmla="*/ 63 w 344"/>
                <a:gd name="T37" fmla="*/ 35 h 3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4"/>
                <a:gd name="T58" fmla="*/ 0 h 375"/>
                <a:gd name="T59" fmla="*/ 344 w 344"/>
                <a:gd name="T60" fmla="*/ 375 h 3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4" h="375">
                  <a:moveTo>
                    <a:pt x="299" y="35"/>
                  </a:moveTo>
                  <a:lnTo>
                    <a:pt x="344" y="41"/>
                  </a:lnTo>
                  <a:lnTo>
                    <a:pt x="328" y="113"/>
                  </a:lnTo>
                  <a:lnTo>
                    <a:pt x="328" y="147"/>
                  </a:lnTo>
                  <a:lnTo>
                    <a:pt x="299" y="184"/>
                  </a:lnTo>
                  <a:lnTo>
                    <a:pt x="274" y="242"/>
                  </a:lnTo>
                  <a:lnTo>
                    <a:pt x="257" y="283"/>
                  </a:lnTo>
                  <a:lnTo>
                    <a:pt x="265" y="332"/>
                  </a:lnTo>
                  <a:lnTo>
                    <a:pt x="257" y="363"/>
                  </a:lnTo>
                  <a:lnTo>
                    <a:pt x="45" y="375"/>
                  </a:lnTo>
                  <a:lnTo>
                    <a:pt x="45" y="327"/>
                  </a:lnTo>
                  <a:lnTo>
                    <a:pt x="17" y="327"/>
                  </a:lnTo>
                  <a:lnTo>
                    <a:pt x="9" y="312"/>
                  </a:lnTo>
                  <a:lnTo>
                    <a:pt x="17" y="220"/>
                  </a:lnTo>
                  <a:lnTo>
                    <a:pt x="9" y="107"/>
                  </a:lnTo>
                  <a:lnTo>
                    <a:pt x="0" y="30"/>
                  </a:lnTo>
                  <a:lnTo>
                    <a:pt x="299" y="0"/>
                  </a:lnTo>
                  <a:lnTo>
                    <a:pt x="320" y="22"/>
                  </a:lnTo>
                  <a:lnTo>
                    <a:pt x="299" y="35"/>
                  </a:lnTo>
                  <a:close/>
                </a:path>
              </a:pathLst>
            </a:custGeom>
            <a:noFill/>
            <a:ln w="1651">
              <a:solidFill>
                <a:srgbClr val="000000"/>
              </a:solidFill>
              <a:round/>
              <a:headEnd/>
              <a:tailEnd/>
            </a:ln>
          </p:spPr>
          <p:txBody>
            <a:bodyPr/>
            <a:lstStyle/>
            <a:p>
              <a:endParaRPr lang="en-US"/>
            </a:p>
          </p:txBody>
        </p:sp>
        <p:sp>
          <p:nvSpPr>
            <p:cNvPr id="22555" name="Freeform 28"/>
            <p:cNvSpPr>
              <a:spLocks/>
            </p:cNvSpPr>
            <p:nvPr/>
          </p:nvSpPr>
          <p:spPr bwMode="auto">
            <a:xfrm>
              <a:off x="3286" y="2464"/>
              <a:ext cx="353" cy="328"/>
            </a:xfrm>
            <a:custGeom>
              <a:avLst/>
              <a:gdLst>
                <a:gd name="T0" fmla="*/ 45 w 406"/>
                <a:gd name="T1" fmla="*/ 0 h 325"/>
                <a:gd name="T2" fmla="*/ 51 w 406"/>
                <a:gd name="T3" fmla="*/ 66 h 325"/>
                <a:gd name="T4" fmla="*/ 43 w 406"/>
                <a:gd name="T5" fmla="*/ 129 h 325"/>
                <a:gd name="T6" fmla="*/ 42 w 406"/>
                <a:gd name="T7" fmla="*/ 190 h 325"/>
                <a:gd name="T8" fmla="*/ 73 w 406"/>
                <a:gd name="T9" fmla="*/ 181 h 325"/>
                <a:gd name="T10" fmla="*/ 73 w 406"/>
                <a:gd name="T11" fmla="*/ 212 h 325"/>
                <a:gd name="T12" fmla="*/ 79 w 406"/>
                <a:gd name="T13" fmla="*/ 240 h 325"/>
                <a:gd name="T14" fmla="*/ 68 w 406"/>
                <a:gd name="T15" fmla="*/ 246 h 325"/>
                <a:gd name="T16" fmla="*/ 67 w 406"/>
                <a:gd name="T17" fmla="*/ 255 h 325"/>
                <a:gd name="T18" fmla="*/ 78 w 406"/>
                <a:gd name="T19" fmla="*/ 301 h 325"/>
                <a:gd name="T20" fmla="*/ 88 w 406"/>
                <a:gd name="T21" fmla="*/ 358 h 325"/>
                <a:gd name="T22" fmla="*/ 76 w 406"/>
                <a:gd name="T23" fmla="*/ 328 h 325"/>
                <a:gd name="T24" fmla="*/ 73 w 406"/>
                <a:gd name="T25" fmla="*/ 358 h 325"/>
                <a:gd name="T26" fmla="*/ 55 w 406"/>
                <a:gd name="T27" fmla="*/ 358 h 325"/>
                <a:gd name="T28" fmla="*/ 55 w 406"/>
                <a:gd name="T29" fmla="*/ 344 h 325"/>
                <a:gd name="T30" fmla="*/ 53 w 406"/>
                <a:gd name="T31" fmla="*/ 322 h 325"/>
                <a:gd name="T32" fmla="*/ 48 w 406"/>
                <a:gd name="T33" fmla="*/ 328 h 325"/>
                <a:gd name="T34" fmla="*/ 42 w 406"/>
                <a:gd name="T35" fmla="*/ 309 h 325"/>
                <a:gd name="T36" fmla="*/ 37 w 406"/>
                <a:gd name="T37" fmla="*/ 314 h 325"/>
                <a:gd name="T38" fmla="*/ 37 w 406"/>
                <a:gd name="T39" fmla="*/ 337 h 325"/>
                <a:gd name="T40" fmla="*/ 6 w 406"/>
                <a:gd name="T41" fmla="*/ 328 h 325"/>
                <a:gd name="T42" fmla="*/ 11 w 406"/>
                <a:gd name="T43" fmla="*/ 207 h 325"/>
                <a:gd name="T44" fmla="*/ 8 w 406"/>
                <a:gd name="T45" fmla="*/ 144 h 325"/>
                <a:gd name="T46" fmla="*/ 3 w 406"/>
                <a:gd name="T47" fmla="*/ 108 h 325"/>
                <a:gd name="T48" fmla="*/ 0 w 406"/>
                <a:gd name="T49" fmla="*/ 11 h 325"/>
                <a:gd name="T50" fmla="*/ 45 w 406"/>
                <a:gd name="T51" fmla="*/ 0 h 32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06"/>
                <a:gd name="T79" fmla="*/ 0 h 325"/>
                <a:gd name="T80" fmla="*/ 406 w 406"/>
                <a:gd name="T81" fmla="*/ 325 h 32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06" h="325">
                  <a:moveTo>
                    <a:pt x="212" y="0"/>
                  </a:moveTo>
                  <a:lnTo>
                    <a:pt x="238" y="55"/>
                  </a:lnTo>
                  <a:lnTo>
                    <a:pt x="203" y="118"/>
                  </a:lnTo>
                  <a:lnTo>
                    <a:pt x="194" y="168"/>
                  </a:lnTo>
                  <a:lnTo>
                    <a:pt x="343" y="161"/>
                  </a:lnTo>
                  <a:lnTo>
                    <a:pt x="343" y="190"/>
                  </a:lnTo>
                  <a:lnTo>
                    <a:pt x="371" y="218"/>
                  </a:lnTo>
                  <a:lnTo>
                    <a:pt x="319" y="224"/>
                  </a:lnTo>
                  <a:lnTo>
                    <a:pt x="308" y="233"/>
                  </a:lnTo>
                  <a:lnTo>
                    <a:pt x="363" y="269"/>
                  </a:lnTo>
                  <a:lnTo>
                    <a:pt x="406" y="325"/>
                  </a:lnTo>
                  <a:lnTo>
                    <a:pt x="352" y="295"/>
                  </a:lnTo>
                  <a:lnTo>
                    <a:pt x="343" y="325"/>
                  </a:lnTo>
                  <a:lnTo>
                    <a:pt x="254" y="325"/>
                  </a:lnTo>
                  <a:lnTo>
                    <a:pt x="254" y="311"/>
                  </a:lnTo>
                  <a:lnTo>
                    <a:pt x="247" y="289"/>
                  </a:lnTo>
                  <a:lnTo>
                    <a:pt x="220" y="295"/>
                  </a:lnTo>
                  <a:lnTo>
                    <a:pt x="194" y="276"/>
                  </a:lnTo>
                  <a:lnTo>
                    <a:pt x="168" y="281"/>
                  </a:lnTo>
                  <a:lnTo>
                    <a:pt x="168" y="304"/>
                  </a:lnTo>
                  <a:lnTo>
                    <a:pt x="26" y="295"/>
                  </a:lnTo>
                  <a:lnTo>
                    <a:pt x="53" y="185"/>
                  </a:lnTo>
                  <a:lnTo>
                    <a:pt x="35" y="133"/>
                  </a:lnTo>
                  <a:lnTo>
                    <a:pt x="17" y="97"/>
                  </a:lnTo>
                  <a:lnTo>
                    <a:pt x="0" y="11"/>
                  </a:lnTo>
                  <a:lnTo>
                    <a:pt x="212" y="0"/>
                  </a:lnTo>
                  <a:close/>
                </a:path>
              </a:pathLst>
            </a:custGeom>
            <a:noFill/>
            <a:ln w="1651">
              <a:solidFill>
                <a:srgbClr val="000000"/>
              </a:solidFill>
              <a:round/>
              <a:headEnd/>
              <a:tailEnd/>
            </a:ln>
          </p:spPr>
          <p:txBody>
            <a:bodyPr/>
            <a:lstStyle/>
            <a:p>
              <a:endParaRPr lang="en-US"/>
            </a:p>
          </p:txBody>
        </p:sp>
        <p:sp>
          <p:nvSpPr>
            <p:cNvPr id="22556" name="Freeform 29"/>
            <p:cNvSpPr>
              <a:spLocks/>
            </p:cNvSpPr>
            <p:nvPr/>
          </p:nvSpPr>
          <p:spPr bwMode="auto">
            <a:xfrm>
              <a:off x="3301" y="1148"/>
              <a:ext cx="342" cy="401"/>
            </a:xfrm>
            <a:custGeom>
              <a:avLst/>
              <a:gdLst>
                <a:gd name="T0" fmla="*/ 17 w 393"/>
                <a:gd name="T1" fmla="*/ 28 h 397"/>
                <a:gd name="T2" fmla="*/ 31 w 393"/>
                <a:gd name="T3" fmla="*/ 0 h 397"/>
                <a:gd name="T4" fmla="*/ 29 w 393"/>
                <a:gd name="T5" fmla="*/ 34 h 397"/>
                <a:gd name="T6" fmla="*/ 34 w 393"/>
                <a:gd name="T7" fmla="*/ 34 h 397"/>
                <a:gd name="T8" fmla="*/ 51 w 393"/>
                <a:gd name="T9" fmla="*/ 74 h 397"/>
                <a:gd name="T10" fmla="*/ 65 w 393"/>
                <a:gd name="T11" fmla="*/ 87 h 397"/>
                <a:gd name="T12" fmla="*/ 71 w 393"/>
                <a:gd name="T13" fmla="*/ 101 h 397"/>
                <a:gd name="T14" fmla="*/ 71 w 393"/>
                <a:gd name="T15" fmla="*/ 130 h 397"/>
                <a:gd name="T16" fmla="*/ 77 w 393"/>
                <a:gd name="T17" fmla="*/ 153 h 397"/>
                <a:gd name="T18" fmla="*/ 75 w 393"/>
                <a:gd name="T19" fmla="*/ 227 h 397"/>
                <a:gd name="T20" fmla="*/ 85 w 393"/>
                <a:gd name="T21" fmla="*/ 176 h 397"/>
                <a:gd name="T22" fmla="*/ 77 w 393"/>
                <a:gd name="T23" fmla="*/ 301 h 397"/>
                <a:gd name="T24" fmla="*/ 79 w 393"/>
                <a:gd name="T25" fmla="*/ 413 h 397"/>
                <a:gd name="T26" fmla="*/ 38 w 393"/>
                <a:gd name="T27" fmla="*/ 441 h 397"/>
                <a:gd name="T28" fmla="*/ 37 w 393"/>
                <a:gd name="T29" fmla="*/ 419 h 397"/>
                <a:gd name="T30" fmla="*/ 33 w 393"/>
                <a:gd name="T31" fmla="*/ 419 h 397"/>
                <a:gd name="T32" fmla="*/ 29 w 393"/>
                <a:gd name="T33" fmla="*/ 380 h 397"/>
                <a:gd name="T34" fmla="*/ 30 w 393"/>
                <a:gd name="T35" fmla="*/ 352 h 397"/>
                <a:gd name="T36" fmla="*/ 25 w 393"/>
                <a:gd name="T37" fmla="*/ 328 h 397"/>
                <a:gd name="T38" fmla="*/ 23 w 393"/>
                <a:gd name="T39" fmla="*/ 294 h 397"/>
                <a:gd name="T40" fmla="*/ 14 w 393"/>
                <a:gd name="T41" fmla="*/ 279 h 397"/>
                <a:gd name="T42" fmla="*/ 3 w 393"/>
                <a:gd name="T43" fmla="*/ 212 h 397"/>
                <a:gd name="T44" fmla="*/ 3 w 393"/>
                <a:gd name="T45" fmla="*/ 130 h 397"/>
                <a:gd name="T46" fmla="*/ 0 w 393"/>
                <a:gd name="T47" fmla="*/ 123 h 397"/>
                <a:gd name="T48" fmla="*/ 8 w 393"/>
                <a:gd name="T49" fmla="*/ 87 h 397"/>
                <a:gd name="T50" fmla="*/ 8 w 393"/>
                <a:gd name="T51" fmla="*/ 19 h 397"/>
                <a:gd name="T52" fmla="*/ 10 w 393"/>
                <a:gd name="T53" fmla="*/ 13 h 397"/>
                <a:gd name="T54" fmla="*/ 17 w 393"/>
                <a:gd name="T55" fmla="*/ 28 h 39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93"/>
                <a:gd name="T85" fmla="*/ 0 h 397"/>
                <a:gd name="T86" fmla="*/ 393 w 393"/>
                <a:gd name="T87" fmla="*/ 397 h 39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93" h="397">
                  <a:moveTo>
                    <a:pt x="75" y="28"/>
                  </a:moveTo>
                  <a:lnTo>
                    <a:pt x="143" y="0"/>
                  </a:lnTo>
                  <a:lnTo>
                    <a:pt x="134" y="34"/>
                  </a:lnTo>
                  <a:lnTo>
                    <a:pt x="159" y="34"/>
                  </a:lnTo>
                  <a:lnTo>
                    <a:pt x="237" y="63"/>
                  </a:lnTo>
                  <a:lnTo>
                    <a:pt x="302" y="76"/>
                  </a:lnTo>
                  <a:lnTo>
                    <a:pt x="326" y="90"/>
                  </a:lnTo>
                  <a:lnTo>
                    <a:pt x="326" y="119"/>
                  </a:lnTo>
                  <a:lnTo>
                    <a:pt x="354" y="140"/>
                  </a:lnTo>
                  <a:lnTo>
                    <a:pt x="348" y="205"/>
                  </a:lnTo>
                  <a:lnTo>
                    <a:pt x="393" y="154"/>
                  </a:lnTo>
                  <a:lnTo>
                    <a:pt x="357" y="268"/>
                  </a:lnTo>
                  <a:lnTo>
                    <a:pt x="370" y="369"/>
                  </a:lnTo>
                  <a:lnTo>
                    <a:pt x="177" y="397"/>
                  </a:lnTo>
                  <a:lnTo>
                    <a:pt x="168" y="375"/>
                  </a:lnTo>
                  <a:lnTo>
                    <a:pt x="150" y="375"/>
                  </a:lnTo>
                  <a:lnTo>
                    <a:pt x="132" y="339"/>
                  </a:lnTo>
                  <a:lnTo>
                    <a:pt x="141" y="318"/>
                  </a:lnTo>
                  <a:lnTo>
                    <a:pt x="114" y="295"/>
                  </a:lnTo>
                  <a:lnTo>
                    <a:pt x="106" y="261"/>
                  </a:lnTo>
                  <a:lnTo>
                    <a:pt x="63" y="247"/>
                  </a:lnTo>
                  <a:lnTo>
                    <a:pt x="10" y="190"/>
                  </a:lnTo>
                  <a:lnTo>
                    <a:pt x="18" y="119"/>
                  </a:lnTo>
                  <a:lnTo>
                    <a:pt x="0" y="112"/>
                  </a:lnTo>
                  <a:lnTo>
                    <a:pt x="36" y="76"/>
                  </a:lnTo>
                  <a:lnTo>
                    <a:pt x="36" y="19"/>
                  </a:lnTo>
                  <a:lnTo>
                    <a:pt x="45" y="13"/>
                  </a:lnTo>
                  <a:lnTo>
                    <a:pt x="75" y="28"/>
                  </a:lnTo>
                  <a:close/>
                </a:path>
              </a:pathLst>
            </a:custGeom>
            <a:noFill/>
            <a:ln w="1651">
              <a:solidFill>
                <a:srgbClr val="000000"/>
              </a:solidFill>
              <a:round/>
              <a:headEnd/>
              <a:tailEnd/>
            </a:ln>
          </p:spPr>
          <p:txBody>
            <a:bodyPr/>
            <a:lstStyle/>
            <a:p>
              <a:endParaRPr lang="en-US"/>
            </a:p>
          </p:txBody>
        </p:sp>
        <p:sp>
          <p:nvSpPr>
            <p:cNvPr id="22557" name="Freeform 30"/>
            <p:cNvSpPr>
              <a:spLocks/>
            </p:cNvSpPr>
            <p:nvPr/>
          </p:nvSpPr>
          <p:spPr bwMode="auto">
            <a:xfrm>
              <a:off x="3409" y="1521"/>
              <a:ext cx="277" cy="517"/>
            </a:xfrm>
            <a:custGeom>
              <a:avLst/>
              <a:gdLst>
                <a:gd name="T0" fmla="*/ 0 w 319"/>
                <a:gd name="T1" fmla="*/ 277 h 512"/>
                <a:gd name="T2" fmla="*/ 3 w 319"/>
                <a:gd name="T3" fmla="*/ 234 h 512"/>
                <a:gd name="T4" fmla="*/ 8 w 319"/>
                <a:gd name="T5" fmla="*/ 198 h 512"/>
                <a:gd name="T6" fmla="*/ 6 w 319"/>
                <a:gd name="T7" fmla="*/ 177 h 512"/>
                <a:gd name="T8" fmla="*/ 11 w 319"/>
                <a:gd name="T9" fmla="*/ 144 h 512"/>
                <a:gd name="T10" fmla="*/ 17 w 319"/>
                <a:gd name="T11" fmla="*/ 81 h 512"/>
                <a:gd name="T12" fmla="*/ 13 w 319"/>
                <a:gd name="T13" fmla="*/ 66 h 512"/>
                <a:gd name="T14" fmla="*/ 11 w 319"/>
                <a:gd name="T15" fmla="*/ 28 h 512"/>
                <a:gd name="T16" fmla="*/ 52 w 319"/>
                <a:gd name="T17" fmla="*/ 0 h 512"/>
                <a:gd name="T18" fmla="*/ 52 w 319"/>
                <a:gd name="T19" fmla="*/ 88 h 512"/>
                <a:gd name="T20" fmla="*/ 58 w 319"/>
                <a:gd name="T21" fmla="*/ 95 h 512"/>
                <a:gd name="T22" fmla="*/ 63 w 319"/>
                <a:gd name="T23" fmla="*/ 351 h 512"/>
                <a:gd name="T24" fmla="*/ 67 w 319"/>
                <a:gd name="T25" fmla="*/ 403 h 512"/>
                <a:gd name="T26" fmla="*/ 58 w 319"/>
                <a:gd name="T27" fmla="*/ 476 h 512"/>
                <a:gd name="T28" fmla="*/ 58 w 319"/>
                <a:gd name="T29" fmla="*/ 520 h 512"/>
                <a:gd name="T30" fmla="*/ 50 w 319"/>
                <a:gd name="T31" fmla="*/ 538 h 512"/>
                <a:gd name="T32" fmla="*/ 52 w 319"/>
                <a:gd name="T33" fmla="*/ 548 h 512"/>
                <a:gd name="T34" fmla="*/ 43 w 319"/>
                <a:gd name="T35" fmla="*/ 553 h 512"/>
                <a:gd name="T36" fmla="*/ 42 w 319"/>
                <a:gd name="T37" fmla="*/ 567 h 512"/>
                <a:gd name="T38" fmla="*/ 36 w 319"/>
                <a:gd name="T39" fmla="*/ 567 h 512"/>
                <a:gd name="T40" fmla="*/ 32 w 319"/>
                <a:gd name="T41" fmla="*/ 548 h 512"/>
                <a:gd name="T42" fmla="*/ 36 w 319"/>
                <a:gd name="T43" fmla="*/ 512 h 512"/>
                <a:gd name="T44" fmla="*/ 28 w 319"/>
                <a:gd name="T45" fmla="*/ 493 h 512"/>
                <a:gd name="T46" fmla="*/ 20 w 319"/>
                <a:gd name="T47" fmla="*/ 446 h 512"/>
                <a:gd name="T48" fmla="*/ 23 w 319"/>
                <a:gd name="T49" fmla="*/ 410 h 512"/>
                <a:gd name="T50" fmla="*/ 18 w 319"/>
                <a:gd name="T51" fmla="*/ 403 h 512"/>
                <a:gd name="T52" fmla="*/ 13 w 319"/>
                <a:gd name="T53" fmla="*/ 403 h 512"/>
                <a:gd name="T54" fmla="*/ 3 w 319"/>
                <a:gd name="T55" fmla="*/ 322 h 512"/>
                <a:gd name="T56" fmla="*/ 0 w 319"/>
                <a:gd name="T57" fmla="*/ 277 h 51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319"/>
                <a:gd name="T88" fmla="*/ 0 h 512"/>
                <a:gd name="T89" fmla="*/ 319 w 319"/>
                <a:gd name="T90" fmla="*/ 512 h 51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319" h="512">
                  <a:moveTo>
                    <a:pt x="0" y="248"/>
                  </a:moveTo>
                  <a:lnTo>
                    <a:pt x="8" y="212"/>
                  </a:lnTo>
                  <a:lnTo>
                    <a:pt x="35" y="176"/>
                  </a:lnTo>
                  <a:lnTo>
                    <a:pt x="27" y="155"/>
                  </a:lnTo>
                  <a:lnTo>
                    <a:pt x="53" y="133"/>
                  </a:lnTo>
                  <a:lnTo>
                    <a:pt x="79" y="70"/>
                  </a:lnTo>
                  <a:lnTo>
                    <a:pt x="62" y="55"/>
                  </a:lnTo>
                  <a:lnTo>
                    <a:pt x="53" y="28"/>
                  </a:lnTo>
                  <a:lnTo>
                    <a:pt x="246" y="0"/>
                  </a:lnTo>
                  <a:lnTo>
                    <a:pt x="246" y="77"/>
                  </a:lnTo>
                  <a:lnTo>
                    <a:pt x="274" y="84"/>
                  </a:lnTo>
                  <a:lnTo>
                    <a:pt x="300" y="318"/>
                  </a:lnTo>
                  <a:lnTo>
                    <a:pt x="319" y="359"/>
                  </a:lnTo>
                  <a:lnTo>
                    <a:pt x="274" y="429"/>
                  </a:lnTo>
                  <a:lnTo>
                    <a:pt x="274" y="465"/>
                  </a:lnTo>
                  <a:lnTo>
                    <a:pt x="239" y="483"/>
                  </a:lnTo>
                  <a:lnTo>
                    <a:pt x="246" y="493"/>
                  </a:lnTo>
                  <a:lnTo>
                    <a:pt x="202" y="498"/>
                  </a:lnTo>
                  <a:lnTo>
                    <a:pt x="194" y="512"/>
                  </a:lnTo>
                  <a:lnTo>
                    <a:pt x="167" y="512"/>
                  </a:lnTo>
                  <a:lnTo>
                    <a:pt x="158" y="493"/>
                  </a:lnTo>
                  <a:lnTo>
                    <a:pt x="167" y="458"/>
                  </a:lnTo>
                  <a:lnTo>
                    <a:pt x="134" y="443"/>
                  </a:lnTo>
                  <a:lnTo>
                    <a:pt x="97" y="402"/>
                  </a:lnTo>
                  <a:lnTo>
                    <a:pt x="106" y="366"/>
                  </a:lnTo>
                  <a:lnTo>
                    <a:pt x="88" y="359"/>
                  </a:lnTo>
                  <a:lnTo>
                    <a:pt x="62" y="359"/>
                  </a:lnTo>
                  <a:lnTo>
                    <a:pt x="8" y="289"/>
                  </a:lnTo>
                  <a:lnTo>
                    <a:pt x="0" y="248"/>
                  </a:lnTo>
                  <a:close/>
                </a:path>
              </a:pathLst>
            </a:custGeom>
            <a:noFill/>
            <a:ln w="1651">
              <a:solidFill>
                <a:srgbClr val="000000"/>
              </a:solidFill>
              <a:round/>
              <a:headEnd/>
              <a:tailEnd/>
            </a:ln>
          </p:spPr>
          <p:txBody>
            <a:bodyPr/>
            <a:lstStyle/>
            <a:p>
              <a:endParaRPr lang="en-US"/>
            </a:p>
          </p:txBody>
        </p:sp>
        <p:sp>
          <p:nvSpPr>
            <p:cNvPr id="22558" name="Freeform 31"/>
            <p:cNvSpPr>
              <a:spLocks/>
            </p:cNvSpPr>
            <p:nvPr/>
          </p:nvSpPr>
          <p:spPr bwMode="auto">
            <a:xfrm>
              <a:off x="3455" y="2218"/>
              <a:ext cx="246" cy="466"/>
            </a:xfrm>
            <a:custGeom>
              <a:avLst/>
              <a:gdLst>
                <a:gd name="T0" fmla="*/ 18 w 283"/>
                <a:gd name="T1" fmla="*/ 27 h 461"/>
                <a:gd name="T2" fmla="*/ 53 w 283"/>
                <a:gd name="T3" fmla="*/ 0 h 461"/>
                <a:gd name="T4" fmla="*/ 57 w 283"/>
                <a:gd name="T5" fmla="*/ 15 h 461"/>
                <a:gd name="T6" fmla="*/ 57 w 283"/>
                <a:gd name="T7" fmla="*/ 352 h 461"/>
                <a:gd name="T8" fmla="*/ 61 w 283"/>
                <a:gd name="T9" fmla="*/ 495 h 461"/>
                <a:gd name="T10" fmla="*/ 48 w 283"/>
                <a:gd name="T11" fmla="*/ 502 h 461"/>
                <a:gd name="T12" fmla="*/ 37 w 283"/>
                <a:gd name="T13" fmla="*/ 517 h 461"/>
                <a:gd name="T14" fmla="*/ 32 w 283"/>
                <a:gd name="T15" fmla="*/ 488 h 461"/>
                <a:gd name="T16" fmla="*/ 32 w 283"/>
                <a:gd name="T17" fmla="*/ 456 h 461"/>
                <a:gd name="T18" fmla="*/ 0 w 283"/>
                <a:gd name="T19" fmla="*/ 465 h 461"/>
                <a:gd name="T20" fmla="*/ 3 w 283"/>
                <a:gd name="T21" fmla="*/ 405 h 461"/>
                <a:gd name="T22" fmla="*/ 10 w 283"/>
                <a:gd name="T23" fmla="*/ 333 h 461"/>
                <a:gd name="T24" fmla="*/ 3 w 283"/>
                <a:gd name="T25" fmla="*/ 274 h 461"/>
                <a:gd name="T26" fmla="*/ 6 w 283"/>
                <a:gd name="T27" fmla="*/ 235 h 461"/>
                <a:gd name="T28" fmla="*/ 3 w 283"/>
                <a:gd name="T29" fmla="*/ 185 h 461"/>
                <a:gd name="T30" fmla="*/ 8 w 283"/>
                <a:gd name="T31" fmla="*/ 131 h 461"/>
                <a:gd name="T32" fmla="*/ 13 w 283"/>
                <a:gd name="T33" fmla="*/ 75 h 461"/>
                <a:gd name="T34" fmla="*/ 18 w 283"/>
                <a:gd name="T35" fmla="*/ 27 h 46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83"/>
                <a:gd name="T55" fmla="*/ 0 h 461"/>
                <a:gd name="T56" fmla="*/ 283 w 283"/>
                <a:gd name="T57" fmla="*/ 461 h 46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83" h="461">
                  <a:moveTo>
                    <a:pt x="89" y="27"/>
                  </a:moveTo>
                  <a:lnTo>
                    <a:pt x="247" y="0"/>
                  </a:lnTo>
                  <a:lnTo>
                    <a:pt x="266" y="15"/>
                  </a:lnTo>
                  <a:lnTo>
                    <a:pt x="266" y="312"/>
                  </a:lnTo>
                  <a:lnTo>
                    <a:pt x="283" y="440"/>
                  </a:lnTo>
                  <a:lnTo>
                    <a:pt x="221" y="447"/>
                  </a:lnTo>
                  <a:lnTo>
                    <a:pt x="177" y="461"/>
                  </a:lnTo>
                  <a:lnTo>
                    <a:pt x="149" y="433"/>
                  </a:lnTo>
                  <a:lnTo>
                    <a:pt x="149" y="404"/>
                  </a:lnTo>
                  <a:lnTo>
                    <a:pt x="0" y="411"/>
                  </a:lnTo>
                  <a:lnTo>
                    <a:pt x="10" y="361"/>
                  </a:lnTo>
                  <a:lnTo>
                    <a:pt x="44" y="298"/>
                  </a:lnTo>
                  <a:lnTo>
                    <a:pt x="18" y="241"/>
                  </a:lnTo>
                  <a:lnTo>
                    <a:pt x="26" y="212"/>
                  </a:lnTo>
                  <a:lnTo>
                    <a:pt x="18" y="163"/>
                  </a:lnTo>
                  <a:lnTo>
                    <a:pt x="36" y="120"/>
                  </a:lnTo>
                  <a:lnTo>
                    <a:pt x="62" y="64"/>
                  </a:lnTo>
                  <a:lnTo>
                    <a:pt x="89" y="27"/>
                  </a:lnTo>
                  <a:close/>
                </a:path>
              </a:pathLst>
            </a:custGeom>
            <a:noFill/>
            <a:ln w="1651">
              <a:solidFill>
                <a:srgbClr val="000000"/>
              </a:solidFill>
              <a:round/>
              <a:headEnd/>
              <a:tailEnd/>
            </a:ln>
          </p:spPr>
          <p:txBody>
            <a:bodyPr/>
            <a:lstStyle/>
            <a:p>
              <a:endParaRPr lang="en-US"/>
            </a:p>
          </p:txBody>
        </p:sp>
        <p:sp>
          <p:nvSpPr>
            <p:cNvPr id="22559" name="Freeform 32"/>
            <p:cNvSpPr>
              <a:spLocks/>
            </p:cNvSpPr>
            <p:nvPr/>
          </p:nvSpPr>
          <p:spPr bwMode="auto">
            <a:xfrm>
              <a:off x="3439" y="1103"/>
              <a:ext cx="385" cy="185"/>
            </a:xfrm>
            <a:custGeom>
              <a:avLst/>
              <a:gdLst>
                <a:gd name="T0" fmla="*/ 27 w 442"/>
                <a:gd name="T1" fmla="*/ 60 h 183"/>
                <a:gd name="T2" fmla="*/ 38 w 442"/>
                <a:gd name="T3" fmla="*/ 35 h 183"/>
                <a:gd name="T4" fmla="*/ 38 w 442"/>
                <a:gd name="T5" fmla="*/ 68 h 183"/>
                <a:gd name="T6" fmla="*/ 56 w 442"/>
                <a:gd name="T7" fmla="*/ 88 h 183"/>
                <a:gd name="T8" fmla="*/ 60 w 442"/>
                <a:gd name="T9" fmla="*/ 42 h 183"/>
                <a:gd name="T10" fmla="*/ 78 w 442"/>
                <a:gd name="T11" fmla="*/ 28 h 183"/>
                <a:gd name="T12" fmla="*/ 93 w 442"/>
                <a:gd name="T13" fmla="*/ 42 h 183"/>
                <a:gd name="T14" fmla="*/ 97 w 442"/>
                <a:gd name="T15" fmla="*/ 82 h 183"/>
                <a:gd name="T16" fmla="*/ 89 w 442"/>
                <a:gd name="T17" fmla="*/ 102 h 183"/>
                <a:gd name="T18" fmla="*/ 79 w 442"/>
                <a:gd name="T19" fmla="*/ 88 h 183"/>
                <a:gd name="T20" fmla="*/ 55 w 442"/>
                <a:gd name="T21" fmla="*/ 131 h 183"/>
                <a:gd name="T22" fmla="*/ 43 w 442"/>
                <a:gd name="T23" fmla="*/ 205 h 183"/>
                <a:gd name="T24" fmla="*/ 37 w 442"/>
                <a:gd name="T25" fmla="*/ 184 h 183"/>
                <a:gd name="T26" fmla="*/ 37 w 442"/>
                <a:gd name="T27" fmla="*/ 152 h 183"/>
                <a:gd name="T28" fmla="*/ 32 w 442"/>
                <a:gd name="T29" fmla="*/ 131 h 183"/>
                <a:gd name="T30" fmla="*/ 17 w 442"/>
                <a:gd name="T31" fmla="*/ 116 h 183"/>
                <a:gd name="T32" fmla="*/ 0 w 442"/>
                <a:gd name="T33" fmla="*/ 88 h 183"/>
                <a:gd name="T34" fmla="*/ 27 w 442"/>
                <a:gd name="T35" fmla="*/ 0 h 183"/>
                <a:gd name="T36" fmla="*/ 27 w 442"/>
                <a:gd name="T37" fmla="*/ 60 h 18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2"/>
                <a:gd name="T58" fmla="*/ 0 h 183"/>
                <a:gd name="T59" fmla="*/ 442 w 442"/>
                <a:gd name="T60" fmla="*/ 183 h 18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2" h="183">
                  <a:moveTo>
                    <a:pt x="123" y="49"/>
                  </a:moveTo>
                  <a:lnTo>
                    <a:pt x="176" y="35"/>
                  </a:lnTo>
                  <a:lnTo>
                    <a:pt x="176" y="57"/>
                  </a:lnTo>
                  <a:lnTo>
                    <a:pt x="256" y="77"/>
                  </a:lnTo>
                  <a:lnTo>
                    <a:pt x="275" y="42"/>
                  </a:lnTo>
                  <a:lnTo>
                    <a:pt x="352" y="28"/>
                  </a:lnTo>
                  <a:lnTo>
                    <a:pt x="425" y="42"/>
                  </a:lnTo>
                  <a:lnTo>
                    <a:pt x="442" y="71"/>
                  </a:lnTo>
                  <a:lnTo>
                    <a:pt x="406" y="91"/>
                  </a:lnTo>
                  <a:lnTo>
                    <a:pt x="362" y="77"/>
                  </a:lnTo>
                  <a:lnTo>
                    <a:pt x="248" y="120"/>
                  </a:lnTo>
                  <a:lnTo>
                    <a:pt x="195" y="183"/>
                  </a:lnTo>
                  <a:lnTo>
                    <a:pt x="167" y="162"/>
                  </a:lnTo>
                  <a:lnTo>
                    <a:pt x="167" y="134"/>
                  </a:lnTo>
                  <a:lnTo>
                    <a:pt x="143" y="120"/>
                  </a:lnTo>
                  <a:lnTo>
                    <a:pt x="80" y="105"/>
                  </a:lnTo>
                  <a:lnTo>
                    <a:pt x="0" y="77"/>
                  </a:lnTo>
                  <a:lnTo>
                    <a:pt x="123" y="0"/>
                  </a:lnTo>
                  <a:lnTo>
                    <a:pt x="123" y="49"/>
                  </a:lnTo>
                  <a:close/>
                </a:path>
              </a:pathLst>
            </a:custGeom>
            <a:noFill/>
            <a:ln w="1651">
              <a:solidFill>
                <a:srgbClr val="000000"/>
              </a:solidFill>
              <a:round/>
              <a:headEnd/>
              <a:tailEnd/>
            </a:ln>
          </p:spPr>
          <p:txBody>
            <a:bodyPr/>
            <a:lstStyle/>
            <a:p>
              <a:endParaRPr lang="en-US"/>
            </a:p>
          </p:txBody>
        </p:sp>
        <p:sp>
          <p:nvSpPr>
            <p:cNvPr id="22560" name="Freeform 33"/>
            <p:cNvSpPr>
              <a:spLocks/>
            </p:cNvSpPr>
            <p:nvPr/>
          </p:nvSpPr>
          <p:spPr bwMode="auto">
            <a:xfrm>
              <a:off x="3701" y="1217"/>
              <a:ext cx="253" cy="374"/>
            </a:xfrm>
            <a:custGeom>
              <a:avLst/>
              <a:gdLst>
                <a:gd name="T0" fmla="*/ 28 w 291"/>
                <a:gd name="T1" fmla="*/ 0 h 370"/>
                <a:gd name="T2" fmla="*/ 42 w 291"/>
                <a:gd name="T3" fmla="*/ 21 h 370"/>
                <a:gd name="T4" fmla="*/ 48 w 291"/>
                <a:gd name="T5" fmla="*/ 97 h 370"/>
                <a:gd name="T6" fmla="*/ 45 w 291"/>
                <a:gd name="T7" fmla="*/ 132 h 370"/>
                <a:gd name="T8" fmla="*/ 42 w 291"/>
                <a:gd name="T9" fmla="*/ 153 h 370"/>
                <a:gd name="T10" fmla="*/ 42 w 291"/>
                <a:gd name="T11" fmla="*/ 179 h 370"/>
                <a:gd name="T12" fmla="*/ 55 w 291"/>
                <a:gd name="T13" fmla="*/ 132 h 370"/>
                <a:gd name="T14" fmla="*/ 63 w 291"/>
                <a:gd name="T15" fmla="*/ 207 h 370"/>
                <a:gd name="T16" fmla="*/ 53 w 291"/>
                <a:gd name="T17" fmla="*/ 372 h 370"/>
                <a:gd name="T18" fmla="*/ 33 w 291"/>
                <a:gd name="T19" fmla="*/ 392 h 370"/>
                <a:gd name="T20" fmla="*/ 0 w 291"/>
                <a:gd name="T21" fmla="*/ 414 h 370"/>
                <a:gd name="T22" fmla="*/ 6 w 291"/>
                <a:gd name="T23" fmla="*/ 392 h 370"/>
                <a:gd name="T24" fmla="*/ 9 w 291"/>
                <a:gd name="T25" fmla="*/ 290 h 370"/>
                <a:gd name="T26" fmla="*/ 0 w 291"/>
                <a:gd name="T27" fmla="*/ 207 h 370"/>
                <a:gd name="T28" fmla="*/ 3 w 291"/>
                <a:gd name="T29" fmla="*/ 110 h 370"/>
                <a:gd name="T30" fmla="*/ 8 w 291"/>
                <a:gd name="T31" fmla="*/ 75 h 370"/>
                <a:gd name="T32" fmla="*/ 11 w 291"/>
                <a:gd name="T33" fmla="*/ 90 h 370"/>
                <a:gd name="T34" fmla="*/ 15 w 291"/>
                <a:gd name="T35" fmla="*/ 36 h 370"/>
                <a:gd name="T36" fmla="*/ 28 w 291"/>
                <a:gd name="T37" fmla="*/ 0 h 37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91"/>
                <a:gd name="T58" fmla="*/ 0 h 370"/>
                <a:gd name="T59" fmla="*/ 291 w 291"/>
                <a:gd name="T60" fmla="*/ 370 h 37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91" h="370">
                  <a:moveTo>
                    <a:pt x="132" y="0"/>
                  </a:moveTo>
                  <a:lnTo>
                    <a:pt x="194" y="21"/>
                  </a:lnTo>
                  <a:lnTo>
                    <a:pt x="221" y="86"/>
                  </a:lnTo>
                  <a:lnTo>
                    <a:pt x="212" y="121"/>
                  </a:lnTo>
                  <a:lnTo>
                    <a:pt x="194" y="135"/>
                  </a:lnTo>
                  <a:lnTo>
                    <a:pt x="194" y="157"/>
                  </a:lnTo>
                  <a:lnTo>
                    <a:pt x="256" y="121"/>
                  </a:lnTo>
                  <a:lnTo>
                    <a:pt x="291" y="185"/>
                  </a:lnTo>
                  <a:lnTo>
                    <a:pt x="247" y="328"/>
                  </a:lnTo>
                  <a:lnTo>
                    <a:pt x="158" y="348"/>
                  </a:lnTo>
                  <a:lnTo>
                    <a:pt x="0" y="370"/>
                  </a:lnTo>
                  <a:lnTo>
                    <a:pt x="25" y="348"/>
                  </a:lnTo>
                  <a:lnTo>
                    <a:pt x="43" y="257"/>
                  </a:lnTo>
                  <a:lnTo>
                    <a:pt x="0" y="185"/>
                  </a:lnTo>
                  <a:lnTo>
                    <a:pt x="7" y="99"/>
                  </a:lnTo>
                  <a:lnTo>
                    <a:pt x="36" y="64"/>
                  </a:lnTo>
                  <a:lnTo>
                    <a:pt x="51" y="79"/>
                  </a:lnTo>
                  <a:lnTo>
                    <a:pt x="70" y="36"/>
                  </a:lnTo>
                  <a:lnTo>
                    <a:pt x="132" y="0"/>
                  </a:lnTo>
                  <a:close/>
                </a:path>
              </a:pathLst>
            </a:custGeom>
            <a:noFill/>
            <a:ln w="1651">
              <a:solidFill>
                <a:srgbClr val="000000"/>
              </a:solidFill>
              <a:round/>
              <a:headEnd/>
              <a:tailEnd/>
            </a:ln>
          </p:spPr>
          <p:txBody>
            <a:bodyPr/>
            <a:lstStyle/>
            <a:p>
              <a:endParaRPr lang="en-US"/>
            </a:p>
          </p:txBody>
        </p:sp>
        <p:sp>
          <p:nvSpPr>
            <p:cNvPr id="22561" name="Freeform 34"/>
            <p:cNvSpPr>
              <a:spLocks/>
            </p:cNvSpPr>
            <p:nvPr/>
          </p:nvSpPr>
          <p:spPr bwMode="auto">
            <a:xfrm>
              <a:off x="3647" y="1569"/>
              <a:ext cx="223" cy="386"/>
            </a:xfrm>
            <a:custGeom>
              <a:avLst/>
              <a:gdLst>
                <a:gd name="T0" fmla="*/ 14 w 256"/>
                <a:gd name="T1" fmla="*/ 22 h 382"/>
                <a:gd name="T2" fmla="*/ 49 w 256"/>
                <a:gd name="T3" fmla="*/ 0 h 382"/>
                <a:gd name="T4" fmla="*/ 56 w 256"/>
                <a:gd name="T5" fmla="*/ 288 h 382"/>
                <a:gd name="T6" fmla="*/ 56 w 256"/>
                <a:gd name="T7" fmla="*/ 310 h 382"/>
                <a:gd name="T8" fmla="*/ 46 w 256"/>
                <a:gd name="T9" fmla="*/ 323 h 382"/>
                <a:gd name="T10" fmla="*/ 41 w 256"/>
                <a:gd name="T11" fmla="*/ 385 h 382"/>
                <a:gd name="T12" fmla="*/ 33 w 256"/>
                <a:gd name="T13" fmla="*/ 385 h 382"/>
                <a:gd name="T14" fmla="*/ 29 w 256"/>
                <a:gd name="T15" fmla="*/ 413 h 382"/>
                <a:gd name="T16" fmla="*/ 19 w 256"/>
                <a:gd name="T17" fmla="*/ 420 h 382"/>
                <a:gd name="T18" fmla="*/ 14 w 256"/>
                <a:gd name="T19" fmla="*/ 413 h 382"/>
                <a:gd name="T20" fmla="*/ 0 w 256"/>
                <a:gd name="T21" fmla="*/ 426 h 382"/>
                <a:gd name="T22" fmla="*/ 10 w 256"/>
                <a:gd name="T23" fmla="*/ 347 h 382"/>
                <a:gd name="T24" fmla="*/ 6 w 256"/>
                <a:gd name="T25" fmla="*/ 303 h 382"/>
                <a:gd name="T26" fmla="*/ 0 w 256"/>
                <a:gd name="T27" fmla="*/ 36 h 382"/>
                <a:gd name="T28" fmla="*/ 10 w 256"/>
                <a:gd name="T29" fmla="*/ 44 h 382"/>
                <a:gd name="T30" fmla="*/ 14 w 256"/>
                <a:gd name="T31" fmla="*/ 22 h 3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56"/>
                <a:gd name="T49" fmla="*/ 0 h 382"/>
                <a:gd name="T50" fmla="*/ 256 w 256"/>
                <a:gd name="T51" fmla="*/ 382 h 38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56" h="382">
                  <a:moveTo>
                    <a:pt x="62" y="22"/>
                  </a:moveTo>
                  <a:lnTo>
                    <a:pt x="220" y="0"/>
                  </a:lnTo>
                  <a:lnTo>
                    <a:pt x="256" y="255"/>
                  </a:lnTo>
                  <a:lnTo>
                    <a:pt x="256" y="277"/>
                  </a:lnTo>
                  <a:lnTo>
                    <a:pt x="212" y="290"/>
                  </a:lnTo>
                  <a:lnTo>
                    <a:pt x="186" y="341"/>
                  </a:lnTo>
                  <a:lnTo>
                    <a:pt x="150" y="341"/>
                  </a:lnTo>
                  <a:lnTo>
                    <a:pt x="132" y="369"/>
                  </a:lnTo>
                  <a:lnTo>
                    <a:pt x="87" y="376"/>
                  </a:lnTo>
                  <a:lnTo>
                    <a:pt x="62" y="369"/>
                  </a:lnTo>
                  <a:lnTo>
                    <a:pt x="0" y="382"/>
                  </a:lnTo>
                  <a:lnTo>
                    <a:pt x="45" y="311"/>
                  </a:lnTo>
                  <a:lnTo>
                    <a:pt x="26" y="270"/>
                  </a:lnTo>
                  <a:lnTo>
                    <a:pt x="0" y="36"/>
                  </a:lnTo>
                  <a:lnTo>
                    <a:pt x="45" y="44"/>
                  </a:lnTo>
                  <a:lnTo>
                    <a:pt x="62" y="22"/>
                  </a:lnTo>
                  <a:close/>
                </a:path>
              </a:pathLst>
            </a:custGeom>
            <a:noFill/>
            <a:ln w="1651">
              <a:solidFill>
                <a:srgbClr val="000000"/>
              </a:solidFill>
              <a:round/>
              <a:headEnd/>
              <a:tailEnd/>
            </a:ln>
          </p:spPr>
          <p:txBody>
            <a:bodyPr/>
            <a:lstStyle/>
            <a:p>
              <a:endParaRPr lang="en-US"/>
            </a:p>
          </p:txBody>
        </p:sp>
        <p:sp>
          <p:nvSpPr>
            <p:cNvPr id="22562" name="Freeform 35"/>
            <p:cNvSpPr>
              <a:spLocks/>
            </p:cNvSpPr>
            <p:nvPr/>
          </p:nvSpPr>
          <p:spPr bwMode="auto">
            <a:xfrm>
              <a:off x="3578" y="1813"/>
              <a:ext cx="485" cy="278"/>
            </a:xfrm>
            <a:custGeom>
              <a:avLst/>
              <a:gdLst>
                <a:gd name="T0" fmla="*/ 3 w 558"/>
                <a:gd name="T1" fmla="*/ 278 h 275"/>
                <a:gd name="T2" fmla="*/ 3 w 558"/>
                <a:gd name="T3" fmla="*/ 231 h 275"/>
                <a:gd name="T4" fmla="*/ 11 w 558"/>
                <a:gd name="T5" fmla="*/ 226 h 275"/>
                <a:gd name="T6" fmla="*/ 10 w 558"/>
                <a:gd name="T7" fmla="*/ 217 h 275"/>
                <a:gd name="T8" fmla="*/ 17 w 558"/>
                <a:gd name="T9" fmla="*/ 199 h 275"/>
                <a:gd name="T10" fmla="*/ 17 w 558"/>
                <a:gd name="T11" fmla="*/ 162 h 275"/>
                <a:gd name="T12" fmla="*/ 30 w 558"/>
                <a:gd name="T13" fmla="*/ 140 h 275"/>
                <a:gd name="T14" fmla="*/ 37 w 558"/>
                <a:gd name="T15" fmla="*/ 154 h 275"/>
                <a:gd name="T16" fmla="*/ 45 w 558"/>
                <a:gd name="T17" fmla="*/ 140 h 275"/>
                <a:gd name="T18" fmla="*/ 49 w 558"/>
                <a:gd name="T19" fmla="*/ 110 h 275"/>
                <a:gd name="T20" fmla="*/ 56 w 558"/>
                <a:gd name="T21" fmla="*/ 110 h 275"/>
                <a:gd name="T22" fmla="*/ 63 w 558"/>
                <a:gd name="T23" fmla="*/ 60 h 275"/>
                <a:gd name="T24" fmla="*/ 72 w 558"/>
                <a:gd name="T25" fmla="*/ 36 h 275"/>
                <a:gd name="T26" fmla="*/ 72 w 558"/>
                <a:gd name="T27" fmla="*/ 14 h 275"/>
                <a:gd name="T28" fmla="*/ 78 w 558"/>
                <a:gd name="T29" fmla="*/ 0 h 275"/>
                <a:gd name="T30" fmla="*/ 90 w 558"/>
                <a:gd name="T31" fmla="*/ 29 h 275"/>
                <a:gd name="T32" fmla="*/ 103 w 558"/>
                <a:gd name="T33" fmla="*/ 22 h 275"/>
                <a:gd name="T34" fmla="*/ 106 w 558"/>
                <a:gd name="T35" fmla="*/ 36 h 275"/>
                <a:gd name="T36" fmla="*/ 108 w 558"/>
                <a:gd name="T37" fmla="*/ 81 h 275"/>
                <a:gd name="T38" fmla="*/ 112 w 558"/>
                <a:gd name="T39" fmla="*/ 117 h 275"/>
                <a:gd name="T40" fmla="*/ 119 w 558"/>
                <a:gd name="T41" fmla="*/ 124 h 275"/>
                <a:gd name="T42" fmla="*/ 96 w 558"/>
                <a:gd name="T43" fmla="*/ 231 h 275"/>
                <a:gd name="T44" fmla="*/ 0 w 558"/>
                <a:gd name="T45" fmla="*/ 308 h 275"/>
                <a:gd name="T46" fmla="*/ 3 w 558"/>
                <a:gd name="T47" fmla="*/ 278 h 27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58"/>
                <a:gd name="T73" fmla="*/ 0 h 275"/>
                <a:gd name="T74" fmla="*/ 558 w 558"/>
                <a:gd name="T75" fmla="*/ 275 h 27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58" h="275">
                  <a:moveTo>
                    <a:pt x="17" y="245"/>
                  </a:moveTo>
                  <a:lnTo>
                    <a:pt x="8" y="209"/>
                  </a:lnTo>
                  <a:lnTo>
                    <a:pt x="52" y="204"/>
                  </a:lnTo>
                  <a:lnTo>
                    <a:pt x="45" y="195"/>
                  </a:lnTo>
                  <a:lnTo>
                    <a:pt x="80" y="177"/>
                  </a:lnTo>
                  <a:lnTo>
                    <a:pt x="80" y="140"/>
                  </a:lnTo>
                  <a:lnTo>
                    <a:pt x="142" y="128"/>
                  </a:lnTo>
                  <a:lnTo>
                    <a:pt x="167" y="135"/>
                  </a:lnTo>
                  <a:lnTo>
                    <a:pt x="212" y="128"/>
                  </a:lnTo>
                  <a:lnTo>
                    <a:pt x="230" y="99"/>
                  </a:lnTo>
                  <a:lnTo>
                    <a:pt x="265" y="99"/>
                  </a:lnTo>
                  <a:lnTo>
                    <a:pt x="291" y="49"/>
                  </a:lnTo>
                  <a:lnTo>
                    <a:pt x="336" y="36"/>
                  </a:lnTo>
                  <a:lnTo>
                    <a:pt x="336" y="14"/>
                  </a:lnTo>
                  <a:lnTo>
                    <a:pt x="363" y="0"/>
                  </a:lnTo>
                  <a:lnTo>
                    <a:pt x="423" y="29"/>
                  </a:lnTo>
                  <a:lnTo>
                    <a:pt x="477" y="22"/>
                  </a:lnTo>
                  <a:lnTo>
                    <a:pt x="495" y="36"/>
                  </a:lnTo>
                  <a:lnTo>
                    <a:pt x="504" y="70"/>
                  </a:lnTo>
                  <a:lnTo>
                    <a:pt x="522" y="106"/>
                  </a:lnTo>
                  <a:lnTo>
                    <a:pt x="558" y="113"/>
                  </a:lnTo>
                  <a:lnTo>
                    <a:pt x="451" y="209"/>
                  </a:lnTo>
                  <a:lnTo>
                    <a:pt x="0" y="275"/>
                  </a:lnTo>
                  <a:lnTo>
                    <a:pt x="17" y="245"/>
                  </a:lnTo>
                  <a:close/>
                </a:path>
              </a:pathLst>
            </a:custGeom>
            <a:noFill/>
            <a:ln w="1651">
              <a:solidFill>
                <a:srgbClr val="000000"/>
              </a:solidFill>
              <a:round/>
              <a:headEnd/>
              <a:tailEnd/>
            </a:ln>
          </p:spPr>
          <p:txBody>
            <a:bodyPr/>
            <a:lstStyle/>
            <a:p>
              <a:endParaRPr lang="en-US"/>
            </a:p>
          </p:txBody>
        </p:sp>
        <p:sp>
          <p:nvSpPr>
            <p:cNvPr id="22563" name="Freeform 36"/>
            <p:cNvSpPr>
              <a:spLocks/>
            </p:cNvSpPr>
            <p:nvPr/>
          </p:nvSpPr>
          <p:spPr bwMode="auto">
            <a:xfrm>
              <a:off x="3532" y="1998"/>
              <a:ext cx="561" cy="247"/>
            </a:xfrm>
            <a:custGeom>
              <a:avLst/>
              <a:gdLst>
                <a:gd name="T0" fmla="*/ 3 w 644"/>
                <a:gd name="T1" fmla="*/ 150 h 245"/>
                <a:gd name="T2" fmla="*/ 11 w 644"/>
                <a:gd name="T3" fmla="*/ 103 h 245"/>
                <a:gd name="T4" fmla="*/ 110 w 644"/>
                <a:gd name="T5" fmla="*/ 26 h 245"/>
                <a:gd name="T6" fmla="*/ 141 w 644"/>
                <a:gd name="T7" fmla="*/ 0 h 245"/>
                <a:gd name="T8" fmla="*/ 136 w 644"/>
                <a:gd name="T9" fmla="*/ 56 h 245"/>
                <a:gd name="T10" fmla="*/ 131 w 644"/>
                <a:gd name="T11" fmla="*/ 56 h 245"/>
                <a:gd name="T12" fmla="*/ 108 w 644"/>
                <a:gd name="T13" fmla="*/ 144 h 245"/>
                <a:gd name="T14" fmla="*/ 105 w 644"/>
                <a:gd name="T15" fmla="*/ 180 h 245"/>
                <a:gd name="T16" fmla="*/ 85 w 644"/>
                <a:gd name="T17" fmla="*/ 202 h 245"/>
                <a:gd name="T18" fmla="*/ 34 w 644"/>
                <a:gd name="T19" fmla="*/ 240 h 245"/>
                <a:gd name="T20" fmla="*/ 0 w 644"/>
                <a:gd name="T21" fmla="*/ 267 h 245"/>
                <a:gd name="T22" fmla="*/ 0 w 644"/>
                <a:gd name="T23" fmla="*/ 233 h 245"/>
                <a:gd name="T24" fmla="*/ 3 w 644"/>
                <a:gd name="T25" fmla="*/ 150 h 2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4"/>
                <a:gd name="T40" fmla="*/ 0 h 245"/>
                <a:gd name="T41" fmla="*/ 644 w 644"/>
                <a:gd name="T42" fmla="*/ 245 h 24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4" h="245">
                  <a:moveTo>
                    <a:pt x="16" y="139"/>
                  </a:moveTo>
                  <a:lnTo>
                    <a:pt x="52" y="92"/>
                  </a:lnTo>
                  <a:lnTo>
                    <a:pt x="503" y="26"/>
                  </a:lnTo>
                  <a:lnTo>
                    <a:pt x="644" y="0"/>
                  </a:lnTo>
                  <a:lnTo>
                    <a:pt x="618" y="56"/>
                  </a:lnTo>
                  <a:lnTo>
                    <a:pt x="592" y="56"/>
                  </a:lnTo>
                  <a:lnTo>
                    <a:pt x="493" y="133"/>
                  </a:lnTo>
                  <a:lnTo>
                    <a:pt x="475" y="169"/>
                  </a:lnTo>
                  <a:lnTo>
                    <a:pt x="388" y="182"/>
                  </a:lnTo>
                  <a:lnTo>
                    <a:pt x="158" y="218"/>
                  </a:lnTo>
                  <a:lnTo>
                    <a:pt x="0" y="245"/>
                  </a:lnTo>
                  <a:lnTo>
                    <a:pt x="0" y="211"/>
                  </a:lnTo>
                  <a:lnTo>
                    <a:pt x="16" y="139"/>
                  </a:lnTo>
                  <a:close/>
                </a:path>
              </a:pathLst>
            </a:custGeom>
            <a:noFill/>
            <a:ln w="1651">
              <a:solidFill>
                <a:srgbClr val="000000"/>
              </a:solidFill>
              <a:round/>
              <a:headEnd/>
              <a:tailEnd/>
            </a:ln>
          </p:spPr>
          <p:txBody>
            <a:bodyPr/>
            <a:lstStyle/>
            <a:p>
              <a:endParaRPr lang="en-US"/>
            </a:p>
          </p:txBody>
        </p:sp>
        <p:sp>
          <p:nvSpPr>
            <p:cNvPr id="22564" name="Freeform 37"/>
            <p:cNvSpPr>
              <a:spLocks/>
            </p:cNvSpPr>
            <p:nvPr/>
          </p:nvSpPr>
          <p:spPr bwMode="auto">
            <a:xfrm>
              <a:off x="3671" y="2183"/>
              <a:ext cx="275" cy="493"/>
            </a:xfrm>
            <a:custGeom>
              <a:avLst/>
              <a:gdLst>
                <a:gd name="T0" fmla="*/ 63 w 316"/>
                <a:gd name="T1" fmla="*/ 242 h 488"/>
                <a:gd name="T2" fmla="*/ 69 w 316"/>
                <a:gd name="T3" fmla="*/ 303 h 488"/>
                <a:gd name="T4" fmla="*/ 63 w 316"/>
                <a:gd name="T5" fmla="*/ 346 h 488"/>
                <a:gd name="T6" fmla="*/ 65 w 316"/>
                <a:gd name="T7" fmla="*/ 433 h 488"/>
                <a:gd name="T8" fmla="*/ 19 w 316"/>
                <a:gd name="T9" fmla="*/ 458 h 488"/>
                <a:gd name="T10" fmla="*/ 23 w 316"/>
                <a:gd name="T11" fmla="*/ 493 h 488"/>
                <a:gd name="T12" fmla="*/ 26 w 316"/>
                <a:gd name="T13" fmla="*/ 509 h 488"/>
                <a:gd name="T14" fmla="*/ 17 w 316"/>
                <a:gd name="T15" fmla="*/ 544 h 488"/>
                <a:gd name="T16" fmla="*/ 15 w 316"/>
                <a:gd name="T17" fmla="*/ 493 h 488"/>
                <a:gd name="T18" fmla="*/ 8 w 316"/>
                <a:gd name="T19" fmla="*/ 530 h 488"/>
                <a:gd name="T20" fmla="*/ 3 w 316"/>
                <a:gd name="T21" fmla="*/ 391 h 488"/>
                <a:gd name="T22" fmla="*/ 3 w 316"/>
                <a:gd name="T23" fmla="*/ 61 h 488"/>
                <a:gd name="T24" fmla="*/ 0 w 316"/>
                <a:gd name="T25" fmla="*/ 35 h 488"/>
                <a:gd name="T26" fmla="*/ 50 w 316"/>
                <a:gd name="T27" fmla="*/ 0 h 488"/>
                <a:gd name="T28" fmla="*/ 63 w 316"/>
                <a:gd name="T29" fmla="*/ 242 h 48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16"/>
                <a:gd name="T46" fmla="*/ 0 h 488"/>
                <a:gd name="T47" fmla="*/ 316 w 316"/>
                <a:gd name="T48" fmla="*/ 488 h 48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16" h="488">
                  <a:moveTo>
                    <a:pt x="291" y="220"/>
                  </a:moveTo>
                  <a:lnTo>
                    <a:pt x="316" y="270"/>
                  </a:lnTo>
                  <a:lnTo>
                    <a:pt x="291" y="312"/>
                  </a:lnTo>
                  <a:lnTo>
                    <a:pt x="300" y="389"/>
                  </a:lnTo>
                  <a:lnTo>
                    <a:pt x="87" y="411"/>
                  </a:lnTo>
                  <a:lnTo>
                    <a:pt x="105" y="439"/>
                  </a:lnTo>
                  <a:lnTo>
                    <a:pt x="123" y="454"/>
                  </a:lnTo>
                  <a:lnTo>
                    <a:pt x="80" y="488"/>
                  </a:lnTo>
                  <a:lnTo>
                    <a:pt x="71" y="439"/>
                  </a:lnTo>
                  <a:lnTo>
                    <a:pt x="35" y="475"/>
                  </a:lnTo>
                  <a:lnTo>
                    <a:pt x="18" y="347"/>
                  </a:lnTo>
                  <a:lnTo>
                    <a:pt x="18" y="50"/>
                  </a:lnTo>
                  <a:lnTo>
                    <a:pt x="0" y="35"/>
                  </a:lnTo>
                  <a:lnTo>
                    <a:pt x="229" y="0"/>
                  </a:lnTo>
                  <a:lnTo>
                    <a:pt x="291" y="220"/>
                  </a:lnTo>
                  <a:close/>
                </a:path>
              </a:pathLst>
            </a:custGeom>
            <a:noFill/>
            <a:ln w="1651">
              <a:solidFill>
                <a:srgbClr val="000000"/>
              </a:solidFill>
              <a:round/>
              <a:headEnd/>
              <a:tailEnd/>
            </a:ln>
          </p:spPr>
          <p:txBody>
            <a:bodyPr/>
            <a:lstStyle/>
            <a:p>
              <a:endParaRPr lang="en-US"/>
            </a:p>
          </p:txBody>
        </p:sp>
        <p:sp>
          <p:nvSpPr>
            <p:cNvPr id="22565" name="Freeform 38"/>
            <p:cNvSpPr>
              <a:spLocks/>
            </p:cNvSpPr>
            <p:nvPr/>
          </p:nvSpPr>
          <p:spPr bwMode="auto">
            <a:xfrm>
              <a:off x="3746" y="2557"/>
              <a:ext cx="592" cy="493"/>
            </a:xfrm>
            <a:custGeom>
              <a:avLst/>
              <a:gdLst>
                <a:gd name="T0" fmla="*/ 0 w 681"/>
                <a:gd name="T1" fmla="*/ 41 h 488"/>
                <a:gd name="T2" fmla="*/ 46 w 681"/>
                <a:gd name="T3" fmla="*/ 21 h 488"/>
                <a:gd name="T4" fmla="*/ 50 w 681"/>
                <a:gd name="T5" fmla="*/ 35 h 488"/>
                <a:gd name="T6" fmla="*/ 90 w 681"/>
                <a:gd name="T7" fmla="*/ 27 h 488"/>
                <a:gd name="T8" fmla="*/ 95 w 681"/>
                <a:gd name="T9" fmla="*/ 41 h 488"/>
                <a:gd name="T10" fmla="*/ 96 w 681"/>
                <a:gd name="T11" fmla="*/ 0 h 488"/>
                <a:gd name="T12" fmla="*/ 104 w 681"/>
                <a:gd name="T13" fmla="*/ 0 h 488"/>
                <a:gd name="T14" fmla="*/ 136 w 681"/>
                <a:gd name="T15" fmla="*/ 281 h 488"/>
                <a:gd name="T16" fmla="*/ 143 w 681"/>
                <a:gd name="T17" fmla="*/ 336 h 488"/>
                <a:gd name="T18" fmla="*/ 147 w 681"/>
                <a:gd name="T19" fmla="*/ 441 h 488"/>
                <a:gd name="T20" fmla="*/ 141 w 681"/>
                <a:gd name="T21" fmla="*/ 531 h 488"/>
                <a:gd name="T22" fmla="*/ 130 w 681"/>
                <a:gd name="T23" fmla="*/ 544 h 488"/>
                <a:gd name="T24" fmla="*/ 124 w 681"/>
                <a:gd name="T25" fmla="*/ 492 h 488"/>
                <a:gd name="T26" fmla="*/ 116 w 681"/>
                <a:gd name="T27" fmla="*/ 485 h 488"/>
                <a:gd name="T28" fmla="*/ 110 w 681"/>
                <a:gd name="T29" fmla="*/ 364 h 488"/>
                <a:gd name="T30" fmla="*/ 104 w 681"/>
                <a:gd name="T31" fmla="*/ 364 h 488"/>
                <a:gd name="T32" fmla="*/ 98 w 681"/>
                <a:gd name="T33" fmla="*/ 329 h 488"/>
                <a:gd name="T34" fmla="*/ 98 w 681"/>
                <a:gd name="T35" fmla="*/ 287 h 488"/>
                <a:gd name="T36" fmla="*/ 93 w 681"/>
                <a:gd name="T37" fmla="*/ 281 h 488"/>
                <a:gd name="T38" fmla="*/ 95 w 681"/>
                <a:gd name="T39" fmla="*/ 219 h 488"/>
                <a:gd name="T40" fmla="*/ 90 w 681"/>
                <a:gd name="T41" fmla="*/ 170 h 488"/>
                <a:gd name="T42" fmla="*/ 80 w 681"/>
                <a:gd name="T43" fmla="*/ 116 h 488"/>
                <a:gd name="T44" fmla="*/ 66 w 681"/>
                <a:gd name="T45" fmla="*/ 82 h 488"/>
                <a:gd name="T46" fmla="*/ 48 w 681"/>
                <a:gd name="T47" fmla="*/ 145 h 488"/>
                <a:gd name="T48" fmla="*/ 37 w 681"/>
                <a:gd name="T49" fmla="*/ 97 h 488"/>
                <a:gd name="T50" fmla="*/ 28 w 681"/>
                <a:gd name="T51" fmla="*/ 88 h 488"/>
                <a:gd name="T52" fmla="*/ 19 w 681"/>
                <a:gd name="T53" fmla="*/ 109 h 488"/>
                <a:gd name="T54" fmla="*/ 8 w 681"/>
                <a:gd name="T55" fmla="*/ 95 h 488"/>
                <a:gd name="T56" fmla="*/ 4 w 681"/>
                <a:gd name="T57" fmla="*/ 82 h 488"/>
                <a:gd name="T58" fmla="*/ 0 w 681"/>
                <a:gd name="T59" fmla="*/ 41 h 48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81"/>
                <a:gd name="T91" fmla="*/ 0 h 488"/>
                <a:gd name="T92" fmla="*/ 681 w 681"/>
                <a:gd name="T93" fmla="*/ 488 h 48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81" h="488">
                  <a:moveTo>
                    <a:pt x="0" y="41"/>
                  </a:moveTo>
                  <a:lnTo>
                    <a:pt x="213" y="21"/>
                  </a:lnTo>
                  <a:lnTo>
                    <a:pt x="230" y="35"/>
                  </a:lnTo>
                  <a:lnTo>
                    <a:pt x="425" y="27"/>
                  </a:lnTo>
                  <a:lnTo>
                    <a:pt x="443" y="41"/>
                  </a:lnTo>
                  <a:lnTo>
                    <a:pt x="451" y="0"/>
                  </a:lnTo>
                  <a:lnTo>
                    <a:pt x="487" y="0"/>
                  </a:lnTo>
                  <a:lnTo>
                    <a:pt x="637" y="248"/>
                  </a:lnTo>
                  <a:lnTo>
                    <a:pt x="672" y="303"/>
                  </a:lnTo>
                  <a:lnTo>
                    <a:pt x="681" y="397"/>
                  </a:lnTo>
                  <a:lnTo>
                    <a:pt x="654" y="476"/>
                  </a:lnTo>
                  <a:lnTo>
                    <a:pt x="609" y="488"/>
                  </a:lnTo>
                  <a:lnTo>
                    <a:pt x="583" y="438"/>
                  </a:lnTo>
                  <a:lnTo>
                    <a:pt x="540" y="432"/>
                  </a:lnTo>
                  <a:lnTo>
                    <a:pt x="513" y="326"/>
                  </a:lnTo>
                  <a:lnTo>
                    <a:pt x="487" y="326"/>
                  </a:lnTo>
                  <a:lnTo>
                    <a:pt x="460" y="296"/>
                  </a:lnTo>
                  <a:lnTo>
                    <a:pt x="460" y="254"/>
                  </a:lnTo>
                  <a:lnTo>
                    <a:pt x="434" y="248"/>
                  </a:lnTo>
                  <a:lnTo>
                    <a:pt x="443" y="197"/>
                  </a:lnTo>
                  <a:lnTo>
                    <a:pt x="425" y="148"/>
                  </a:lnTo>
                  <a:lnTo>
                    <a:pt x="373" y="105"/>
                  </a:lnTo>
                  <a:lnTo>
                    <a:pt x="311" y="71"/>
                  </a:lnTo>
                  <a:lnTo>
                    <a:pt x="222" y="134"/>
                  </a:lnTo>
                  <a:lnTo>
                    <a:pt x="177" y="86"/>
                  </a:lnTo>
                  <a:lnTo>
                    <a:pt x="135" y="77"/>
                  </a:lnTo>
                  <a:lnTo>
                    <a:pt x="90" y="98"/>
                  </a:lnTo>
                  <a:lnTo>
                    <a:pt x="37" y="84"/>
                  </a:lnTo>
                  <a:lnTo>
                    <a:pt x="19" y="71"/>
                  </a:lnTo>
                  <a:lnTo>
                    <a:pt x="0" y="41"/>
                  </a:lnTo>
                  <a:close/>
                </a:path>
              </a:pathLst>
            </a:custGeom>
            <a:noFill/>
            <a:ln w="1651">
              <a:solidFill>
                <a:srgbClr val="000000"/>
              </a:solidFill>
              <a:round/>
              <a:headEnd/>
              <a:tailEnd/>
            </a:ln>
          </p:spPr>
          <p:txBody>
            <a:bodyPr/>
            <a:lstStyle/>
            <a:p>
              <a:endParaRPr lang="en-US"/>
            </a:p>
          </p:txBody>
        </p:sp>
        <p:sp>
          <p:nvSpPr>
            <p:cNvPr id="22566" name="Freeform 39"/>
            <p:cNvSpPr>
              <a:spLocks/>
            </p:cNvSpPr>
            <p:nvPr/>
          </p:nvSpPr>
          <p:spPr bwMode="auto">
            <a:xfrm>
              <a:off x="3839" y="1490"/>
              <a:ext cx="261" cy="359"/>
            </a:xfrm>
            <a:custGeom>
              <a:avLst/>
              <a:gdLst>
                <a:gd name="T0" fmla="*/ 18 w 300"/>
                <a:gd name="T1" fmla="*/ 69 h 355"/>
                <a:gd name="T2" fmla="*/ 28 w 300"/>
                <a:gd name="T3" fmla="*/ 82 h 355"/>
                <a:gd name="T4" fmla="*/ 30 w 300"/>
                <a:gd name="T5" fmla="*/ 96 h 355"/>
                <a:gd name="T6" fmla="*/ 50 w 300"/>
                <a:gd name="T7" fmla="*/ 42 h 355"/>
                <a:gd name="T8" fmla="*/ 51 w 300"/>
                <a:gd name="T9" fmla="*/ 14 h 355"/>
                <a:gd name="T10" fmla="*/ 61 w 300"/>
                <a:gd name="T11" fmla="*/ 0 h 355"/>
                <a:gd name="T12" fmla="*/ 64 w 300"/>
                <a:gd name="T13" fmla="*/ 129 h 355"/>
                <a:gd name="T14" fmla="*/ 64 w 300"/>
                <a:gd name="T15" fmla="*/ 267 h 355"/>
                <a:gd name="T16" fmla="*/ 57 w 300"/>
                <a:gd name="T17" fmla="*/ 303 h 355"/>
                <a:gd name="T18" fmla="*/ 49 w 300"/>
                <a:gd name="T19" fmla="*/ 377 h 355"/>
                <a:gd name="T20" fmla="*/ 43 w 300"/>
                <a:gd name="T21" fmla="*/ 399 h 355"/>
                <a:gd name="T22" fmla="*/ 37 w 300"/>
                <a:gd name="T23" fmla="*/ 385 h 355"/>
                <a:gd name="T24" fmla="*/ 26 w 300"/>
                <a:gd name="T25" fmla="*/ 392 h 355"/>
                <a:gd name="T26" fmla="*/ 14 w 300"/>
                <a:gd name="T27" fmla="*/ 363 h 355"/>
                <a:gd name="T28" fmla="*/ 8 w 300"/>
                <a:gd name="T29" fmla="*/ 377 h 355"/>
                <a:gd name="T30" fmla="*/ 0 w 300"/>
                <a:gd name="T31" fmla="*/ 89 h 355"/>
                <a:gd name="T32" fmla="*/ 18 w 300"/>
                <a:gd name="T33" fmla="*/ 69 h 3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00"/>
                <a:gd name="T52" fmla="*/ 0 h 355"/>
                <a:gd name="T53" fmla="*/ 300 w 300"/>
                <a:gd name="T54" fmla="*/ 355 h 35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00" h="355">
                  <a:moveTo>
                    <a:pt x="89" y="58"/>
                  </a:moveTo>
                  <a:lnTo>
                    <a:pt x="133" y="71"/>
                  </a:lnTo>
                  <a:lnTo>
                    <a:pt x="141" y="85"/>
                  </a:lnTo>
                  <a:lnTo>
                    <a:pt x="230" y="42"/>
                  </a:lnTo>
                  <a:lnTo>
                    <a:pt x="239" y="14"/>
                  </a:lnTo>
                  <a:lnTo>
                    <a:pt x="282" y="0"/>
                  </a:lnTo>
                  <a:lnTo>
                    <a:pt x="300" y="118"/>
                  </a:lnTo>
                  <a:lnTo>
                    <a:pt x="300" y="234"/>
                  </a:lnTo>
                  <a:lnTo>
                    <a:pt x="264" y="270"/>
                  </a:lnTo>
                  <a:lnTo>
                    <a:pt x="222" y="333"/>
                  </a:lnTo>
                  <a:lnTo>
                    <a:pt x="195" y="355"/>
                  </a:lnTo>
                  <a:lnTo>
                    <a:pt x="177" y="341"/>
                  </a:lnTo>
                  <a:lnTo>
                    <a:pt x="123" y="348"/>
                  </a:lnTo>
                  <a:lnTo>
                    <a:pt x="64" y="319"/>
                  </a:lnTo>
                  <a:lnTo>
                    <a:pt x="36" y="333"/>
                  </a:lnTo>
                  <a:lnTo>
                    <a:pt x="0" y="78"/>
                  </a:lnTo>
                  <a:lnTo>
                    <a:pt x="89" y="58"/>
                  </a:lnTo>
                  <a:close/>
                </a:path>
              </a:pathLst>
            </a:custGeom>
            <a:noFill/>
            <a:ln w="1651">
              <a:solidFill>
                <a:srgbClr val="000000"/>
              </a:solidFill>
              <a:round/>
              <a:headEnd/>
              <a:tailEnd/>
            </a:ln>
          </p:spPr>
          <p:txBody>
            <a:bodyPr/>
            <a:lstStyle/>
            <a:p>
              <a:endParaRPr lang="en-US"/>
            </a:p>
          </p:txBody>
        </p:sp>
        <p:sp>
          <p:nvSpPr>
            <p:cNvPr id="22567" name="Freeform 40"/>
            <p:cNvSpPr>
              <a:spLocks/>
            </p:cNvSpPr>
            <p:nvPr/>
          </p:nvSpPr>
          <p:spPr bwMode="auto">
            <a:xfrm>
              <a:off x="3870" y="2161"/>
              <a:ext cx="330" cy="437"/>
            </a:xfrm>
            <a:custGeom>
              <a:avLst/>
              <a:gdLst>
                <a:gd name="T0" fmla="*/ 0 w 379"/>
                <a:gd name="T1" fmla="*/ 21 h 432"/>
                <a:gd name="T2" fmla="*/ 19 w 379"/>
                <a:gd name="T3" fmla="*/ 8 h 432"/>
                <a:gd name="T4" fmla="*/ 38 w 379"/>
                <a:gd name="T5" fmla="*/ 0 h 432"/>
                <a:gd name="T6" fmla="*/ 37 w 379"/>
                <a:gd name="T7" fmla="*/ 43 h 432"/>
                <a:gd name="T8" fmla="*/ 46 w 379"/>
                <a:gd name="T9" fmla="*/ 60 h 432"/>
                <a:gd name="T10" fmla="*/ 49 w 379"/>
                <a:gd name="T11" fmla="*/ 94 h 432"/>
                <a:gd name="T12" fmla="*/ 56 w 379"/>
                <a:gd name="T13" fmla="*/ 132 h 432"/>
                <a:gd name="T14" fmla="*/ 64 w 379"/>
                <a:gd name="T15" fmla="*/ 184 h 432"/>
                <a:gd name="T16" fmla="*/ 71 w 379"/>
                <a:gd name="T17" fmla="*/ 213 h 432"/>
                <a:gd name="T18" fmla="*/ 71 w 379"/>
                <a:gd name="T19" fmla="*/ 243 h 432"/>
                <a:gd name="T20" fmla="*/ 77 w 379"/>
                <a:gd name="T21" fmla="*/ 260 h 432"/>
                <a:gd name="T22" fmla="*/ 77 w 379"/>
                <a:gd name="T23" fmla="*/ 280 h 432"/>
                <a:gd name="T24" fmla="*/ 80 w 379"/>
                <a:gd name="T25" fmla="*/ 288 h 432"/>
                <a:gd name="T26" fmla="*/ 83 w 379"/>
                <a:gd name="T27" fmla="*/ 280 h 432"/>
                <a:gd name="T28" fmla="*/ 75 w 379"/>
                <a:gd name="T29" fmla="*/ 446 h 432"/>
                <a:gd name="T30" fmla="*/ 67 w 379"/>
                <a:gd name="T31" fmla="*/ 446 h 432"/>
                <a:gd name="T32" fmla="*/ 65 w 379"/>
                <a:gd name="T33" fmla="*/ 489 h 432"/>
                <a:gd name="T34" fmla="*/ 62 w 379"/>
                <a:gd name="T35" fmla="*/ 472 h 432"/>
                <a:gd name="T36" fmla="*/ 19 w 379"/>
                <a:gd name="T37" fmla="*/ 482 h 432"/>
                <a:gd name="T38" fmla="*/ 15 w 379"/>
                <a:gd name="T39" fmla="*/ 467 h 432"/>
                <a:gd name="T40" fmla="*/ 14 w 379"/>
                <a:gd name="T41" fmla="*/ 379 h 432"/>
                <a:gd name="T42" fmla="*/ 19 w 379"/>
                <a:gd name="T43" fmla="*/ 331 h 432"/>
                <a:gd name="T44" fmla="*/ 14 w 379"/>
                <a:gd name="T45" fmla="*/ 274 h 432"/>
                <a:gd name="T46" fmla="*/ 0 w 379"/>
                <a:gd name="T47" fmla="*/ 21 h 43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79"/>
                <a:gd name="T73" fmla="*/ 0 h 432"/>
                <a:gd name="T74" fmla="*/ 379 w 379"/>
                <a:gd name="T75" fmla="*/ 432 h 43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79" h="432">
                  <a:moveTo>
                    <a:pt x="0" y="21"/>
                  </a:moveTo>
                  <a:lnTo>
                    <a:pt x="87" y="8"/>
                  </a:lnTo>
                  <a:lnTo>
                    <a:pt x="178" y="0"/>
                  </a:lnTo>
                  <a:lnTo>
                    <a:pt x="168" y="43"/>
                  </a:lnTo>
                  <a:lnTo>
                    <a:pt x="212" y="49"/>
                  </a:lnTo>
                  <a:lnTo>
                    <a:pt x="222" y="83"/>
                  </a:lnTo>
                  <a:lnTo>
                    <a:pt x="256" y="120"/>
                  </a:lnTo>
                  <a:lnTo>
                    <a:pt x="291" y="162"/>
                  </a:lnTo>
                  <a:lnTo>
                    <a:pt x="325" y="191"/>
                  </a:lnTo>
                  <a:lnTo>
                    <a:pt x="325" y="212"/>
                  </a:lnTo>
                  <a:lnTo>
                    <a:pt x="353" y="227"/>
                  </a:lnTo>
                  <a:lnTo>
                    <a:pt x="353" y="247"/>
                  </a:lnTo>
                  <a:lnTo>
                    <a:pt x="370" y="255"/>
                  </a:lnTo>
                  <a:lnTo>
                    <a:pt x="379" y="247"/>
                  </a:lnTo>
                  <a:lnTo>
                    <a:pt x="344" y="391"/>
                  </a:lnTo>
                  <a:lnTo>
                    <a:pt x="308" y="391"/>
                  </a:lnTo>
                  <a:lnTo>
                    <a:pt x="301" y="432"/>
                  </a:lnTo>
                  <a:lnTo>
                    <a:pt x="282" y="417"/>
                  </a:lnTo>
                  <a:lnTo>
                    <a:pt x="87" y="426"/>
                  </a:lnTo>
                  <a:lnTo>
                    <a:pt x="70" y="412"/>
                  </a:lnTo>
                  <a:lnTo>
                    <a:pt x="62" y="335"/>
                  </a:lnTo>
                  <a:lnTo>
                    <a:pt x="87" y="291"/>
                  </a:lnTo>
                  <a:lnTo>
                    <a:pt x="62" y="241"/>
                  </a:lnTo>
                  <a:lnTo>
                    <a:pt x="0" y="21"/>
                  </a:lnTo>
                  <a:close/>
                </a:path>
              </a:pathLst>
            </a:custGeom>
            <a:noFill/>
            <a:ln w="1651">
              <a:solidFill>
                <a:srgbClr val="000000"/>
              </a:solidFill>
              <a:round/>
              <a:headEnd/>
              <a:tailEnd/>
            </a:ln>
          </p:spPr>
          <p:txBody>
            <a:bodyPr/>
            <a:lstStyle/>
            <a:p>
              <a:endParaRPr lang="en-US"/>
            </a:p>
          </p:txBody>
        </p:sp>
        <p:sp>
          <p:nvSpPr>
            <p:cNvPr id="22568" name="Freeform 41"/>
            <p:cNvSpPr>
              <a:spLocks/>
            </p:cNvSpPr>
            <p:nvPr/>
          </p:nvSpPr>
          <p:spPr bwMode="auto">
            <a:xfrm>
              <a:off x="4016" y="2119"/>
              <a:ext cx="314" cy="300"/>
            </a:xfrm>
            <a:custGeom>
              <a:avLst/>
              <a:gdLst>
                <a:gd name="T0" fmla="*/ 45 w 361"/>
                <a:gd name="T1" fmla="*/ 323 h 297"/>
                <a:gd name="T2" fmla="*/ 43 w 361"/>
                <a:gd name="T3" fmla="*/ 330 h 297"/>
                <a:gd name="T4" fmla="*/ 40 w 361"/>
                <a:gd name="T5" fmla="*/ 323 h 297"/>
                <a:gd name="T6" fmla="*/ 40 w 361"/>
                <a:gd name="T7" fmla="*/ 302 h 297"/>
                <a:gd name="T8" fmla="*/ 33 w 361"/>
                <a:gd name="T9" fmla="*/ 289 h 297"/>
                <a:gd name="T10" fmla="*/ 33 w 361"/>
                <a:gd name="T11" fmla="*/ 258 h 297"/>
                <a:gd name="T12" fmla="*/ 26 w 361"/>
                <a:gd name="T13" fmla="*/ 226 h 297"/>
                <a:gd name="T14" fmla="*/ 18 w 361"/>
                <a:gd name="T15" fmla="*/ 184 h 297"/>
                <a:gd name="T16" fmla="*/ 11 w 361"/>
                <a:gd name="T17" fmla="*/ 137 h 297"/>
                <a:gd name="T18" fmla="*/ 10 w 361"/>
                <a:gd name="T19" fmla="*/ 102 h 297"/>
                <a:gd name="T20" fmla="*/ 3 w 361"/>
                <a:gd name="T21" fmla="*/ 96 h 297"/>
                <a:gd name="T22" fmla="*/ 0 w 361"/>
                <a:gd name="T23" fmla="*/ 96 h 297"/>
                <a:gd name="T24" fmla="*/ 3 w 361"/>
                <a:gd name="T25" fmla="*/ 42 h 297"/>
                <a:gd name="T26" fmla="*/ 8 w 361"/>
                <a:gd name="T27" fmla="*/ 33 h 297"/>
                <a:gd name="T28" fmla="*/ 10 w 361"/>
                <a:gd name="T29" fmla="*/ 21 h 297"/>
                <a:gd name="T30" fmla="*/ 33 w 361"/>
                <a:gd name="T31" fmla="*/ 0 h 297"/>
                <a:gd name="T32" fmla="*/ 33 w 361"/>
                <a:gd name="T33" fmla="*/ 13 h 297"/>
                <a:gd name="T34" fmla="*/ 40 w 361"/>
                <a:gd name="T35" fmla="*/ 27 h 297"/>
                <a:gd name="T36" fmla="*/ 59 w 361"/>
                <a:gd name="T37" fmla="*/ 13 h 297"/>
                <a:gd name="T38" fmla="*/ 78 w 361"/>
                <a:gd name="T39" fmla="*/ 89 h 297"/>
                <a:gd name="T40" fmla="*/ 57 w 361"/>
                <a:gd name="T41" fmla="*/ 267 h 297"/>
                <a:gd name="T42" fmla="*/ 48 w 361"/>
                <a:gd name="T43" fmla="*/ 289 h 297"/>
                <a:gd name="T44" fmla="*/ 45 w 361"/>
                <a:gd name="T45" fmla="*/ 323 h 29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61"/>
                <a:gd name="T70" fmla="*/ 0 h 297"/>
                <a:gd name="T71" fmla="*/ 361 w 361"/>
                <a:gd name="T72" fmla="*/ 297 h 29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61" h="297">
                  <a:moveTo>
                    <a:pt x="211" y="290"/>
                  </a:moveTo>
                  <a:lnTo>
                    <a:pt x="202" y="297"/>
                  </a:lnTo>
                  <a:lnTo>
                    <a:pt x="185" y="290"/>
                  </a:lnTo>
                  <a:lnTo>
                    <a:pt x="185" y="269"/>
                  </a:lnTo>
                  <a:lnTo>
                    <a:pt x="158" y="256"/>
                  </a:lnTo>
                  <a:lnTo>
                    <a:pt x="158" y="233"/>
                  </a:lnTo>
                  <a:lnTo>
                    <a:pt x="123" y="204"/>
                  </a:lnTo>
                  <a:lnTo>
                    <a:pt x="88" y="162"/>
                  </a:lnTo>
                  <a:lnTo>
                    <a:pt x="54" y="126"/>
                  </a:lnTo>
                  <a:lnTo>
                    <a:pt x="44" y="91"/>
                  </a:lnTo>
                  <a:lnTo>
                    <a:pt x="10" y="85"/>
                  </a:lnTo>
                  <a:lnTo>
                    <a:pt x="0" y="85"/>
                  </a:lnTo>
                  <a:lnTo>
                    <a:pt x="10" y="42"/>
                  </a:lnTo>
                  <a:lnTo>
                    <a:pt x="36" y="33"/>
                  </a:lnTo>
                  <a:lnTo>
                    <a:pt x="44" y="21"/>
                  </a:lnTo>
                  <a:lnTo>
                    <a:pt x="158" y="0"/>
                  </a:lnTo>
                  <a:lnTo>
                    <a:pt x="158" y="13"/>
                  </a:lnTo>
                  <a:lnTo>
                    <a:pt x="185" y="27"/>
                  </a:lnTo>
                  <a:lnTo>
                    <a:pt x="272" y="13"/>
                  </a:lnTo>
                  <a:lnTo>
                    <a:pt x="361" y="78"/>
                  </a:lnTo>
                  <a:lnTo>
                    <a:pt x="264" y="239"/>
                  </a:lnTo>
                  <a:lnTo>
                    <a:pt x="220" y="256"/>
                  </a:lnTo>
                  <a:lnTo>
                    <a:pt x="211" y="290"/>
                  </a:lnTo>
                  <a:close/>
                </a:path>
              </a:pathLst>
            </a:custGeom>
            <a:noFill/>
            <a:ln w="1651">
              <a:solidFill>
                <a:srgbClr val="000000"/>
              </a:solidFill>
              <a:round/>
              <a:headEnd/>
              <a:tailEnd/>
            </a:ln>
          </p:spPr>
          <p:txBody>
            <a:bodyPr/>
            <a:lstStyle/>
            <a:p>
              <a:endParaRPr lang="en-US"/>
            </a:p>
          </p:txBody>
        </p:sp>
        <p:sp>
          <p:nvSpPr>
            <p:cNvPr id="22569" name="Freeform 42"/>
            <p:cNvSpPr>
              <a:spLocks/>
            </p:cNvSpPr>
            <p:nvPr/>
          </p:nvSpPr>
          <p:spPr bwMode="auto">
            <a:xfrm>
              <a:off x="3946" y="1906"/>
              <a:ext cx="569" cy="292"/>
            </a:xfrm>
            <a:custGeom>
              <a:avLst/>
              <a:gdLst>
                <a:gd name="T0" fmla="*/ 130 w 654"/>
                <a:gd name="T1" fmla="*/ 0 h 289"/>
                <a:gd name="T2" fmla="*/ 135 w 654"/>
                <a:gd name="T3" fmla="*/ 60 h 289"/>
                <a:gd name="T4" fmla="*/ 129 w 654"/>
                <a:gd name="T5" fmla="*/ 88 h 289"/>
                <a:gd name="T6" fmla="*/ 142 w 654"/>
                <a:gd name="T7" fmla="*/ 88 h 289"/>
                <a:gd name="T8" fmla="*/ 135 w 654"/>
                <a:gd name="T9" fmla="*/ 128 h 289"/>
                <a:gd name="T10" fmla="*/ 121 w 654"/>
                <a:gd name="T11" fmla="*/ 128 h 289"/>
                <a:gd name="T12" fmla="*/ 124 w 654"/>
                <a:gd name="T13" fmla="*/ 169 h 289"/>
                <a:gd name="T14" fmla="*/ 130 w 654"/>
                <a:gd name="T15" fmla="*/ 176 h 289"/>
                <a:gd name="T16" fmla="*/ 118 w 654"/>
                <a:gd name="T17" fmla="*/ 218 h 289"/>
                <a:gd name="T18" fmla="*/ 111 w 654"/>
                <a:gd name="T19" fmla="*/ 294 h 289"/>
                <a:gd name="T20" fmla="*/ 95 w 654"/>
                <a:gd name="T21" fmla="*/ 322 h 289"/>
                <a:gd name="T22" fmla="*/ 77 w 654"/>
                <a:gd name="T23" fmla="*/ 248 h 289"/>
                <a:gd name="T24" fmla="*/ 57 w 654"/>
                <a:gd name="T25" fmla="*/ 269 h 289"/>
                <a:gd name="T26" fmla="*/ 51 w 654"/>
                <a:gd name="T27" fmla="*/ 248 h 289"/>
                <a:gd name="T28" fmla="*/ 51 w 654"/>
                <a:gd name="T29" fmla="*/ 233 h 289"/>
                <a:gd name="T30" fmla="*/ 28 w 654"/>
                <a:gd name="T31" fmla="*/ 260 h 289"/>
                <a:gd name="T32" fmla="*/ 25 w 654"/>
                <a:gd name="T33" fmla="*/ 277 h 289"/>
                <a:gd name="T34" fmla="*/ 20 w 654"/>
                <a:gd name="T35" fmla="*/ 286 h 289"/>
                <a:gd name="T36" fmla="*/ 0 w 654"/>
                <a:gd name="T37" fmla="*/ 294 h 289"/>
                <a:gd name="T38" fmla="*/ 3 w 654"/>
                <a:gd name="T39" fmla="*/ 248 h 289"/>
                <a:gd name="T40" fmla="*/ 25 w 654"/>
                <a:gd name="T41" fmla="*/ 169 h 289"/>
                <a:gd name="T42" fmla="*/ 31 w 654"/>
                <a:gd name="T43" fmla="*/ 169 h 289"/>
                <a:gd name="T44" fmla="*/ 37 w 654"/>
                <a:gd name="T45" fmla="*/ 102 h 289"/>
                <a:gd name="T46" fmla="*/ 130 w 654"/>
                <a:gd name="T47" fmla="*/ 0 h 28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54"/>
                <a:gd name="T73" fmla="*/ 0 h 289"/>
                <a:gd name="T74" fmla="*/ 654 w 654"/>
                <a:gd name="T75" fmla="*/ 289 h 28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54" h="289">
                  <a:moveTo>
                    <a:pt x="601" y="0"/>
                  </a:moveTo>
                  <a:lnTo>
                    <a:pt x="627" y="49"/>
                  </a:lnTo>
                  <a:lnTo>
                    <a:pt x="592" y="77"/>
                  </a:lnTo>
                  <a:lnTo>
                    <a:pt x="654" y="77"/>
                  </a:lnTo>
                  <a:lnTo>
                    <a:pt x="627" y="117"/>
                  </a:lnTo>
                  <a:lnTo>
                    <a:pt x="557" y="117"/>
                  </a:lnTo>
                  <a:lnTo>
                    <a:pt x="575" y="147"/>
                  </a:lnTo>
                  <a:lnTo>
                    <a:pt x="601" y="154"/>
                  </a:lnTo>
                  <a:lnTo>
                    <a:pt x="547" y="196"/>
                  </a:lnTo>
                  <a:lnTo>
                    <a:pt x="514" y="261"/>
                  </a:lnTo>
                  <a:lnTo>
                    <a:pt x="442" y="289"/>
                  </a:lnTo>
                  <a:lnTo>
                    <a:pt x="353" y="224"/>
                  </a:lnTo>
                  <a:lnTo>
                    <a:pt x="266" y="238"/>
                  </a:lnTo>
                  <a:lnTo>
                    <a:pt x="239" y="224"/>
                  </a:lnTo>
                  <a:lnTo>
                    <a:pt x="239" y="211"/>
                  </a:lnTo>
                  <a:lnTo>
                    <a:pt x="125" y="232"/>
                  </a:lnTo>
                  <a:lnTo>
                    <a:pt x="117" y="244"/>
                  </a:lnTo>
                  <a:lnTo>
                    <a:pt x="91" y="253"/>
                  </a:lnTo>
                  <a:lnTo>
                    <a:pt x="0" y="261"/>
                  </a:lnTo>
                  <a:lnTo>
                    <a:pt x="18" y="224"/>
                  </a:lnTo>
                  <a:lnTo>
                    <a:pt x="117" y="147"/>
                  </a:lnTo>
                  <a:lnTo>
                    <a:pt x="143" y="147"/>
                  </a:lnTo>
                  <a:lnTo>
                    <a:pt x="169" y="91"/>
                  </a:lnTo>
                  <a:lnTo>
                    <a:pt x="601" y="0"/>
                  </a:lnTo>
                  <a:close/>
                </a:path>
              </a:pathLst>
            </a:custGeom>
            <a:noFill/>
            <a:ln w="1651">
              <a:solidFill>
                <a:srgbClr val="000000"/>
              </a:solidFill>
              <a:round/>
              <a:headEnd/>
              <a:tailEnd/>
            </a:ln>
          </p:spPr>
          <p:txBody>
            <a:bodyPr/>
            <a:lstStyle/>
            <a:p>
              <a:endParaRPr lang="en-US"/>
            </a:p>
          </p:txBody>
        </p:sp>
        <p:sp>
          <p:nvSpPr>
            <p:cNvPr id="22570" name="Freeform 43"/>
            <p:cNvSpPr>
              <a:spLocks/>
            </p:cNvSpPr>
            <p:nvPr/>
          </p:nvSpPr>
          <p:spPr bwMode="auto">
            <a:xfrm>
              <a:off x="3970" y="1706"/>
              <a:ext cx="499" cy="318"/>
            </a:xfrm>
            <a:custGeom>
              <a:avLst/>
              <a:gdLst>
                <a:gd name="T0" fmla="*/ 0 w 573"/>
                <a:gd name="T1" fmla="*/ 348 h 315"/>
                <a:gd name="T2" fmla="*/ 24 w 573"/>
                <a:gd name="T3" fmla="*/ 241 h 315"/>
                <a:gd name="T4" fmla="*/ 31 w 573"/>
                <a:gd name="T5" fmla="*/ 272 h 315"/>
                <a:gd name="T6" fmla="*/ 52 w 573"/>
                <a:gd name="T7" fmla="*/ 220 h 315"/>
                <a:gd name="T8" fmla="*/ 50 w 573"/>
                <a:gd name="T9" fmla="*/ 198 h 315"/>
                <a:gd name="T10" fmla="*/ 56 w 573"/>
                <a:gd name="T11" fmla="*/ 131 h 315"/>
                <a:gd name="T12" fmla="*/ 64 w 573"/>
                <a:gd name="T13" fmla="*/ 82 h 315"/>
                <a:gd name="T14" fmla="*/ 65 w 573"/>
                <a:gd name="T15" fmla="*/ 76 h 315"/>
                <a:gd name="T16" fmla="*/ 75 w 573"/>
                <a:gd name="T17" fmla="*/ 7 h 315"/>
                <a:gd name="T18" fmla="*/ 83 w 573"/>
                <a:gd name="T19" fmla="*/ 21 h 315"/>
                <a:gd name="T20" fmla="*/ 86 w 573"/>
                <a:gd name="T21" fmla="*/ 0 h 315"/>
                <a:gd name="T22" fmla="*/ 99 w 573"/>
                <a:gd name="T23" fmla="*/ 36 h 315"/>
                <a:gd name="T24" fmla="*/ 96 w 573"/>
                <a:gd name="T25" fmla="*/ 82 h 315"/>
                <a:gd name="T26" fmla="*/ 118 w 573"/>
                <a:gd name="T27" fmla="*/ 117 h 315"/>
                <a:gd name="T28" fmla="*/ 119 w 573"/>
                <a:gd name="T29" fmla="*/ 184 h 315"/>
                <a:gd name="T30" fmla="*/ 107 w 573"/>
                <a:gd name="T31" fmla="*/ 174 h 315"/>
                <a:gd name="T32" fmla="*/ 118 w 573"/>
                <a:gd name="T33" fmla="*/ 205 h 315"/>
                <a:gd name="T34" fmla="*/ 123 w 573"/>
                <a:gd name="T35" fmla="*/ 198 h 315"/>
                <a:gd name="T36" fmla="*/ 125 w 573"/>
                <a:gd name="T37" fmla="*/ 220 h 315"/>
                <a:gd name="T38" fmla="*/ 31 w 573"/>
                <a:gd name="T39" fmla="*/ 322 h 315"/>
                <a:gd name="T40" fmla="*/ 0 w 573"/>
                <a:gd name="T41" fmla="*/ 348 h 3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73"/>
                <a:gd name="T64" fmla="*/ 0 h 315"/>
                <a:gd name="T65" fmla="*/ 573 w 573"/>
                <a:gd name="T66" fmla="*/ 315 h 3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73" h="315">
                  <a:moveTo>
                    <a:pt x="0" y="315"/>
                  </a:moveTo>
                  <a:lnTo>
                    <a:pt x="107" y="219"/>
                  </a:lnTo>
                  <a:lnTo>
                    <a:pt x="141" y="247"/>
                  </a:lnTo>
                  <a:lnTo>
                    <a:pt x="238" y="198"/>
                  </a:lnTo>
                  <a:lnTo>
                    <a:pt x="229" y="176"/>
                  </a:lnTo>
                  <a:lnTo>
                    <a:pt x="255" y="120"/>
                  </a:lnTo>
                  <a:lnTo>
                    <a:pt x="289" y="71"/>
                  </a:lnTo>
                  <a:lnTo>
                    <a:pt x="298" y="65"/>
                  </a:lnTo>
                  <a:lnTo>
                    <a:pt x="343" y="7"/>
                  </a:lnTo>
                  <a:lnTo>
                    <a:pt x="379" y="21"/>
                  </a:lnTo>
                  <a:lnTo>
                    <a:pt x="396" y="0"/>
                  </a:lnTo>
                  <a:lnTo>
                    <a:pt x="449" y="36"/>
                  </a:lnTo>
                  <a:lnTo>
                    <a:pt x="441" y="71"/>
                  </a:lnTo>
                  <a:lnTo>
                    <a:pt x="537" y="106"/>
                  </a:lnTo>
                  <a:lnTo>
                    <a:pt x="547" y="162"/>
                  </a:lnTo>
                  <a:lnTo>
                    <a:pt x="492" y="155"/>
                  </a:lnTo>
                  <a:lnTo>
                    <a:pt x="537" y="183"/>
                  </a:lnTo>
                  <a:lnTo>
                    <a:pt x="564" y="176"/>
                  </a:lnTo>
                  <a:lnTo>
                    <a:pt x="573" y="198"/>
                  </a:lnTo>
                  <a:lnTo>
                    <a:pt x="141" y="289"/>
                  </a:lnTo>
                  <a:lnTo>
                    <a:pt x="0" y="315"/>
                  </a:lnTo>
                  <a:close/>
                </a:path>
              </a:pathLst>
            </a:custGeom>
            <a:noFill/>
            <a:ln w="1651">
              <a:solidFill>
                <a:srgbClr val="000000"/>
              </a:solidFill>
              <a:round/>
              <a:headEnd/>
              <a:tailEnd/>
            </a:ln>
          </p:spPr>
          <p:txBody>
            <a:bodyPr/>
            <a:lstStyle/>
            <a:p>
              <a:endParaRPr lang="en-US"/>
            </a:p>
          </p:txBody>
        </p:sp>
        <p:sp>
          <p:nvSpPr>
            <p:cNvPr id="22571" name="Freeform 44"/>
            <p:cNvSpPr>
              <a:spLocks/>
            </p:cNvSpPr>
            <p:nvPr/>
          </p:nvSpPr>
          <p:spPr bwMode="auto">
            <a:xfrm>
              <a:off x="4009" y="1612"/>
              <a:ext cx="299" cy="343"/>
            </a:xfrm>
            <a:custGeom>
              <a:avLst/>
              <a:gdLst>
                <a:gd name="T0" fmla="*/ 14 w 343"/>
                <a:gd name="T1" fmla="*/ 345 h 340"/>
                <a:gd name="T2" fmla="*/ 6 w 343"/>
                <a:gd name="T3" fmla="*/ 338 h 340"/>
                <a:gd name="T4" fmla="*/ 3 w 343"/>
                <a:gd name="T5" fmla="*/ 317 h 340"/>
                <a:gd name="T6" fmla="*/ 3 w 343"/>
                <a:gd name="T7" fmla="*/ 297 h 340"/>
                <a:gd name="T8" fmla="*/ 0 w 343"/>
                <a:gd name="T9" fmla="*/ 257 h 340"/>
                <a:gd name="T10" fmla="*/ 6 w 343"/>
                <a:gd name="T11" fmla="*/ 236 h 340"/>
                <a:gd name="T12" fmla="*/ 16 w 343"/>
                <a:gd name="T13" fmla="*/ 161 h 340"/>
                <a:gd name="T14" fmla="*/ 23 w 343"/>
                <a:gd name="T15" fmla="*/ 126 h 340"/>
                <a:gd name="T16" fmla="*/ 23 w 343"/>
                <a:gd name="T17" fmla="*/ 0 h 340"/>
                <a:gd name="T18" fmla="*/ 29 w 343"/>
                <a:gd name="T19" fmla="*/ 111 h 340"/>
                <a:gd name="T20" fmla="*/ 44 w 343"/>
                <a:gd name="T21" fmla="*/ 104 h 340"/>
                <a:gd name="T22" fmla="*/ 46 w 343"/>
                <a:gd name="T23" fmla="*/ 154 h 340"/>
                <a:gd name="T24" fmla="*/ 58 w 343"/>
                <a:gd name="T25" fmla="*/ 104 h 340"/>
                <a:gd name="T26" fmla="*/ 76 w 343"/>
                <a:gd name="T27" fmla="*/ 90 h 340"/>
                <a:gd name="T28" fmla="*/ 74 w 343"/>
                <a:gd name="T29" fmla="*/ 126 h 340"/>
                <a:gd name="T30" fmla="*/ 66 w 343"/>
                <a:gd name="T31" fmla="*/ 111 h 340"/>
                <a:gd name="T32" fmla="*/ 57 w 343"/>
                <a:gd name="T33" fmla="*/ 169 h 340"/>
                <a:gd name="T34" fmla="*/ 54 w 343"/>
                <a:gd name="T35" fmla="*/ 180 h 340"/>
                <a:gd name="T36" fmla="*/ 46 w 343"/>
                <a:gd name="T37" fmla="*/ 236 h 340"/>
                <a:gd name="T38" fmla="*/ 40 w 343"/>
                <a:gd name="T39" fmla="*/ 297 h 340"/>
                <a:gd name="T40" fmla="*/ 44 w 343"/>
                <a:gd name="T41" fmla="*/ 324 h 340"/>
                <a:gd name="T42" fmla="*/ 21 w 343"/>
                <a:gd name="T43" fmla="*/ 373 h 340"/>
                <a:gd name="T44" fmla="*/ 14 w 343"/>
                <a:gd name="T45" fmla="*/ 345 h 34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43"/>
                <a:gd name="T70" fmla="*/ 0 h 340"/>
                <a:gd name="T71" fmla="*/ 343 w 343"/>
                <a:gd name="T72" fmla="*/ 340 h 34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43" h="340">
                  <a:moveTo>
                    <a:pt x="62" y="312"/>
                  </a:moveTo>
                  <a:lnTo>
                    <a:pt x="26" y="305"/>
                  </a:lnTo>
                  <a:lnTo>
                    <a:pt x="18" y="284"/>
                  </a:lnTo>
                  <a:lnTo>
                    <a:pt x="8" y="271"/>
                  </a:lnTo>
                  <a:lnTo>
                    <a:pt x="0" y="235"/>
                  </a:lnTo>
                  <a:lnTo>
                    <a:pt x="26" y="214"/>
                  </a:lnTo>
                  <a:lnTo>
                    <a:pt x="70" y="150"/>
                  </a:lnTo>
                  <a:lnTo>
                    <a:pt x="104" y="115"/>
                  </a:lnTo>
                  <a:lnTo>
                    <a:pt x="104" y="0"/>
                  </a:lnTo>
                  <a:lnTo>
                    <a:pt x="131" y="100"/>
                  </a:lnTo>
                  <a:lnTo>
                    <a:pt x="201" y="93"/>
                  </a:lnTo>
                  <a:lnTo>
                    <a:pt x="210" y="143"/>
                  </a:lnTo>
                  <a:lnTo>
                    <a:pt x="261" y="93"/>
                  </a:lnTo>
                  <a:lnTo>
                    <a:pt x="343" y="79"/>
                  </a:lnTo>
                  <a:lnTo>
                    <a:pt x="333" y="115"/>
                  </a:lnTo>
                  <a:lnTo>
                    <a:pt x="298" y="100"/>
                  </a:lnTo>
                  <a:lnTo>
                    <a:pt x="253" y="158"/>
                  </a:lnTo>
                  <a:lnTo>
                    <a:pt x="244" y="164"/>
                  </a:lnTo>
                  <a:lnTo>
                    <a:pt x="210" y="214"/>
                  </a:lnTo>
                  <a:lnTo>
                    <a:pt x="184" y="271"/>
                  </a:lnTo>
                  <a:lnTo>
                    <a:pt x="193" y="291"/>
                  </a:lnTo>
                  <a:lnTo>
                    <a:pt x="96" y="340"/>
                  </a:lnTo>
                  <a:lnTo>
                    <a:pt x="62" y="312"/>
                  </a:lnTo>
                  <a:close/>
                </a:path>
              </a:pathLst>
            </a:custGeom>
            <a:noFill/>
            <a:ln w="1651">
              <a:solidFill>
                <a:srgbClr val="000000"/>
              </a:solidFill>
              <a:round/>
              <a:headEnd/>
              <a:tailEnd/>
            </a:ln>
          </p:spPr>
          <p:txBody>
            <a:bodyPr/>
            <a:lstStyle/>
            <a:p>
              <a:endParaRPr lang="en-US"/>
            </a:p>
          </p:txBody>
        </p:sp>
        <p:sp>
          <p:nvSpPr>
            <p:cNvPr id="22572" name="Freeform 45"/>
            <p:cNvSpPr>
              <a:spLocks/>
            </p:cNvSpPr>
            <p:nvPr/>
          </p:nvSpPr>
          <p:spPr bwMode="auto">
            <a:xfrm>
              <a:off x="4184" y="1627"/>
              <a:ext cx="307" cy="191"/>
            </a:xfrm>
            <a:custGeom>
              <a:avLst/>
              <a:gdLst>
                <a:gd name="T0" fmla="*/ 0 w 353"/>
                <a:gd name="T1" fmla="*/ 89 h 189"/>
                <a:gd name="T2" fmla="*/ 61 w 353"/>
                <a:gd name="T3" fmla="*/ 0 h 189"/>
                <a:gd name="T4" fmla="*/ 64 w 353"/>
                <a:gd name="T5" fmla="*/ 21 h 189"/>
                <a:gd name="T6" fmla="*/ 67 w 353"/>
                <a:gd name="T7" fmla="*/ 39 h 189"/>
                <a:gd name="T8" fmla="*/ 68 w 353"/>
                <a:gd name="T9" fmla="*/ 139 h 189"/>
                <a:gd name="T10" fmla="*/ 77 w 353"/>
                <a:gd name="T11" fmla="*/ 139 h 189"/>
                <a:gd name="T12" fmla="*/ 74 w 353"/>
                <a:gd name="T13" fmla="*/ 211 h 189"/>
                <a:gd name="T14" fmla="*/ 65 w 353"/>
                <a:gd name="T15" fmla="*/ 203 h 189"/>
                <a:gd name="T16" fmla="*/ 61 w 353"/>
                <a:gd name="T17" fmla="*/ 139 h 189"/>
                <a:gd name="T18" fmla="*/ 58 w 353"/>
                <a:gd name="T19" fmla="*/ 118 h 189"/>
                <a:gd name="T20" fmla="*/ 57 w 353"/>
                <a:gd name="T21" fmla="*/ 59 h 189"/>
                <a:gd name="T22" fmla="*/ 59 w 353"/>
                <a:gd name="T23" fmla="*/ 27 h 189"/>
                <a:gd name="T24" fmla="*/ 54 w 353"/>
                <a:gd name="T25" fmla="*/ 79 h 189"/>
                <a:gd name="T26" fmla="*/ 56 w 353"/>
                <a:gd name="T27" fmla="*/ 136 h 189"/>
                <a:gd name="T28" fmla="*/ 62 w 353"/>
                <a:gd name="T29" fmla="*/ 192 h 189"/>
                <a:gd name="T30" fmla="*/ 42 w 353"/>
                <a:gd name="T31" fmla="*/ 171 h 189"/>
                <a:gd name="T32" fmla="*/ 43 w 353"/>
                <a:gd name="T33" fmla="*/ 124 h 189"/>
                <a:gd name="T34" fmla="*/ 32 w 353"/>
                <a:gd name="T35" fmla="*/ 89 h 189"/>
                <a:gd name="T36" fmla="*/ 28 w 353"/>
                <a:gd name="T37" fmla="*/ 110 h 189"/>
                <a:gd name="T38" fmla="*/ 30 w 353"/>
                <a:gd name="T39" fmla="*/ 75 h 189"/>
                <a:gd name="T40" fmla="*/ 13 w 353"/>
                <a:gd name="T41" fmla="*/ 89 h 189"/>
                <a:gd name="T42" fmla="*/ 3 w 353"/>
                <a:gd name="T43" fmla="*/ 138 h 189"/>
                <a:gd name="T44" fmla="*/ 0 w 353"/>
                <a:gd name="T45" fmla="*/ 89 h 18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53"/>
                <a:gd name="T70" fmla="*/ 0 h 189"/>
                <a:gd name="T71" fmla="*/ 353 w 353"/>
                <a:gd name="T72" fmla="*/ 189 h 18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53" h="189">
                  <a:moveTo>
                    <a:pt x="0" y="78"/>
                  </a:moveTo>
                  <a:lnTo>
                    <a:pt x="283" y="0"/>
                  </a:lnTo>
                  <a:lnTo>
                    <a:pt x="301" y="21"/>
                  </a:lnTo>
                  <a:lnTo>
                    <a:pt x="309" y="39"/>
                  </a:lnTo>
                  <a:lnTo>
                    <a:pt x="318" y="128"/>
                  </a:lnTo>
                  <a:lnTo>
                    <a:pt x="353" y="128"/>
                  </a:lnTo>
                  <a:lnTo>
                    <a:pt x="345" y="189"/>
                  </a:lnTo>
                  <a:lnTo>
                    <a:pt x="305" y="181"/>
                  </a:lnTo>
                  <a:lnTo>
                    <a:pt x="283" y="128"/>
                  </a:lnTo>
                  <a:lnTo>
                    <a:pt x="271" y="107"/>
                  </a:lnTo>
                  <a:lnTo>
                    <a:pt x="265" y="48"/>
                  </a:lnTo>
                  <a:lnTo>
                    <a:pt x="273" y="27"/>
                  </a:lnTo>
                  <a:lnTo>
                    <a:pt x="251" y="68"/>
                  </a:lnTo>
                  <a:lnTo>
                    <a:pt x="260" y="125"/>
                  </a:lnTo>
                  <a:lnTo>
                    <a:pt x="287" y="170"/>
                  </a:lnTo>
                  <a:lnTo>
                    <a:pt x="195" y="149"/>
                  </a:lnTo>
                  <a:lnTo>
                    <a:pt x="203" y="113"/>
                  </a:lnTo>
                  <a:lnTo>
                    <a:pt x="150" y="78"/>
                  </a:lnTo>
                  <a:lnTo>
                    <a:pt x="133" y="99"/>
                  </a:lnTo>
                  <a:lnTo>
                    <a:pt x="142" y="64"/>
                  </a:lnTo>
                  <a:lnTo>
                    <a:pt x="60" y="78"/>
                  </a:lnTo>
                  <a:lnTo>
                    <a:pt x="9" y="127"/>
                  </a:lnTo>
                  <a:lnTo>
                    <a:pt x="0" y="78"/>
                  </a:lnTo>
                  <a:close/>
                </a:path>
              </a:pathLst>
            </a:custGeom>
            <a:noFill/>
            <a:ln w="1651">
              <a:solidFill>
                <a:srgbClr val="000000"/>
              </a:solidFill>
              <a:round/>
              <a:headEnd/>
              <a:tailEnd/>
            </a:ln>
          </p:spPr>
          <p:txBody>
            <a:bodyPr/>
            <a:lstStyle/>
            <a:p>
              <a:endParaRPr lang="en-US"/>
            </a:p>
          </p:txBody>
        </p:sp>
        <p:sp>
          <p:nvSpPr>
            <p:cNvPr id="22573" name="Freeform 46"/>
            <p:cNvSpPr>
              <a:spLocks/>
            </p:cNvSpPr>
            <p:nvPr/>
          </p:nvSpPr>
          <p:spPr bwMode="auto">
            <a:xfrm>
              <a:off x="4453" y="1663"/>
              <a:ext cx="38" cy="93"/>
            </a:xfrm>
            <a:custGeom>
              <a:avLst/>
              <a:gdLst>
                <a:gd name="T0" fmla="*/ 3 w 44"/>
                <a:gd name="T1" fmla="*/ 0 h 92"/>
                <a:gd name="T2" fmla="*/ 8 w 44"/>
                <a:gd name="T3" fmla="*/ 74 h 92"/>
                <a:gd name="T4" fmla="*/ 9 w 44"/>
                <a:gd name="T5" fmla="*/ 103 h 92"/>
                <a:gd name="T6" fmla="*/ 3 w 44"/>
                <a:gd name="T7" fmla="*/ 103 h 92"/>
                <a:gd name="T8" fmla="*/ 0 w 44"/>
                <a:gd name="T9" fmla="*/ 3 h 92"/>
                <a:gd name="T10" fmla="*/ 3 w 44"/>
                <a:gd name="T11" fmla="*/ 0 h 92"/>
                <a:gd name="T12" fmla="*/ 0 60000 65536"/>
                <a:gd name="T13" fmla="*/ 0 60000 65536"/>
                <a:gd name="T14" fmla="*/ 0 60000 65536"/>
                <a:gd name="T15" fmla="*/ 0 60000 65536"/>
                <a:gd name="T16" fmla="*/ 0 60000 65536"/>
                <a:gd name="T17" fmla="*/ 0 60000 65536"/>
                <a:gd name="T18" fmla="*/ 0 w 44"/>
                <a:gd name="T19" fmla="*/ 0 h 92"/>
                <a:gd name="T20" fmla="*/ 44 w 44"/>
                <a:gd name="T21" fmla="*/ 92 h 92"/>
              </a:gdLst>
              <a:ahLst/>
              <a:cxnLst>
                <a:cxn ang="T12">
                  <a:pos x="T0" y="T1"/>
                </a:cxn>
                <a:cxn ang="T13">
                  <a:pos x="T2" y="T3"/>
                </a:cxn>
                <a:cxn ang="T14">
                  <a:pos x="T4" y="T5"/>
                </a:cxn>
                <a:cxn ang="T15">
                  <a:pos x="T6" y="T7"/>
                </a:cxn>
                <a:cxn ang="T16">
                  <a:pos x="T8" y="T9"/>
                </a:cxn>
                <a:cxn ang="T17">
                  <a:pos x="T10" y="T11"/>
                </a:cxn>
              </a:cxnLst>
              <a:rect l="T18" t="T19" r="T20" b="T21"/>
              <a:pathLst>
                <a:path w="44" h="92">
                  <a:moveTo>
                    <a:pt x="9" y="0"/>
                  </a:moveTo>
                  <a:lnTo>
                    <a:pt x="40" y="63"/>
                  </a:lnTo>
                  <a:lnTo>
                    <a:pt x="44" y="92"/>
                  </a:lnTo>
                  <a:lnTo>
                    <a:pt x="9" y="92"/>
                  </a:lnTo>
                  <a:lnTo>
                    <a:pt x="0" y="3"/>
                  </a:lnTo>
                  <a:lnTo>
                    <a:pt x="9" y="0"/>
                  </a:lnTo>
                  <a:close/>
                </a:path>
              </a:pathLst>
            </a:custGeom>
            <a:noFill/>
            <a:ln w="1651">
              <a:solidFill>
                <a:srgbClr val="000000"/>
              </a:solidFill>
              <a:round/>
              <a:headEnd/>
              <a:tailEnd/>
            </a:ln>
          </p:spPr>
          <p:txBody>
            <a:bodyPr/>
            <a:lstStyle/>
            <a:p>
              <a:endParaRPr lang="en-US"/>
            </a:p>
          </p:txBody>
        </p:sp>
        <p:sp>
          <p:nvSpPr>
            <p:cNvPr id="22574" name="Freeform 47"/>
            <p:cNvSpPr>
              <a:spLocks/>
            </p:cNvSpPr>
            <p:nvPr/>
          </p:nvSpPr>
          <p:spPr bwMode="auto">
            <a:xfrm>
              <a:off x="4085" y="1418"/>
              <a:ext cx="391" cy="295"/>
            </a:xfrm>
            <a:custGeom>
              <a:avLst/>
              <a:gdLst>
                <a:gd name="T0" fmla="*/ 0 w 449"/>
                <a:gd name="T1" fmla="*/ 82 h 291"/>
                <a:gd name="T2" fmla="*/ 10 w 449"/>
                <a:gd name="T3" fmla="*/ 29 h 291"/>
                <a:gd name="T4" fmla="*/ 12 w 449"/>
                <a:gd name="T5" fmla="*/ 77 h 291"/>
                <a:gd name="T6" fmla="*/ 79 w 449"/>
                <a:gd name="T7" fmla="*/ 0 h 291"/>
                <a:gd name="T8" fmla="*/ 83 w 449"/>
                <a:gd name="T9" fmla="*/ 0 h 291"/>
                <a:gd name="T10" fmla="*/ 89 w 449"/>
                <a:gd name="T11" fmla="*/ 7 h 291"/>
                <a:gd name="T12" fmla="*/ 89 w 449"/>
                <a:gd name="T13" fmla="*/ 36 h 291"/>
                <a:gd name="T14" fmla="*/ 95 w 449"/>
                <a:gd name="T15" fmla="*/ 36 h 291"/>
                <a:gd name="T16" fmla="*/ 89 w 449"/>
                <a:gd name="T17" fmla="*/ 96 h 291"/>
                <a:gd name="T18" fmla="*/ 92 w 449"/>
                <a:gd name="T19" fmla="*/ 135 h 291"/>
                <a:gd name="T20" fmla="*/ 98 w 449"/>
                <a:gd name="T21" fmla="*/ 159 h 291"/>
                <a:gd name="T22" fmla="*/ 92 w 449"/>
                <a:gd name="T23" fmla="*/ 209 h 291"/>
                <a:gd name="T24" fmla="*/ 86 w 449"/>
                <a:gd name="T25" fmla="*/ 239 h 291"/>
                <a:gd name="T26" fmla="*/ 25 w 449"/>
                <a:gd name="T27" fmla="*/ 328 h 291"/>
                <a:gd name="T28" fmla="*/ 10 w 449"/>
                <a:gd name="T29" fmla="*/ 336 h 291"/>
                <a:gd name="T30" fmla="*/ 3 w 449"/>
                <a:gd name="T31" fmla="*/ 224 h 291"/>
                <a:gd name="T32" fmla="*/ 0 w 449"/>
                <a:gd name="T33" fmla="*/ 82 h 29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9"/>
                <a:gd name="T52" fmla="*/ 0 h 291"/>
                <a:gd name="T53" fmla="*/ 449 w 449"/>
                <a:gd name="T54" fmla="*/ 291 h 29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9" h="291">
                  <a:moveTo>
                    <a:pt x="0" y="71"/>
                  </a:moveTo>
                  <a:lnTo>
                    <a:pt x="44" y="29"/>
                  </a:lnTo>
                  <a:lnTo>
                    <a:pt x="54" y="66"/>
                  </a:lnTo>
                  <a:lnTo>
                    <a:pt x="362" y="0"/>
                  </a:lnTo>
                  <a:lnTo>
                    <a:pt x="379" y="0"/>
                  </a:lnTo>
                  <a:lnTo>
                    <a:pt x="405" y="7"/>
                  </a:lnTo>
                  <a:lnTo>
                    <a:pt x="405" y="36"/>
                  </a:lnTo>
                  <a:lnTo>
                    <a:pt x="433" y="36"/>
                  </a:lnTo>
                  <a:lnTo>
                    <a:pt x="405" y="85"/>
                  </a:lnTo>
                  <a:lnTo>
                    <a:pt x="423" y="113"/>
                  </a:lnTo>
                  <a:lnTo>
                    <a:pt x="449" y="137"/>
                  </a:lnTo>
                  <a:lnTo>
                    <a:pt x="423" y="178"/>
                  </a:lnTo>
                  <a:lnTo>
                    <a:pt x="397" y="206"/>
                  </a:lnTo>
                  <a:lnTo>
                    <a:pt x="114" y="284"/>
                  </a:lnTo>
                  <a:lnTo>
                    <a:pt x="44" y="291"/>
                  </a:lnTo>
                  <a:lnTo>
                    <a:pt x="17" y="191"/>
                  </a:lnTo>
                  <a:lnTo>
                    <a:pt x="0" y="71"/>
                  </a:lnTo>
                  <a:close/>
                </a:path>
              </a:pathLst>
            </a:custGeom>
            <a:noFill/>
            <a:ln w="1651">
              <a:solidFill>
                <a:srgbClr val="000000"/>
              </a:solidFill>
              <a:round/>
              <a:headEnd/>
              <a:tailEnd/>
            </a:ln>
          </p:spPr>
          <p:txBody>
            <a:bodyPr/>
            <a:lstStyle/>
            <a:p>
              <a:endParaRPr lang="en-US"/>
            </a:p>
          </p:txBody>
        </p:sp>
        <p:sp>
          <p:nvSpPr>
            <p:cNvPr id="22575" name="Freeform 48"/>
            <p:cNvSpPr>
              <a:spLocks/>
            </p:cNvSpPr>
            <p:nvPr/>
          </p:nvSpPr>
          <p:spPr bwMode="auto">
            <a:xfrm>
              <a:off x="4123" y="1111"/>
              <a:ext cx="483" cy="401"/>
            </a:xfrm>
            <a:custGeom>
              <a:avLst/>
              <a:gdLst>
                <a:gd name="T0" fmla="*/ 9 w 555"/>
                <a:gd name="T1" fmla="*/ 309 h 397"/>
                <a:gd name="T2" fmla="*/ 9 w 555"/>
                <a:gd name="T3" fmla="*/ 268 h 397"/>
                <a:gd name="T4" fmla="*/ 19 w 555"/>
                <a:gd name="T5" fmla="*/ 234 h 397"/>
                <a:gd name="T6" fmla="*/ 32 w 555"/>
                <a:gd name="T7" fmla="*/ 249 h 397"/>
                <a:gd name="T8" fmla="*/ 39 w 555"/>
                <a:gd name="T9" fmla="*/ 227 h 397"/>
                <a:gd name="T10" fmla="*/ 52 w 555"/>
                <a:gd name="T11" fmla="*/ 186 h 397"/>
                <a:gd name="T12" fmla="*/ 45 w 555"/>
                <a:gd name="T13" fmla="*/ 124 h 397"/>
                <a:gd name="T14" fmla="*/ 50 w 555"/>
                <a:gd name="T15" fmla="*/ 116 h 397"/>
                <a:gd name="T16" fmla="*/ 60 w 555"/>
                <a:gd name="T17" fmla="*/ 42 h 397"/>
                <a:gd name="T18" fmla="*/ 91 w 555"/>
                <a:gd name="T19" fmla="*/ 0 h 397"/>
                <a:gd name="T20" fmla="*/ 94 w 555"/>
                <a:gd name="T21" fmla="*/ 132 h 397"/>
                <a:gd name="T22" fmla="*/ 99 w 555"/>
                <a:gd name="T23" fmla="*/ 155 h 397"/>
                <a:gd name="T24" fmla="*/ 102 w 555"/>
                <a:gd name="T25" fmla="*/ 213 h 397"/>
                <a:gd name="T26" fmla="*/ 103 w 555"/>
                <a:gd name="T27" fmla="*/ 289 h 397"/>
                <a:gd name="T28" fmla="*/ 105 w 555"/>
                <a:gd name="T29" fmla="*/ 360 h 397"/>
                <a:gd name="T30" fmla="*/ 102 w 555"/>
                <a:gd name="T31" fmla="*/ 406 h 397"/>
                <a:gd name="T32" fmla="*/ 113 w 555"/>
                <a:gd name="T33" fmla="*/ 381 h 397"/>
                <a:gd name="T34" fmla="*/ 117 w 555"/>
                <a:gd name="T35" fmla="*/ 352 h 397"/>
                <a:gd name="T36" fmla="*/ 121 w 555"/>
                <a:gd name="T37" fmla="*/ 362 h 397"/>
                <a:gd name="T38" fmla="*/ 102 w 555"/>
                <a:gd name="T39" fmla="*/ 441 h 397"/>
                <a:gd name="T40" fmla="*/ 102 w 555"/>
                <a:gd name="T41" fmla="*/ 406 h 397"/>
                <a:gd name="T42" fmla="*/ 86 w 555"/>
                <a:gd name="T43" fmla="*/ 381 h 397"/>
                <a:gd name="T44" fmla="*/ 79 w 555"/>
                <a:gd name="T45" fmla="*/ 381 h 397"/>
                <a:gd name="T46" fmla="*/ 79 w 555"/>
                <a:gd name="T47" fmla="*/ 344 h 397"/>
                <a:gd name="T48" fmla="*/ 73 w 555"/>
                <a:gd name="T49" fmla="*/ 339 h 397"/>
                <a:gd name="T50" fmla="*/ 69 w 555"/>
                <a:gd name="T51" fmla="*/ 337 h 397"/>
                <a:gd name="T52" fmla="*/ 3 w 555"/>
                <a:gd name="T53" fmla="*/ 414 h 397"/>
                <a:gd name="T54" fmla="*/ 0 w 555"/>
                <a:gd name="T55" fmla="*/ 372 h 397"/>
                <a:gd name="T56" fmla="*/ 9 w 555"/>
                <a:gd name="T57" fmla="*/ 309 h 39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55"/>
                <a:gd name="T88" fmla="*/ 0 h 397"/>
                <a:gd name="T89" fmla="*/ 555 w 555"/>
                <a:gd name="T90" fmla="*/ 397 h 39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55" h="397">
                  <a:moveTo>
                    <a:pt x="43" y="276"/>
                  </a:moveTo>
                  <a:lnTo>
                    <a:pt x="43" y="240"/>
                  </a:lnTo>
                  <a:lnTo>
                    <a:pt x="88" y="212"/>
                  </a:lnTo>
                  <a:lnTo>
                    <a:pt x="149" y="227"/>
                  </a:lnTo>
                  <a:lnTo>
                    <a:pt x="184" y="205"/>
                  </a:lnTo>
                  <a:lnTo>
                    <a:pt x="238" y="164"/>
                  </a:lnTo>
                  <a:lnTo>
                    <a:pt x="212" y="113"/>
                  </a:lnTo>
                  <a:lnTo>
                    <a:pt x="229" y="105"/>
                  </a:lnTo>
                  <a:lnTo>
                    <a:pt x="273" y="42"/>
                  </a:lnTo>
                  <a:lnTo>
                    <a:pt x="415" y="0"/>
                  </a:lnTo>
                  <a:lnTo>
                    <a:pt x="433" y="121"/>
                  </a:lnTo>
                  <a:lnTo>
                    <a:pt x="458" y="141"/>
                  </a:lnTo>
                  <a:lnTo>
                    <a:pt x="468" y="191"/>
                  </a:lnTo>
                  <a:lnTo>
                    <a:pt x="476" y="256"/>
                  </a:lnTo>
                  <a:lnTo>
                    <a:pt x="485" y="324"/>
                  </a:lnTo>
                  <a:lnTo>
                    <a:pt x="468" y="362"/>
                  </a:lnTo>
                  <a:lnTo>
                    <a:pt x="519" y="340"/>
                  </a:lnTo>
                  <a:lnTo>
                    <a:pt x="538" y="318"/>
                  </a:lnTo>
                  <a:lnTo>
                    <a:pt x="555" y="326"/>
                  </a:lnTo>
                  <a:lnTo>
                    <a:pt x="468" y="397"/>
                  </a:lnTo>
                  <a:lnTo>
                    <a:pt x="468" y="362"/>
                  </a:lnTo>
                  <a:lnTo>
                    <a:pt x="397" y="340"/>
                  </a:lnTo>
                  <a:lnTo>
                    <a:pt x="361" y="340"/>
                  </a:lnTo>
                  <a:lnTo>
                    <a:pt x="361" y="311"/>
                  </a:lnTo>
                  <a:lnTo>
                    <a:pt x="335" y="306"/>
                  </a:lnTo>
                  <a:lnTo>
                    <a:pt x="316" y="304"/>
                  </a:lnTo>
                  <a:lnTo>
                    <a:pt x="10" y="370"/>
                  </a:lnTo>
                  <a:lnTo>
                    <a:pt x="0" y="333"/>
                  </a:lnTo>
                  <a:lnTo>
                    <a:pt x="43" y="276"/>
                  </a:lnTo>
                  <a:close/>
                </a:path>
              </a:pathLst>
            </a:custGeom>
            <a:noFill/>
            <a:ln w="1651">
              <a:solidFill>
                <a:srgbClr val="000000"/>
              </a:solidFill>
              <a:round/>
              <a:headEnd/>
              <a:tailEnd/>
            </a:ln>
          </p:spPr>
          <p:txBody>
            <a:bodyPr/>
            <a:lstStyle/>
            <a:p>
              <a:endParaRPr lang="en-US"/>
            </a:p>
          </p:txBody>
        </p:sp>
        <p:sp>
          <p:nvSpPr>
            <p:cNvPr id="22576" name="Freeform 49"/>
            <p:cNvSpPr>
              <a:spLocks/>
            </p:cNvSpPr>
            <p:nvPr/>
          </p:nvSpPr>
          <p:spPr bwMode="auto">
            <a:xfrm>
              <a:off x="4430" y="1455"/>
              <a:ext cx="101" cy="222"/>
            </a:xfrm>
            <a:custGeom>
              <a:avLst/>
              <a:gdLst>
                <a:gd name="T0" fmla="*/ 4 w 115"/>
                <a:gd name="T1" fmla="*/ 213 h 220"/>
                <a:gd name="T2" fmla="*/ 0 w 115"/>
                <a:gd name="T3" fmla="*/ 192 h 220"/>
                <a:gd name="T4" fmla="*/ 7 w 115"/>
                <a:gd name="T5" fmla="*/ 153 h 220"/>
                <a:gd name="T6" fmla="*/ 12 w 115"/>
                <a:gd name="T7" fmla="*/ 112 h 220"/>
                <a:gd name="T8" fmla="*/ 7 w 115"/>
                <a:gd name="T9" fmla="*/ 88 h 220"/>
                <a:gd name="T10" fmla="*/ 4 w 115"/>
                <a:gd name="T11" fmla="*/ 49 h 220"/>
                <a:gd name="T12" fmla="*/ 9 w 115"/>
                <a:gd name="T13" fmla="*/ 0 h 220"/>
                <a:gd name="T14" fmla="*/ 11 w 115"/>
                <a:gd name="T15" fmla="*/ 0 h 220"/>
                <a:gd name="T16" fmla="*/ 28 w 115"/>
                <a:gd name="T17" fmla="*/ 22 h 220"/>
                <a:gd name="T18" fmla="*/ 28 w 115"/>
                <a:gd name="T19" fmla="*/ 30 h 220"/>
                <a:gd name="T20" fmla="*/ 28 w 115"/>
                <a:gd name="T21" fmla="*/ 22 h 220"/>
                <a:gd name="T22" fmla="*/ 25 w 115"/>
                <a:gd name="T23" fmla="*/ 78 h 220"/>
                <a:gd name="T24" fmla="*/ 28 w 115"/>
                <a:gd name="T25" fmla="*/ 124 h 220"/>
                <a:gd name="T26" fmla="*/ 22 w 115"/>
                <a:gd name="T27" fmla="*/ 242 h 220"/>
                <a:gd name="T28" fmla="*/ 9 w 115"/>
                <a:gd name="T29" fmla="*/ 228 h 220"/>
                <a:gd name="T30" fmla="*/ 4 w 115"/>
                <a:gd name="T31" fmla="*/ 213 h 2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5"/>
                <a:gd name="T49" fmla="*/ 0 h 220"/>
                <a:gd name="T50" fmla="*/ 115 w 115"/>
                <a:gd name="T51" fmla="*/ 220 h 22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5" h="220">
                  <a:moveTo>
                    <a:pt x="18" y="191"/>
                  </a:moveTo>
                  <a:lnTo>
                    <a:pt x="0" y="170"/>
                  </a:lnTo>
                  <a:lnTo>
                    <a:pt x="26" y="142"/>
                  </a:lnTo>
                  <a:lnTo>
                    <a:pt x="52" y="101"/>
                  </a:lnTo>
                  <a:lnTo>
                    <a:pt x="26" y="77"/>
                  </a:lnTo>
                  <a:lnTo>
                    <a:pt x="8" y="49"/>
                  </a:lnTo>
                  <a:lnTo>
                    <a:pt x="36" y="0"/>
                  </a:lnTo>
                  <a:lnTo>
                    <a:pt x="44" y="0"/>
                  </a:lnTo>
                  <a:lnTo>
                    <a:pt x="115" y="22"/>
                  </a:lnTo>
                  <a:lnTo>
                    <a:pt x="115" y="30"/>
                  </a:lnTo>
                  <a:lnTo>
                    <a:pt x="115" y="22"/>
                  </a:lnTo>
                  <a:lnTo>
                    <a:pt x="101" y="67"/>
                  </a:lnTo>
                  <a:lnTo>
                    <a:pt x="115" y="113"/>
                  </a:lnTo>
                  <a:lnTo>
                    <a:pt x="89" y="220"/>
                  </a:lnTo>
                  <a:lnTo>
                    <a:pt x="36" y="206"/>
                  </a:lnTo>
                  <a:lnTo>
                    <a:pt x="18" y="191"/>
                  </a:lnTo>
                  <a:close/>
                </a:path>
              </a:pathLst>
            </a:custGeom>
            <a:noFill/>
            <a:ln w="1651">
              <a:solidFill>
                <a:srgbClr val="000000"/>
              </a:solidFill>
              <a:round/>
              <a:headEnd/>
              <a:tailEnd/>
            </a:ln>
          </p:spPr>
          <p:txBody>
            <a:bodyPr/>
            <a:lstStyle/>
            <a:p>
              <a:endParaRPr lang="en-US"/>
            </a:p>
          </p:txBody>
        </p:sp>
        <p:sp>
          <p:nvSpPr>
            <p:cNvPr id="22577" name="Freeform 50"/>
            <p:cNvSpPr>
              <a:spLocks/>
            </p:cNvSpPr>
            <p:nvPr/>
          </p:nvSpPr>
          <p:spPr bwMode="auto">
            <a:xfrm>
              <a:off x="4484" y="1083"/>
              <a:ext cx="85" cy="220"/>
            </a:xfrm>
            <a:custGeom>
              <a:avLst/>
              <a:gdLst>
                <a:gd name="T0" fmla="*/ 0 w 97"/>
                <a:gd name="T1" fmla="*/ 28 h 218"/>
                <a:gd name="T2" fmla="*/ 20 w 97"/>
                <a:gd name="T3" fmla="*/ 0 h 218"/>
                <a:gd name="T4" fmla="*/ 23 w 97"/>
                <a:gd name="T5" fmla="*/ 28 h 218"/>
                <a:gd name="T6" fmla="*/ 20 w 97"/>
                <a:gd name="T7" fmla="*/ 80 h 218"/>
                <a:gd name="T8" fmla="*/ 20 w 97"/>
                <a:gd name="T9" fmla="*/ 204 h 218"/>
                <a:gd name="T10" fmla="*/ 23 w 97"/>
                <a:gd name="T11" fmla="*/ 234 h 218"/>
                <a:gd name="T12" fmla="*/ 12 w 97"/>
                <a:gd name="T13" fmla="*/ 240 h 218"/>
                <a:gd name="T14" fmla="*/ 10 w 97"/>
                <a:gd name="T15" fmla="*/ 190 h 218"/>
                <a:gd name="T16" fmla="*/ 4 w 97"/>
                <a:gd name="T17" fmla="*/ 158 h 218"/>
                <a:gd name="T18" fmla="*/ 0 w 97"/>
                <a:gd name="T19" fmla="*/ 28 h 2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7"/>
                <a:gd name="T31" fmla="*/ 0 h 218"/>
                <a:gd name="T32" fmla="*/ 97 w 97"/>
                <a:gd name="T33" fmla="*/ 218 h 2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7" h="218">
                  <a:moveTo>
                    <a:pt x="0" y="28"/>
                  </a:moveTo>
                  <a:lnTo>
                    <a:pt x="86" y="0"/>
                  </a:lnTo>
                  <a:lnTo>
                    <a:pt x="97" y="28"/>
                  </a:lnTo>
                  <a:lnTo>
                    <a:pt x="86" y="69"/>
                  </a:lnTo>
                  <a:lnTo>
                    <a:pt x="86" y="182"/>
                  </a:lnTo>
                  <a:lnTo>
                    <a:pt x="97" y="212"/>
                  </a:lnTo>
                  <a:lnTo>
                    <a:pt x="53" y="218"/>
                  </a:lnTo>
                  <a:lnTo>
                    <a:pt x="43" y="168"/>
                  </a:lnTo>
                  <a:lnTo>
                    <a:pt x="18" y="147"/>
                  </a:lnTo>
                  <a:lnTo>
                    <a:pt x="0" y="28"/>
                  </a:lnTo>
                  <a:close/>
                </a:path>
              </a:pathLst>
            </a:custGeom>
            <a:noFill/>
            <a:ln w="1651">
              <a:solidFill>
                <a:srgbClr val="000000"/>
              </a:solidFill>
              <a:round/>
              <a:headEnd/>
              <a:tailEnd/>
            </a:ln>
          </p:spPr>
          <p:txBody>
            <a:bodyPr/>
            <a:lstStyle/>
            <a:p>
              <a:endParaRPr lang="en-US"/>
            </a:p>
          </p:txBody>
        </p:sp>
        <p:sp>
          <p:nvSpPr>
            <p:cNvPr id="22578" name="Freeform 51"/>
            <p:cNvSpPr>
              <a:spLocks/>
            </p:cNvSpPr>
            <p:nvPr/>
          </p:nvSpPr>
          <p:spPr bwMode="auto">
            <a:xfrm>
              <a:off x="4537" y="1354"/>
              <a:ext cx="93" cy="83"/>
            </a:xfrm>
            <a:custGeom>
              <a:avLst/>
              <a:gdLst>
                <a:gd name="T0" fmla="*/ 0 w 106"/>
                <a:gd name="T1" fmla="*/ 16 h 82"/>
                <a:gd name="T2" fmla="*/ 23 w 106"/>
                <a:gd name="T3" fmla="*/ 0 h 82"/>
                <a:gd name="T4" fmla="*/ 25 w 106"/>
                <a:gd name="T5" fmla="*/ 61 h 82"/>
                <a:gd name="T6" fmla="*/ 4 w 106"/>
                <a:gd name="T7" fmla="*/ 93 h 82"/>
                <a:gd name="T8" fmla="*/ 0 w 106"/>
                <a:gd name="T9" fmla="*/ 16 h 82"/>
                <a:gd name="T10" fmla="*/ 0 60000 65536"/>
                <a:gd name="T11" fmla="*/ 0 60000 65536"/>
                <a:gd name="T12" fmla="*/ 0 60000 65536"/>
                <a:gd name="T13" fmla="*/ 0 60000 65536"/>
                <a:gd name="T14" fmla="*/ 0 60000 65536"/>
                <a:gd name="T15" fmla="*/ 0 w 106"/>
                <a:gd name="T16" fmla="*/ 0 h 82"/>
                <a:gd name="T17" fmla="*/ 106 w 106"/>
                <a:gd name="T18" fmla="*/ 82 h 82"/>
              </a:gdLst>
              <a:ahLst/>
              <a:cxnLst>
                <a:cxn ang="T10">
                  <a:pos x="T0" y="T1"/>
                </a:cxn>
                <a:cxn ang="T11">
                  <a:pos x="T2" y="T3"/>
                </a:cxn>
                <a:cxn ang="T12">
                  <a:pos x="T4" y="T5"/>
                </a:cxn>
                <a:cxn ang="T13">
                  <a:pos x="T6" y="T7"/>
                </a:cxn>
                <a:cxn ang="T14">
                  <a:pos x="T8" y="T9"/>
                </a:cxn>
              </a:cxnLst>
              <a:rect l="T15" t="T16" r="T17" b="T18"/>
              <a:pathLst>
                <a:path w="106" h="82">
                  <a:moveTo>
                    <a:pt x="0" y="16"/>
                  </a:moveTo>
                  <a:lnTo>
                    <a:pt x="97" y="0"/>
                  </a:lnTo>
                  <a:lnTo>
                    <a:pt x="106" y="50"/>
                  </a:lnTo>
                  <a:lnTo>
                    <a:pt x="9" y="82"/>
                  </a:lnTo>
                  <a:lnTo>
                    <a:pt x="0" y="16"/>
                  </a:lnTo>
                  <a:close/>
                </a:path>
              </a:pathLst>
            </a:custGeom>
            <a:noFill/>
            <a:ln w="1651">
              <a:solidFill>
                <a:srgbClr val="000000"/>
              </a:solidFill>
              <a:round/>
              <a:headEnd/>
              <a:tailEnd/>
            </a:ln>
          </p:spPr>
          <p:txBody>
            <a:bodyPr/>
            <a:lstStyle/>
            <a:p>
              <a:endParaRPr lang="en-US"/>
            </a:p>
          </p:txBody>
        </p:sp>
        <p:sp>
          <p:nvSpPr>
            <p:cNvPr id="22579" name="Freeform 52"/>
            <p:cNvSpPr>
              <a:spLocks/>
            </p:cNvSpPr>
            <p:nvPr/>
          </p:nvSpPr>
          <p:spPr bwMode="auto">
            <a:xfrm>
              <a:off x="4531" y="1282"/>
              <a:ext cx="183" cy="88"/>
            </a:xfrm>
            <a:custGeom>
              <a:avLst/>
              <a:gdLst>
                <a:gd name="T0" fmla="*/ 9 w 211"/>
                <a:gd name="T1" fmla="*/ 15 h 87"/>
                <a:gd name="T2" fmla="*/ 29 w 211"/>
                <a:gd name="T3" fmla="*/ 0 h 87"/>
                <a:gd name="T4" fmla="*/ 36 w 211"/>
                <a:gd name="T5" fmla="*/ 42 h 87"/>
                <a:gd name="T6" fmla="*/ 41 w 211"/>
                <a:gd name="T7" fmla="*/ 35 h 87"/>
                <a:gd name="T8" fmla="*/ 44 w 211"/>
                <a:gd name="T9" fmla="*/ 15 h 87"/>
                <a:gd name="T10" fmla="*/ 44 w 211"/>
                <a:gd name="T11" fmla="*/ 62 h 87"/>
                <a:gd name="T12" fmla="*/ 41 w 211"/>
                <a:gd name="T13" fmla="*/ 81 h 87"/>
                <a:gd name="T14" fmla="*/ 32 w 211"/>
                <a:gd name="T15" fmla="*/ 81 h 87"/>
                <a:gd name="T16" fmla="*/ 27 w 211"/>
                <a:gd name="T17" fmla="*/ 62 h 87"/>
                <a:gd name="T18" fmla="*/ 22 w 211"/>
                <a:gd name="T19" fmla="*/ 81 h 87"/>
                <a:gd name="T20" fmla="*/ 3 w 211"/>
                <a:gd name="T21" fmla="*/ 98 h 87"/>
                <a:gd name="T22" fmla="*/ 0 w 211"/>
                <a:gd name="T23" fmla="*/ 21 h 87"/>
                <a:gd name="T24" fmla="*/ 9 w 211"/>
                <a:gd name="T25" fmla="*/ 15 h 8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1"/>
                <a:gd name="T40" fmla="*/ 0 h 87"/>
                <a:gd name="T41" fmla="*/ 211 w 211"/>
                <a:gd name="T42" fmla="*/ 87 h 8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1" h="87">
                  <a:moveTo>
                    <a:pt x="44" y="15"/>
                  </a:moveTo>
                  <a:lnTo>
                    <a:pt x="140" y="0"/>
                  </a:lnTo>
                  <a:lnTo>
                    <a:pt x="176" y="42"/>
                  </a:lnTo>
                  <a:lnTo>
                    <a:pt x="194" y="35"/>
                  </a:lnTo>
                  <a:lnTo>
                    <a:pt x="211" y="15"/>
                  </a:lnTo>
                  <a:lnTo>
                    <a:pt x="211" y="51"/>
                  </a:lnTo>
                  <a:lnTo>
                    <a:pt x="194" y="70"/>
                  </a:lnTo>
                  <a:lnTo>
                    <a:pt x="158" y="70"/>
                  </a:lnTo>
                  <a:lnTo>
                    <a:pt x="131" y="51"/>
                  </a:lnTo>
                  <a:lnTo>
                    <a:pt x="105" y="70"/>
                  </a:lnTo>
                  <a:lnTo>
                    <a:pt x="8" y="87"/>
                  </a:lnTo>
                  <a:lnTo>
                    <a:pt x="0" y="21"/>
                  </a:lnTo>
                  <a:lnTo>
                    <a:pt x="44" y="15"/>
                  </a:lnTo>
                  <a:close/>
                </a:path>
              </a:pathLst>
            </a:custGeom>
            <a:noFill/>
            <a:ln w="1651">
              <a:solidFill>
                <a:srgbClr val="000000"/>
              </a:solidFill>
              <a:round/>
              <a:headEnd/>
              <a:tailEnd/>
            </a:ln>
          </p:spPr>
          <p:txBody>
            <a:bodyPr/>
            <a:lstStyle/>
            <a:p>
              <a:endParaRPr lang="en-US"/>
            </a:p>
          </p:txBody>
        </p:sp>
        <p:sp>
          <p:nvSpPr>
            <p:cNvPr id="22580" name="Freeform 53"/>
            <p:cNvSpPr>
              <a:spLocks/>
            </p:cNvSpPr>
            <p:nvPr/>
          </p:nvSpPr>
          <p:spPr bwMode="auto">
            <a:xfrm>
              <a:off x="4623" y="1335"/>
              <a:ext cx="45" cy="69"/>
            </a:xfrm>
            <a:custGeom>
              <a:avLst/>
              <a:gdLst>
                <a:gd name="T0" fmla="*/ 10 w 52"/>
                <a:gd name="T1" fmla="*/ 19 h 69"/>
                <a:gd name="T2" fmla="*/ 3 w 52"/>
                <a:gd name="T3" fmla="*/ 69 h 69"/>
                <a:gd name="T4" fmla="*/ 0 w 52"/>
                <a:gd name="T5" fmla="*/ 19 h 69"/>
                <a:gd name="T6" fmla="*/ 6 w 52"/>
                <a:gd name="T7" fmla="*/ 0 h 69"/>
                <a:gd name="T8" fmla="*/ 10 w 52"/>
                <a:gd name="T9" fmla="*/ 19 h 69"/>
                <a:gd name="T10" fmla="*/ 0 60000 65536"/>
                <a:gd name="T11" fmla="*/ 0 60000 65536"/>
                <a:gd name="T12" fmla="*/ 0 60000 65536"/>
                <a:gd name="T13" fmla="*/ 0 60000 65536"/>
                <a:gd name="T14" fmla="*/ 0 60000 65536"/>
                <a:gd name="T15" fmla="*/ 0 w 52"/>
                <a:gd name="T16" fmla="*/ 0 h 69"/>
                <a:gd name="T17" fmla="*/ 52 w 52"/>
                <a:gd name="T18" fmla="*/ 69 h 69"/>
              </a:gdLst>
              <a:ahLst/>
              <a:cxnLst>
                <a:cxn ang="T10">
                  <a:pos x="T0" y="T1"/>
                </a:cxn>
                <a:cxn ang="T11">
                  <a:pos x="T2" y="T3"/>
                </a:cxn>
                <a:cxn ang="T12">
                  <a:pos x="T4" y="T5"/>
                </a:cxn>
                <a:cxn ang="T13">
                  <a:pos x="T6" y="T7"/>
                </a:cxn>
                <a:cxn ang="T14">
                  <a:pos x="T8" y="T9"/>
                </a:cxn>
              </a:cxnLst>
              <a:rect l="T15" t="T16" r="T17" b="T18"/>
              <a:pathLst>
                <a:path w="52" h="69">
                  <a:moveTo>
                    <a:pt x="52" y="19"/>
                  </a:moveTo>
                  <a:lnTo>
                    <a:pt x="8" y="69"/>
                  </a:lnTo>
                  <a:lnTo>
                    <a:pt x="0" y="19"/>
                  </a:lnTo>
                  <a:lnTo>
                    <a:pt x="26" y="0"/>
                  </a:lnTo>
                  <a:lnTo>
                    <a:pt x="52" y="19"/>
                  </a:lnTo>
                  <a:close/>
                </a:path>
              </a:pathLst>
            </a:custGeom>
            <a:noFill/>
            <a:ln w="1651">
              <a:solidFill>
                <a:srgbClr val="000000"/>
              </a:solidFill>
              <a:round/>
              <a:headEnd/>
              <a:tailEnd/>
            </a:ln>
          </p:spPr>
          <p:txBody>
            <a:bodyPr/>
            <a:lstStyle/>
            <a:p>
              <a:endParaRPr lang="en-US"/>
            </a:p>
          </p:txBody>
        </p:sp>
        <p:sp>
          <p:nvSpPr>
            <p:cNvPr id="22581" name="Freeform 54"/>
            <p:cNvSpPr>
              <a:spLocks/>
            </p:cNvSpPr>
            <p:nvPr/>
          </p:nvSpPr>
          <p:spPr bwMode="auto">
            <a:xfrm>
              <a:off x="4558" y="1039"/>
              <a:ext cx="92" cy="259"/>
            </a:xfrm>
            <a:custGeom>
              <a:avLst/>
              <a:gdLst>
                <a:gd name="T0" fmla="*/ 0 w 105"/>
                <a:gd name="T1" fmla="*/ 5 h 256"/>
                <a:gd name="T2" fmla="*/ 9 w 105"/>
                <a:gd name="T3" fmla="*/ 0 h 256"/>
                <a:gd name="T4" fmla="*/ 24 w 105"/>
                <a:gd name="T5" fmla="*/ 192 h 256"/>
                <a:gd name="T6" fmla="*/ 25 w 105"/>
                <a:gd name="T7" fmla="*/ 271 h 256"/>
                <a:gd name="T8" fmla="*/ 4 w 105"/>
                <a:gd name="T9" fmla="*/ 289 h 256"/>
                <a:gd name="T10" fmla="*/ 1 w 105"/>
                <a:gd name="T11" fmla="*/ 259 h 256"/>
                <a:gd name="T12" fmla="*/ 1 w 105"/>
                <a:gd name="T13" fmla="*/ 124 h 256"/>
                <a:gd name="T14" fmla="*/ 4 w 105"/>
                <a:gd name="T15" fmla="*/ 82 h 256"/>
                <a:gd name="T16" fmla="*/ 1 w 105"/>
                <a:gd name="T17" fmla="*/ 54 h 256"/>
                <a:gd name="T18" fmla="*/ 0 w 105"/>
                <a:gd name="T19" fmla="*/ 5 h 2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
                <a:gd name="T31" fmla="*/ 0 h 256"/>
                <a:gd name="T32" fmla="*/ 105 w 105"/>
                <a:gd name="T33" fmla="*/ 256 h 25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 h="256">
                  <a:moveTo>
                    <a:pt x="0" y="5"/>
                  </a:moveTo>
                  <a:lnTo>
                    <a:pt x="38" y="0"/>
                  </a:lnTo>
                  <a:lnTo>
                    <a:pt x="99" y="170"/>
                  </a:lnTo>
                  <a:lnTo>
                    <a:pt x="105" y="238"/>
                  </a:lnTo>
                  <a:lnTo>
                    <a:pt x="12" y="256"/>
                  </a:lnTo>
                  <a:lnTo>
                    <a:pt x="1" y="226"/>
                  </a:lnTo>
                  <a:lnTo>
                    <a:pt x="1" y="113"/>
                  </a:lnTo>
                  <a:lnTo>
                    <a:pt x="12" y="71"/>
                  </a:lnTo>
                  <a:lnTo>
                    <a:pt x="1" y="43"/>
                  </a:lnTo>
                  <a:lnTo>
                    <a:pt x="0" y="5"/>
                  </a:lnTo>
                  <a:close/>
                </a:path>
              </a:pathLst>
            </a:custGeom>
            <a:noFill/>
            <a:ln w="1651">
              <a:solidFill>
                <a:srgbClr val="000000"/>
              </a:solidFill>
              <a:round/>
              <a:headEnd/>
              <a:tailEnd/>
            </a:ln>
          </p:spPr>
          <p:txBody>
            <a:bodyPr/>
            <a:lstStyle/>
            <a:p>
              <a:endParaRPr lang="en-US"/>
            </a:p>
          </p:txBody>
        </p:sp>
        <p:sp>
          <p:nvSpPr>
            <p:cNvPr id="22582" name="Freeform 55"/>
            <p:cNvSpPr>
              <a:spLocks/>
            </p:cNvSpPr>
            <p:nvPr/>
          </p:nvSpPr>
          <p:spPr bwMode="auto">
            <a:xfrm>
              <a:off x="4591" y="796"/>
              <a:ext cx="188" cy="413"/>
            </a:xfrm>
            <a:custGeom>
              <a:avLst/>
              <a:gdLst>
                <a:gd name="T0" fmla="*/ 15 w 216"/>
                <a:gd name="T1" fmla="*/ 14 h 409"/>
                <a:gd name="T2" fmla="*/ 22 w 216"/>
                <a:gd name="T3" fmla="*/ 0 h 409"/>
                <a:gd name="T4" fmla="*/ 28 w 216"/>
                <a:gd name="T5" fmla="*/ 5 h 409"/>
                <a:gd name="T6" fmla="*/ 36 w 216"/>
                <a:gd name="T7" fmla="*/ 162 h 409"/>
                <a:gd name="T8" fmla="*/ 47 w 216"/>
                <a:gd name="T9" fmla="*/ 205 h 409"/>
                <a:gd name="T10" fmla="*/ 47 w 216"/>
                <a:gd name="T11" fmla="*/ 219 h 409"/>
                <a:gd name="T12" fmla="*/ 47 w 216"/>
                <a:gd name="T13" fmla="*/ 255 h 409"/>
                <a:gd name="T14" fmla="*/ 33 w 216"/>
                <a:gd name="T15" fmla="*/ 302 h 409"/>
                <a:gd name="T16" fmla="*/ 30 w 216"/>
                <a:gd name="T17" fmla="*/ 331 h 409"/>
                <a:gd name="T18" fmla="*/ 15 w 216"/>
                <a:gd name="T19" fmla="*/ 386 h 409"/>
                <a:gd name="T20" fmla="*/ 13 w 216"/>
                <a:gd name="T21" fmla="*/ 453 h 409"/>
                <a:gd name="T22" fmla="*/ 0 w 216"/>
                <a:gd name="T23" fmla="*/ 265 h 409"/>
                <a:gd name="T24" fmla="*/ 5 w 216"/>
                <a:gd name="T25" fmla="*/ 144 h 409"/>
                <a:gd name="T26" fmla="*/ 3 w 216"/>
                <a:gd name="T27" fmla="*/ 48 h 409"/>
                <a:gd name="T28" fmla="*/ 9 w 216"/>
                <a:gd name="T29" fmla="*/ 5 h 409"/>
                <a:gd name="T30" fmla="*/ 15 w 216"/>
                <a:gd name="T31" fmla="*/ 14 h 40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16"/>
                <a:gd name="T49" fmla="*/ 0 h 409"/>
                <a:gd name="T50" fmla="*/ 216 w 216"/>
                <a:gd name="T51" fmla="*/ 409 h 40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16" h="409">
                  <a:moveTo>
                    <a:pt x="67" y="14"/>
                  </a:moveTo>
                  <a:lnTo>
                    <a:pt x="102" y="0"/>
                  </a:lnTo>
                  <a:lnTo>
                    <a:pt x="129" y="5"/>
                  </a:lnTo>
                  <a:lnTo>
                    <a:pt x="164" y="147"/>
                  </a:lnTo>
                  <a:lnTo>
                    <a:pt x="216" y="183"/>
                  </a:lnTo>
                  <a:lnTo>
                    <a:pt x="216" y="197"/>
                  </a:lnTo>
                  <a:lnTo>
                    <a:pt x="216" y="233"/>
                  </a:lnTo>
                  <a:lnTo>
                    <a:pt x="156" y="269"/>
                  </a:lnTo>
                  <a:lnTo>
                    <a:pt x="138" y="298"/>
                  </a:lnTo>
                  <a:lnTo>
                    <a:pt x="67" y="346"/>
                  </a:lnTo>
                  <a:lnTo>
                    <a:pt x="61" y="409"/>
                  </a:lnTo>
                  <a:lnTo>
                    <a:pt x="0" y="240"/>
                  </a:lnTo>
                  <a:lnTo>
                    <a:pt x="24" y="133"/>
                  </a:lnTo>
                  <a:lnTo>
                    <a:pt x="13" y="48"/>
                  </a:lnTo>
                  <a:lnTo>
                    <a:pt x="40" y="5"/>
                  </a:lnTo>
                  <a:lnTo>
                    <a:pt x="67" y="14"/>
                  </a:lnTo>
                  <a:close/>
                </a:path>
              </a:pathLst>
            </a:custGeom>
            <a:noFill/>
            <a:ln w="1651">
              <a:solidFill>
                <a:srgbClr val="000000"/>
              </a:solidFill>
              <a:round/>
              <a:headEnd/>
              <a:tailEnd/>
            </a:ln>
          </p:spPr>
          <p:txBody>
            <a:bodyPr/>
            <a:lstStyle/>
            <a:p>
              <a:endParaRPr lang="en-US"/>
            </a:p>
          </p:txBody>
        </p:sp>
        <p:sp>
          <p:nvSpPr>
            <p:cNvPr id="22583" name="Freeform 56"/>
            <p:cNvSpPr>
              <a:spLocks/>
            </p:cNvSpPr>
            <p:nvPr/>
          </p:nvSpPr>
          <p:spPr bwMode="auto">
            <a:xfrm>
              <a:off x="3938" y="2629"/>
              <a:ext cx="77" cy="65"/>
            </a:xfrm>
            <a:custGeom>
              <a:avLst/>
              <a:gdLst>
                <a:gd name="T0" fmla="*/ 0 w 89"/>
                <a:gd name="T1" fmla="*/ 75 h 64"/>
                <a:gd name="T2" fmla="*/ 18 w 89"/>
                <a:gd name="T3" fmla="*/ 0 h 64"/>
                <a:gd name="T4" fmla="*/ 0 w 89"/>
                <a:gd name="T5" fmla="*/ 75 h 64"/>
                <a:gd name="T6" fmla="*/ 0 60000 65536"/>
                <a:gd name="T7" fmla="*/ 0 60000 65536"/>
                <a:gd name="T8" fmla="*/ 0 60000 65536"/>
                <a:gd name="T9" fmla="*/ 0 w 89"/>
                <a:gd name="T10" fmla="*/ 0 h 64"/>
                <a:gd name="T11" fmla="*/ 89 w 89"/>
                <a:gd name="T12" fmla="*/ 64 h 64"/>
              </a:gdLst>
              <a:ahLst/>
              <a:cxnLst>
                <a:cxn ang="T6">
                  <a:pos x="T0" y="T1"/>
                </a:cxn>
                <a:cxn ang="T7">
                  <a:pos x="T2" y="T3"/>
                </a:cxn>
                <a:cxn ang="T8">
                  <a:pos x="T4" y="T5"/>
                </a:cxn>
              </a:cxnLst>
              <a:rect l="T9" t="T10" r="T11" b="T12"/>
              <a:pathLst>
                <a:path w="89" h="64">
                  <a:moveTo>
                    <a:pt x="0" y="64"/>
                  </a:moveTo>
                  <a:lnTo>
                    <a:pt x="89" y="0"/>
                  </a:lnTo>
                  <a:lnTo>
                    <a:pt x="0" y="64"/>
                  </a:lnTo>
                  <a:close/>
                </a:path>
              </a:pathLst>
            </a:custGeom>
            <a:noFill/>
            <a:ln w="1651">
              <a:solidFill>
                <a:srgbClr val="000000"/>
              </a:solidFill>
              <a:round/>
              <a:headEnd/>
              <a:tailEnd/>
            </a:ln>
          </p:spPr>
          <p:txBody>
            <a:bodyPr/>
            <a:lstStyle/>
            <a:p>
              <a:endParaRPr lang="en-US"/>
            </a:p>
          </p:txBody>
        </p:sp>
        <p:sp>
          <p:nvSpPr>
            <p:cNvPr id="22584" name="Text Box 57"/>
            <p:cNvSpPr txBox="1">
              <a:spLocks noChangeArrowheads="1"/>
            </p:cNvSpPr>
            <p:nvPr/>
          </p:nvSpPr>
          <p:spPr bwMode="auto">
            <a:xfrm>
              <a:off x="2256" y="1008"/>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7A</a:t>
              </a:r>
            </a:p>
            <a:p>
              <a:r>
                <a:rPr lang="en-US" sz="1200">
                  <a:solidFill>
                    <a:srgbClr val="FF0000"/>
                  </a:solidFill>
                  <a:latin typeface="Calibri" pitchFamily="34" charset="0"/>
                  <a:cs typeface="Times New Roman" pitchFamily="18" charset="0"/>
                </a:rPr>
                <a:t>7C</a:t>
              </a:r>
            </a:p>
          </p:txBody>
        </p:sp>
        <p:sp>
          <p:nvSpPr>
            <p:cNvPr id="22585" name="Text Box 58"/>
            <p:cNvSpPr txBox="1">
              <a:spLocks noChangeArrowheads="1"/>
            </p:cNvSpPr>
            <p:nvPr/>
          </p:nvSpPr>
          <p:spPr bwMode="auto">
            <a:xfrm>
              <a:off x="1920" y="1152"/>
              <a:ext cx="167" cy="145"/>
            </a:xfrm>
            <a:prstGeom prst="rect">
              <a:avLst/>
            </a:prstGeom>
            <a:noFill/>
            <a:ln w="9525">
              <a:noFill/>
              <a:miter lim="800000"/>
              <a:headEnd/>
              <a:tailEnd/>
            </a:ln>
          </p:spPr>
          <p:txBody>
            <a:bodyPr wrap="none" lIns="0" tIns="0" rIns="0" bIns="0"/>
            <a:lstStyle/>
            <a:p>
              <a:r>
                <a:rPr lang="en-US">
                  <a:solidFill>
                    <a:srgbClr val="000000"/>
                  </a:solidFill>
                  <a:latin typeface="Calibri" pitchFamily="34" charset="0"/>
                  <a:cs typeface="Times New Roman" pitchFamily="18" charset="0"/>
                </a:rPr>
                <a:t> </a:t>
              </a:r>
              <a:r>
                <a:rPr lang="en-US" sz="1200">
                  <a:solidFill>
                    <a:srgbClr val="000000"/>
                  </a:solidFill>
                  <a:latin typeface="Calibri" pitchFamily="34" charset="0"/>
                  <a:cs typeface="Times New Roman" pitchFamily="18" charset="0"/>
                </a:rPr>
                <a:t>3A</a:t>
              </a:r>
            </a:p>
            <a:p>
              <a:r>
                <a:rPr lang="en-US" sz="1200">
                  <a:solidFill>
                    <a:srgbClr val="000000"/>
                  </a:solidFill>
                  <a:latin typeface="Calibri" pitchFamily="34" charset="0"/>
                  <a:cs typeface="Times New Roman" pitchFamily="18" charset="0"/>
                </a:rPr>
                <a:t> </a:t>
              </a:r>
              <a:r>
                <a:rPr lang="en-US" sz="1200">
                  <a:solidFill>
                    <a:srgbClr val="FF0000"/>
                  </a:solidFill>
                  <a:latin typeface="Calibri" pitchFamily="34" charset="0"/>
                  <a:cs typeface="Times New Roman" pitchFamily="18" charset="0"/>
                </a:rPr>
                <a:t> 3C</a:t>
              </a:r>
            </a:p>
            <a:p>
              <a:endParaRPr lang="en-US" sz="1200">
                <a:solidFill>
                  <a:srgbClr val="000000"/>
                </a:solidFill>
                <a:latin typeface="Calibri" pitchFamily="34" charset="0"/>
                <a:cs typeface="Times New Roman" pitchFamily="18" charset="0"/>
              </a:endParaRPr>
            </a:p>
          </p:txBody>
        </p:sp>
        <p:sp>
          <p:nvSpPr>
            <p:cNvPr id="22586" name="Text Box 59"/>
            <p:cNvSpPr txBox="1">
              <a:spLocks noChangeArrowheads="1"/>
            </p:cNvSpPr>
            <p:nvPr/>
          </p:nvSpPr>
          <p:spPr bwMode="auto">
            <a:xfrm>
              <a:off x="1728" y="864"/>
              <a:ext cx="168"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26A</a:t>
              </a:r>
            </a:p>
            <a:p>
              <a:r>
                <a:rPr lang="en-US" sz="1200">
                  <a:solidFill>
                    <a:srgbClr val="FF0000"/>
                  </a:solidFill>
                  <a:latin typeface="Calibri" pitchFamily="34" charset="0"/>
                  <a:cs typeface="Times New Roman" pitchFamily="18" charset="0"/>
                </a:rPr>
                <a:t>24C</a:t>
              </a:r>
            </a:p>
          </p:txBody>
        </p:sp>
        <p:sp>
          <p:nvSpPr>
            <p:cNvPr id="22587" name="Text Box 60"/>
            <p:cNvSpPr txBox="1">
              <a:spLocks noChangeArrowheads="1"/>
            </p:cNvSpPr>
            <p:nvPr/>
          </p:nvSpPr>
          <p:spPr bwMode="auto">
            <a:xfrm>
              <a:off x="2400" y="1776"/>
              <a:ext cx="288" cy="156"/>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2A</a:t>
              </a:r>
            </a:p>
            <a:p>
              <a:r>
                <a:rPr lang="en-US" sz="1200">
                  <a:solidFill>
                    <a:srgbClr val="FF0000"/>
                  </a:solidFill>
                  <a:latin typeface="Calibri" pitchFamily="34" charset="0"/>
                  <a:cs typeface="Times New Roman" pitchFamily="18" charset="0"/>
                </a:rPr>
                <a:t>1C</a:t>
              </a:r>
            </a:p>
          </p:txBody>
        </p:sp>
        <p:sp>
          <p:nvSpPr>
            <p:cNvPr id="22588" name="Text Box 61"/>
            <p:cNvSpPr txBox="1">
              <a:spLocks noChangeArrowheads="1"/>
            </p:cNvSpPr>
            <p:nvPr/>
          </p:nvSpPr>
          <p:spPr bwMode="auto">
            <a:xfrm>
              <a:off x="2377" y="1399"/>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2A</a:t>
              </a:r>
            </a:p>
          </p:txBody>
        </p:sp>
        <p:sp>
          <p:nvSpPr>
            <p:cNvPr id="22589" name="Text Box 62"/>
            <p:cNvSpPr txBox="1">
              <a:spLocks noChangeArrowheads="1"/>
            </p:cNvSpPr>
            <p:nvPr/>
          </p:nvSpPr>
          <p:spPr bwMode="auto">
            <a:xfrm>
              <a:off x="1752" y="1642"/>
              <a:ext cx="168"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11A</a:t>
              </a:r>
            </a:p>
            <a:p>
              <a:r>
                <a:rPr lang="en-US" sz="1200">
                  <a:solidFill>
                    <a:srgbClr val="FF0000"/>
                  </a:solidFill>
                  <a:latin typeface="Calibri" pitchFamily="34" charset="0"/>
                  <a:cs typeface="Times New Roman" pitchFamily="18" charset="0"/>
                </a:rPr>
                <a:t>9C</a:t>
              </a:r>
            </a:p>
          </p:txBody>
        </p:sp>
        <p:sp>
          <p:nvSpPr>
            <p:cNvPr id="22590" name="Text Box 63"/>
            <p:cNvSpPr txBox="1">
              <a:spLocks noChangeArrowheads="1"/>
            </p:cNvSpPr>
            <p:nvPr/>
          </p:nvSpPr>
          <p:spPr bwMode="auto">
            <a:xfrm>
              <a:off x="1536" y="1824"/>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28A</a:t>
              </a:r>
            </a:p>
            <a:p>
              <a:r>
                <a:rPr lang="en-US" sz="1200">
                  <a:solidFill>
                    <a:srgbClr val="FF0000"/>
                  </a:solidFill>
                  <a:latin typeface="Calibri" pitchFamily="34" charset="0"/>
                  <a:cs typeface="Times New Roman" pitchFamily="18" charset="0"/>
                </a:rPr>
                <a:t>20C</a:t>
              </a:r>
            </a:p>
          </p:txBody>
        </p:sp>
        <p:sp>
          <p:nvSpPr>
            <p:cNvPr id="22591" name="Text Box 64"/>
            <p:cNvSpPr txBox="1">
              <a:spLocks noChangeArrowheads="1"/>
            </p:cNvSpPr>
            <p:nvPr/>
          </p:nvSpPr>
          <p:spPr bwMode="auto">
            <a:xfrm>
              <a:off x="2383" y="2224"/>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17A</a:t>
              </a:r>
            </a:p>
            <a:p>
              <a:r>
                <a:rPr lang="en-US" sz="1200">
                  <a:solidFill>
                    <a:srgbClr val="FF0000"/>
                  </a:solidFill>
                  <a:latin typeface="Calibri" pitchFamily="34" charset="0"/>
                  <a:cs typeface="Times New Roman" pitchFamily="18" charset="0"/>
                </a:rPr>
                <a:t>15C</a:t>
              </a:r>
            </a:p>
          </p:txBody>
        </p:sp>
        <p:sp>
          <p:nvSpPr>
            <p:cNvPr id="22592" name="Text Box 65"/>
            <p:cNvSpPr txBox="1">
              <a:spLocks noChangeArrowheads="1"/>
            </p:cNvSpPr>
            <p:nvPr/>
          </p:nvSpPr>
          <p:spPr bwMode="auto">
            <a:xfrm>
              <a:off x="1968" y="2160"/>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16A</a:t>
              </a:r>
            </a:p>
            <a:p>
              <a:r>
                <a:rPr lang="en-US" sz="1200">
                  <a:solidFill>
                    <a:srgbClr val="FF0000"/>
                  </a:solidFill>
                  <a:latin typeface="Calibri" pitchFamily="34" charset="0"/>
                  <a:cs typeface="Times New Roman" pitchFamily="18" charset="0"/>
                </a:rPr>
                <a:t>14C</a:t>
              </a:r>
            </a:p>
          </p:txBody>
        </p:sp>
        <p:sp>
          <p:nvSpPr>
            <p:cNvPr id="22593" name="Text Box 66"/>
            <p:cNvSpPr txBox="1">
              <a:spLocks noChangeArrowheads="1"/>
            </p:cNvSpPr>
            <p:nvPr/>
          </p:nvSpPr>
          <p:spPr bwMode="auto">
            <a:xfrm>
              <a:off x="3120" y="1133"/>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 7A</a:t>
              </a:r>
            </a:p>
            <a:p>
              <a:r>
                <a:rPr lang="en-US" sz="1200">
                  <a:solidFill>
                    <a:srgbClr val="FF0000"/>
                  </a:solidFill>
                  <a:latin typeface="Calibri" pitchFamily="34" charset="0"/>
                  <a:cs typeface="Times New Roman" pitchFamily="18" charset="0"/>
                </a:rPr>
                <a:t>5C</a:t>
              </a:r>
            </a:p>
          </p:txBody>
        </p:sp>
        <p:sp>
          <p:nvSpPr>
            <p:cNvPr id="22594" name="Text Box 67"/>
            <p:cNvSpPr txBox="1">
              <a:spLocks noChangeArrowheads="1"/>
            </p:cNvSpPr>
            <p:nvPr/>
          </p:nvSpPr>
          <p:spPr bwMode="auto">
            <a:xfrm>
              <a:off x="2832" y="1824"/>
              <a:ext cx="240" cy="126"/>
            </a:xfrm>
            <a:prstGeom prst="rect">
              <a:avLst/>
            </a:prstGeom>
            <a:noFill/>
            <a:ln w="9525">
              <a:noFill/>
              <a:miter lim="800000"/>
              <a:headEnd/>
              <a:tailEnd/>
            </a:ln>
          </p:spPr>
          <p:txBody>
            <a:bodyPr wrap="none" lIns="0" tIns="0" rIns="0" bIns="0"/>
            <a:lstStyle/>
            <a:p>
              <a:r>
                <a:rPr lang="en-US" sz="1200">
                  <a:latin typeface="Calibri" pitchFamily="34" charset="0"/>
                  <a:cs typeface="Times New Roman" pitchFamily="18" charset="0"/>
                </a:rPr>
                <a:t>3A</a:t>
              </a:r>
            </a:p>
            <a:p>
              <a:r>
                <a:rPr lang="en-US" sz="1200">
                  <a:solidFill>
                    <a:srgbClr val="FF0000"/>
                  </a:solidFill>
                  <a:latin typeface="Calibri" pitchFamily="34" charset="0"/>
                  <a:cs typeface="Times New Roman" pitchFamily="18" charset="0"/>
                </a:rPr>
                <a:t>3C</a:t>
              </a:r>
            </a:p>
          </p:txBody>
        </p:sp>
        <p:sp>
          <p:nvSpPr>
            <p:cNvPr id="22595" name="Text Box 68"/>
            <p:cNvSpPr txBox="1">
              <a:spLocks noChangeArrowheads="1"/>
            </p:cNvSpPr>
            <p:nvPr/>
          </p:nvSpPr>
          <p:spPr bwMode="auto">
            <a:xfrm>
              <a:off x="2880" y="2496"/>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2A</a:t>
              </a:r>
            </a:p>
            <a:p>
              <a:r>
                <a:rPr lang="en-US" sz="1200">
                  <a:solidFill>
                    <a:srgbClr val="FF0000"/>
                  </a:solidFill>
                  <a:latin typeface="Calibri" pitchFamily="34" charset="0"/>
                  <a:cs typeface="Times New Roman" pitchFamily="18" charset="0"/>
                </a:rPr>
                <a:t>1C</a:t>
              </a:r>
            </a:p>
          </p:txBody>
        </p:sp>
        <p:sp>
          <p:nvSpPr>
            <p:cNvPr id="22596" name="Text Box 69"/>
            <p:cNvSpPr txBox="1">
              <a:spLocks noChangeArrowheads="1"/>
            </p:cNvSpPr>
            <p:nvPr/>
          </p:nvSpPr>
          <p:spPr bwMode="auto">
            <a:xfrm>
              <a:off x="3218" y="1470"/>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1A</a:t>
              </a:r>
            </a:p>
            <a:p>
              <a:r>
                <a:rPr lang="en-US" sz="1200">
                  <a:solidFill>
                    <a:srgbClr val="FF0000"/>
                  </a:solidFill>
                  <a:latin typeface="Calibri" pitchFamily="34" charset="0"/>
                  <a:cs typeface="Times New Roman" pitchFamily="18" charset="0"/>
                </a:rPr>
                <a:t>1C</a:t>
              </a:r>
            </a:p>
          </p:txBody>
        </p:sp>
        <p:sp>
          <p:nvSpPr>
            <p:cNvPr id="22597" name="Text Box 70"/>
            <p:cNvSpPr txBox="1">
              <a:spLocks noChangeArrowheads="1"/>
            </p:cNvSpPr>
            <p:nvPr/>
          </p:nvSpPr>
          <p:spPr bwMode="auto">
            <a:xfrm>
              <a:off x="3433" y="1277"/>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10A</a:t>
              </a:r>
            </a:p>
            <a:p>
              <a:r>
                <a:rPr lang="en-US" sz="1200">
                  <a:solidFill>
                    <a:srgbClr val="FF0000"/>
                  </a:solidFill>
                  <a:latin typeface="Calibri" pitchFamily="34" charset="0"/>
                  <a:cs typeface="Times New Roman" pitchFamily="18" charset="0"/>
                </a:rPr>
                <a:t>10C</a:t>
              </a:r>
            </a:p>
          </p:txBody>
        </p:sp>
        <p:sp>
          <p:nvSpPr>
            <p:cNvPr id="22598" name="Text Box 71"/>
            <p:cNvSpPr txBox="1">
              <a:spLocks noChangeArrowheads="1"/>
            </p:cNvSpPr>
            <p:nvPr/>
          </p:nvSpPr>
          <p:spPr bwMode="auto">
            <a:xfrm>
              <a:off x="3792" y="1344"/>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9A</a:t>
              </a:r>
            </a:p>
            <a:p>
              <a:r>
                <a:rPr lang="en-US" sz="1200">
                  <a:solidFill>
                    <a:srgbClr val="FF0000"/>
                  </a:solidFill>
                  <a:latin typeface="Calibri" pitchFamily="34" charset="0"/>
                  <a:cs typeface="Times New Roman" pitchFamily="18" charset="0"/>
                </a:rPr>
                <a:t>6C</a:t>
              </a:r>
            </a:p>
          </p:txBody>
        </p:sp>
        <p:sp>
          <p:nvSpPr>
            <p:cNvPr id="22599" name="Text Box 72"/>
            <p:cNvSpPr txBox="1">
              <a:spLocks noChangeArrowheads="1"/>
            </p:cNvSpPr>
            <p:nvPr/>
          </p:nvSpPr>
          <p:spPr bwMode="auto">
            <a:xfrm>
              <a:off x="3696" y="2256"/>
              <a:ext cx="232" cy="211"/>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1A</a:t>
              </a:r>
            </a:p>
            <a:p>
              <a:r>
                <a:rPr lang="en-US" sz="1200">
                  <a:solidFill>
                    <a:srgbClr val="FF0000"/>
                  </a:solidFill>
                  <a:latin typeface="Calibri" pitchFamily="34" charset="0"/>
                  <a:cs typeface="Times New Roman" pitchFamily="18" charset="0"/>
                </a:rPr>
                <a:t>1C</a:t>
              </a:r>
            </a:p>
          </p:txBody>
        </p:sp>
        <p:sp>
          <p:nvSpPr>
            <p:cNvPr id="22600" name="Text Box 73"/>
            <p:cNvSpPr txBox="1">
              <a:spLocks noChangeArrowheads="1"/>
            </p:cNvSpPr>
            <p:nvPr/>
          </p:nvSpPr>
          <p:spPr bwMode="auto">
            <a:xfrm>
              <a:off x="3545" y="2370"/>
              <a:ext cx="167" cy="97"/>
            </a:xfrm>
            <a:prstGeom prst="rect">
              <a:avLst/>
            </a:prstGeom>
            <a:noFill/>
            <a:ln w="9525">
              <a:noFill/>
              <a:miter lim="800000"/>
              <a:headEnd/>
              <a:tailEnd/>
            </a:ln>
          </p:spPr>
          <p:txBody>
            <a:bodyPr wrap="none" lIns="0" tIns="0" rIns="0" bIns="0"/>
            <a:lstStyle/>
            <a:p>
              <a:r>
                <a:rPr lang="en-US" sz="1200">
                  <a:latin typeface="Calibri" pitchFamily="34" charset="0"/>
                  <a:cs typeface="Times New Roman" pitchFamily="18" charset="0"/>
                </a:rPr>
                <a:t>1A</a:t>
              </a:r>
            </a:p>
            <a:p>
              <a:r>
                <a:rPr lang="en-US" sz="1200">
                  <a:solidFill>
                    <a:srgbClr val="FF0000"/>
                  </a:solidFill>
                  <a:latin typeface="Calibri" pitchFamily="34" charset="0"/>
                  <a:cs typeface="Times New Roman" pitchFamily="18" charset="0"/>
                </a:rPr>
                <a:t>1C</a:t>
              </a:r>
            </a:p>
          </p:txBody>
        </p:sp>
        <p:sp>
          <p:nvSpPr>
            <p:cNvPr id="22601" name="Text Box 74"/>
            <p:cNvSpPr txBox="1">
              <a:spLocks noChangeArrowheads="1"/>
            </p:cNvSpPr>
            <p:nvPr/>
          </p:nvSpPr>
          <p:spPr bwMode="auto">
            <a:xfrm>
              <a:off x="3337" y="2525"/>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1A</a:t>
              </a:r>
            </a:p>
          </p:txBody>
        </p:sp>
        <p:sp>
          <p:nvSpPr>
            <p:cNvPr id="22602" name="Text Box 75"/>
            <p:cNvSpPr txBox="1">
              <a:spLocks noChangeArrowheads="1"/>
            </p:cNvSpPr>
            <p:nvPr/>
          </p:nvSpPr>
          <p:spPr bwMode="auto">
            <a:xfrm>
              <a:off x="4153" y="2142"/>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1A</a:t>
              </a:r>
            </a:p>
            <a:p>
              <a:r>
                <a:rPr lang="en-US" sz="1200">
                  <a:solidFill>
                    <a:srgbClr val="FF0000"/>
                  </a:solidFill>
                  <a:latin typeface="Calibri" pitchFamily="34" charset="0"/>
                  <a:cs typeface="Times New Roman" pitchFamily="18" charset="0"/>
                </a:rPr>
                <a:t>1C</a:t>
              </a:r>
            </a:p>
          </p:txBody>
        </p:sp>
        <p:sp>
          <p:nvSpPr>
            <p:cNvPr id="22603" name="Text Box 76"/>
            <p:cNvSpPr txBox="1">
              <a:spLocks noChangeArrowheads="1"/>
            </p:cNvSpPr>
            <p:nvPr/>
          </p:nvSpPr>
          <p:spPr bwMode="auto">
            <a:xfrm>
              <a:off x="4249" y="1968"/>
              <a:ext cx="167" cy="98"/>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1A</a:t>
              </a:r>
            </a:p>
            <a:p>
              <a:r>
                <a:rPr lang="en-US" sz="1200">
                  <a:solidFill>
                    <a:srgbClr val="FF0000"/>
                  </a:solidFill>
                  <a:latin typeface="Calibri" pitchFamily="34" charset="0"/>
                  <a:cs typeface="Times New Roman" pitchFamily="18" charset="0"/>
                </a:rPr>
                <a:t>1C</a:t>
              </a:r>
            </a:p>
          </p:txBody>
        </p:sp>
        <p:sp>
          <p:nvSpPr>
            <p:cNvPr id="22604" name="Text Box 77"/>
            <p:cNvSpPr txBox="1">
              <a:spLocks noChangeArrowheads="1"/>
            </p:cNvSpPr>
            <p:nvPr/>
          </p:nvSpPr>
          <p:spPr bwMode="auto">
            <a:xfrm>
              <a:off x="4704" y="1391"/>
              <a:ext cx="192" cy="145"/>
            </a:xfrm>
            <a:prstGeom prst="rect">
              <a:avLst/>
            </a:prstGeom>
            <a:noFill/>
            <a:ln w="9525">
              <a:noFill/>
              <a:miter lim="800000"/>
              <a:headEnd/>
              <a:tailEnd/>
            </a:ln>
          </p:spPr>
          <p:txBody>
            <a:bodyPr wrap="none" lIns="0" tIns="0" rIns="0" bIns="0"/>
            <a:lstStyle/>
            <a:p>
              <a:pPr algn="ctr"/>
              <a:r>
                <a:rPr lang="en-US" sz="1200">
                  <a:solidFill>
                    <a:srgbClr val="000000"/>
                  </a:solidFill>
                  <a:latin typeface="Calibri" pitchFamily="34" charset="0"/>
                  <a:cs typeface="Times New Roman" pitchFamily="18" charset="0"/>
                </a:rPr>
                <a:t>1A</a:t>
              </a:r>
            </a:p>
            <a:p>
              <a:pPr algn="ctr"/>
              <a:r>
                <a:rPr lang="en-US" sz="1200">
                  <a:solidFill>
                    <a:srgbClr val="FF0000"/>
                  </a:solidFill>
                  <a:latin typeface="Calibri" pitchFamily="34" charset="0"/>
                  <a:cs typeface="Times New Roman" pitchFamily="18" charset="0"/>
                </a:rPr>
                <a:t>1C</a:t>
              </a:r>
            </a:p>
          </p:txBody>
        </p:sp>
        <p:sp>
          <p:nvSpPr>
            <p:cNvPr id="22605" name="Line 78"/>
            <p:cNvSpPr>
              <a:spLocks noChangeShapeType="1"/>
            </p:cNvSpPr>
            <p:nvPr/>
          </p:nvSpPr>
          <p:spPr bwMode="auto">
            <a:xfrm>
              <a:off x="4656" y="1392"/>
              <a:ext cx="96" cy="48"/>
            </a:xfrm>
            <a:prstGeom prst="line">
              <a:avLst/>
            </a:prstGeom>
            <a:noFill/>
            <a:ln w="12700">
              <a:solidFill>
                <a:srgbClr val="000000"/>
              </a:solidFill>
              <a:round/>
              <a:headEnd/>
              <a:tailEnd/>
            </a:ln>
          </p:spPr>
          <p:txBody>
            <a:bodyPr/>
            <a:lstStyle/>
            <a:p>
              <a:endParaRPr lang="en-US"/>
            </a:p>
          </p:txBody>
        </p:sp>
        <p:sp>
          <p:nvSpPr>
            <p:cNvPr id="22606" name="Text Box 79"/>
            <p:cNvSpPr txBox="1">
              <a:spLocks noChangeArrowheads="1"/>
            </p:cNvSpPr>
            <p:nvPr/>
          </p:nvSpPr>
          <p:spPr bwMode="auto">
            <a:xfrm>
              <a:off x="1609" y="1182"/>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6A</a:t>
              </a:r>
            </a:p>
            <a:p>
              <a:r>
                <a:rPr lang="en-US" sz="1200">
                  <a:solidFill>
                    <a:srgbClr val="FF0000"/>
                  </a:solidFill>
                  <a:latin typeface="Calibri" pitchFamily="34" charset="0"/>
                  <a:cs typeface="Times New Roman" pitchFamily="18" charset="0"/>
                </a:rPr>
                <a:t>6C</a:t>
              </a:r>
            </a:p>
          </p:txBody>
        </p:sp>
        <p:sp>
          <p:nvSpPr>
            <p:cNvPr id="22607" name="Text Box 80"/>
            <p:cNvSpPr txBox="1">
              <a:spLocks noChangeArrowheads="1"/>
            </p:cNvSpPr>
            <p:nvPr/>
          </p:nvSpPr>
          <p:spPr bwMode="auto">
            <a:xfrm rot="214580">
              <a:off x="2090" y="1755"/>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1A</a:t>
              </a:r>
            </a:p>
            <a:p>
              <a:r>
                <a:rPr lang="en-US" sz="1200">
                  <a:solidFill>
                    <a:srgbClr val="FF0000"/>
                  </a:solidFill>
                  <a:latin typeface="Calibri" pitchFamily="34" charset="0"/>
                  <a:cs typeface="Times New Roman" pitchFamily="18" charset="0"/>
                </a:rPr>
                <a:t>1C</a:t>
              </a:r>
            </a:p>
          </p:txBody>
        </p:sp>
        <p:sp>
          <p:nvSpPr>
            <p:cNvPr id="22608" name="Text Box 81"/>
            <p:cNvSpPr txBox="1">
              <a:spLocks noChangeArrowheads="1"/>
            </p:cNvSpPr>
            <p:nvPr/>
          </p:nvSpPr>
          <p:spPr bwMode="auto">
            <a:xfrm>
              <a:off x="2832" y="1248"/>
              <a:ext cx="168" cy="145"/>
            </a:xfrm>
            <a:prstGeom prst="rect">
              <a:avLst/>
            </a:prstGeom>
            <a:noFill/>
            <a:ln w="9525">
              <a:noFill/>
              <a:miter lim="800000"/>
              <a:headEnd/>
              <a:tailEnd/>
            </a:ln>
          </p:spPr>
          <p:txBody>
            <a:bodyPr wrap="none" lIns="0" tIns="0" rIns="0" bIns="0"/>
            <a:lstStyle/>
            <a:p>
              <a:r>
                <a:rPr lang="en-US" sz="1200">
                  <a:latin typeface="Calibri" pitchFamily="34" charset="0"/>
                  <a:cs typeface="Times New Roman" pitchFamily="18" charset="0"/>
                </a:rPr>
                <a:t>7A</a:t>
              </a:r>
            </a:p>
            <a:p>
              <a:r>
                <a:rPr lang="en-US" sz="1200">
                  <a:solidFill>
                    <a:srgbClr val="FF0000"/>
                  </a:solidFill>
                  <a:latin typeface="Calibri" pitchFamily="34" charset="0"/>
                  <a:cs typeface="Times New Roman" pitchFamily="18" charset="0"/>
                </a:rPr>
                <a:t>5C</a:t>
              </a:r>
            </a:p>
          </p:txBody>
        </p:sp>
        <p:sp>
          <p:nvSpPr>
            <p:cNvPr id="22609" name="Text Box 82"/>
            <p:cNvSpPr txBox="1">
              <a:spLocks noChangeArrowheads="1"/>
            </p:cNvSpPr>
            <p:nvPr/>
          </p:nvSpPr>
          <p:spPr bwMode="auto">
            <a:xfrm>
              <a:off x="2808" y="1007"/>
              <a:ext cx="168"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5A</a:t>
              </a:r>
            </a:p>
            <a:p>
              <a:r>
                <a:rPr lang="en-US" sz="1200">
                  <a:solidFill>
                    <a:srgbClr val="FF0000"/>
                  </a:solidFill>
                  <a:latin typeface="Calibri" pitchFamily="34" charset="0"/>
                  <a:cs typeface="Times New Roman" pitchFamily="18" charset="0"/>
                </a:rPr>
                <a:t>5C</a:t>
              </a:r>
            </a:p>
          </p:txBody>
        </p:sp>
        <p:sp>
          <p:nvSpPr>
            <p:cNvPr id="22610" name="Text Box 83"/>
            <p:cNvSpPr txBox="1">
              <a:spLocks noChangeArrowheads="1"/>
            </p:cNvSpPr>
            <p:nvPr/>
          </p:nvSpPr>
          <p:spPr bwMode="auto">
            <a:xfrm>
              <a:off x="3264" y="1872"/>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1A</a:t>
              </a:r>
            </a:p>
            <a:p>
              <a:r>
                <a:rPr lang="en-US" sz="1200">
                  <a:solidFill>
                    <a:srgbClr val="FF0000"/>
                  </a:solidFill>
                  <a:latin typeface="Calibri" pitchFamily="34" charset="0"/>
                  <a:cs typeface="Times New Roman" pitchFamily="18" charset="0"/>
                </a:rPr>
                <a:t>1C</a:t>
              </a:r>
            </a:p>
          </p:txBody>
        </p:sp>
        <p:sp>
          <p:nvSpPr>
            <p:cNvPr id="22611" name="Text Box 84"/>
            <p:cNvSpPr txBox="1">
              <a:spLocks noChangeArrowheads="1"/>
            </p:cNvSpPr>
            <p:nvPr/>
          </p:nvSpPr>
          <p:spPr bwMode="auto">
            <a:xfrm>
              <a:off x="3001" y="2141"/>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32A</a:t>
              </a:r>
            </a:p>
            <a:p>
              <a:r>
                <a:rPr lang="en-US" sz="1200">
                  <a:solidFill>
                    <a:srgbClr val="FF0000"/>
                  </a:solidFill>
                  <a:latin typeface="Calibri" pitchFamily="34" charset="0"/>
                  <a:cs typeface="Times New Roman" pitchFamily="18" charset="0"/>
                </a:rPr>
                <a:t>30C</a:t>
              </a:r>
            </a:p>
          </p:txBody>
        </p:sp>
        <p:sp>
          <p:nvSpPr>
            <p:cNvPr id="22612" name="Text Box 85"/>
            <p:cNvSpPr txBox="1">
              <a:spLocks noChangeArrowheads="1"/>
            </p:cNvSpPr>
            <p:nvPr/>
          </p:nvSpPr>
          <p:spPr bwMode="auto">
            <a:xfrm>
              <a:off x="2784" y="1584"/>
              <a:ext cx="168"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3A</a:t>
              </a:r>
            </a:p>
            <a:p>
              <a:r>
                <a:rPr lang="en-US" sz="1200">
                  <a:solidFill>
                    <a:srgbClr val="FF0000"/>
                  </a:solidFill>
                  <a:latin typeface="Calibri" pitchFamily="34" charset="0"/>
                  <a:cs typeface="Times New Roman" pitchFamily="18" charset="0"/>
                </a:rPr>
                <a:t>2C</a:t>
              </a:r>
            </a:p>
          </p:txBody>
        </p:sp>
        <p:sp>
          <p:nvSpPr>
            <p:cNvPr id="22613" name="Text Box 86"/>
            <p:cNvSpPr txBox="1">
              <a:spLocks noChangeArrowheads="1"/>
            </p:cNvSpPr>
            <p:nvPr/>
          </p:nvSpPr>
          <p:spPr bwMode="auto">
            <a:xfrm>
              <a:off x="4368" y="1200"/>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4A</a:t>
              </a:r>
            </a:p>
            <a:p>
              <a:r>
                <a:rPr lang="en-US" sz="1200">
                  <a:solidFill>
                    <a:srgbClr val="FF0000"/>
                  </a:solidFill>
                  <a:latin typeface="Calibri" pitchFamily="34" charset="0"/>
                  <a:cs typeface="Times New Roman" pitchFamily="18" charset="0"/>
                </a:rPr>
                <a:t>4C</a:t>
              </a:r>
            </a:p>
          </p:txBody>
        </p:sp>
        <p:sp>
          <p:nvSpPr>
            <p:cNvPr id="22614" name="Freeform 87"/>
            <p:cNvSpPr>
              <a:spLocks/>
            </p:cNvSpPr>
            <p:nvPr/>
          </p:nvSpPr>
          <p:spPr bwMode="auto">
            <a:xfrm>
              <a:off x="1619" y="2796"/>
              <a:ext cx="114" cy="143"/>
            </a:xfrm>
            <a:custGeom>
              <a:avLst/>
              <a:gdLst>
                <a:gd name="T0" fmla="*/ 8 w 131"/>
                <a:gd name="T1" fmla="*/ 158 h 141"/>
                <a:gd name="T2" fmla="*/ 6 w 131"/>
                <a:gd name="T3" fmla="*/ 153 h 141"/>
                <a:gd name="T4" fmla="*/ 4 w 131"/>
                <a:gd name="T5" fmla="*/ 151 h 141"/>
                <a:gd name="T6" fmla="*/ 3 w 131"/>
                <a:gd name="T7" fmla="*/ 145 h 141"/>
                <a:gd name="T8" fmla="*/ 3 w 131"/>
                <a:gd name="T9" fmla="*/ 142 h 141"/>
                <a:gd name="T10" fmla="*/ 4 w 131"/>
                <a:gd name="T11" fmla="*/ 108 h 141"/>
                <a:gd name="T12" fmla="*/ 3 w 131"/>
                <a:gd name="T13" fmla="*/ 94 h 141"/>
                <a:gd name="T14" fmla="*/ 3 w 131"/>
                <a:gd name="T15" fmla="*/ 94 h 141"/>
                <a:gd name="T16" fmla="*/ 3 w 131"/>
                <a:gd name="T17" fmla="*/ 89 h 141"/>
                <a:gd name="T18" fmla="*/ 3 w 131"/>
                <a:gd name="T19" fmla="*/ 79 h 141"/>
                <a:gd name="T20" fmla="*/ 3 w 131"/>
                <a:gd name="T21" fmla="*/ 79 h 141"/>
                <a:gd name="T22" fmla="*/ 3 w 131"/>
                <a:gd name="T23" fmla="*/ 74 h 141"/>
                <a:gd name="T24" fmla="*/ 3 w 131"/>
                <a:gd name="T25" fmla="*/ 74 h 141"/>
                <a:gd name="T26" fmla="*/ 0 w 131"/>
                <a:gd name="T27" fmla="*/ 69 h 141"/>
                <a:gd name="T28" fmla="*/ 3 w 131"/>
                <a:gd name="T29" fmla="*/ 61 h 141"/>
                <a:gd name="T30" fmla="*/ 3 w 131"/>
                <a:gd name="T31" fmla="*/ 56 h 141"/>
                <a:gd name="T32" fmla="*/ 3 w 131"/>
                <a:gd name="T33" fmla="*/ 54 h 141"/>
                <a:gd name="T34" fmla="*/ 4 w 131"/>
                <a:gd name="T35" fmla="*/ 47 h 141"/>
                <a:gd name="T36" fmla="*/ 6 w 131"/>
                <a:gd name="T37" fmla="*/ 29 h 141"/>
                <a:gd name="T38" fmla="*/ 6 w 131"/>
                <a:gd name="T39" fmla="*/ 26 h 141"/>
                <a:gd name="T40" fmla="*/ 4 w 131"/>
                <a:gd name="T41" fmla="*/ 18 h 141"/>
                <a:gd name="T42" fmla="*/ 3 w 131"/>
                <a:gd name="T43" fmla="*/ 8 h 141"/>
                <a:gd name="T44" fmla="*/ 4 w 131"/>
                <a:gd name="T45" fmla="*/ 5 h 141"/>
                <a:gd name="T46" fmla="*/ 5 w 131"/>
                <a:gd name="T47" fmla="*/ 0 h 141"/>
                <a:gd name="T48" fmla="*/ 8 w 131"/>
                <a:gd name="T49" fmla="*/ 5 h 141"/>
                <a:gd name="T50" fmla="*/ 8 w 131"/>
                <a:gd name="T51" fmla="*/ 8 h 141"/>
                <a:gd name="T52" fmla="*/ 11 w 131"/>
                <a:gd name="T53" fmla="*/ 15 h 141"/>
                <a:gd name="T54" fmla="*/ 11 w 131"/>
                <a:gd name="T55" fmla="*/ 14 h 141"/>
                <a:gd name="T56" fmla="*/ 14 w 131"/>
                <a:gd name="T57" fmla="*/ 18 h 141"/>
                <a:gd name="T58" fmla="*/ 19 w 131"/>
                <a:gd name="T59" fmla="*/ 29 h 141"/>
                <a:gd name="T60" fmla="*/ 22 w 131"/>
                <a:gd name="T61" fmla="*/ 53 h 141"/>
                <a:gd name="T62" fmla="*/ 22 w 131"/>
                <a:gd name="T63" fmla="*/ 66 h 141"/>
                <a:gd name="T64" fmla="*/ 24 w 131"/>
                <a:gd name="T65" fmla="*/ 67 h 141"/>
                <a:gd name="T66" fmla="*/ 24 w 131"/>
                <a:gd name="T67" fmla="*/ 71 h 141"/>
                <a:gd name="T68" fmla="*/ 24 w 131"/>
                <a:gd name="T69" fmla="*/ 76 h 141"/>
                <a:gd name="T70" fmla="*/ 25 w 131"/>
                <a:gd name="T71" fmla="*/ 79 h 141"/>
                <a:gd name="T72" fmla="*/ 25 w 131"/>
                <a:gd name="T73" fmla="*/ 81 h 141"/>
                <a:gd name="T74" fmla="*/ 26 w 131"/>
                <a:gd name="T75" fmla="*/ 84 h 141"/>
                <a:gd name="T76" fmla="*/ 29 w 131"/>
                <a:gd name="T77" fmla="*/ 89 h 141"/>
                <a:gd name="T78" fmla="*/ 28 w 131"/>
                <a:gd name="T79" fmla="*/ 94 h 141"/>
                <a:gd name="T80" fmla="*/ 24 w 131"/>
                <a:gd name="T81" fmla="*/ 106 h 141"/>
                <a:gd name="T82" fmla="*/ 20 w 131"/>
                <a:gd name="T83" fmla="*/ 126 h 141"/>
                <a:gd name="T84" fmla="*/ 19 w 131"/>
                <a:gd name="T85" fmla="*/ 126 h 141"/>
                <a:gd name="T86" fmla="*/ 17 w 131"/>
                <a:gd name="T87" fmla="*/ 126 h 141"/>
                <a:gd name="T88" fmla="*/ 16 w 131"/>
                <a:gd name="T89" fmla="*/ 132 h 141"/>
                <a:gd name="T90" fmla="*/ 15 w 131"/>
                <a:gd name="T91" fmla="*/ 135 h 141"/>
                <a:gd name="T92" fmla="*/ 14 w 131"/>
                <a:gd name="T93" fmla="*/ 138 h 141"/>
                <a:gd name="T94" fmla="*/ 13 w 131"/>
                <a:gd name="T95" fmla="*/ 140 h 141"/>
                <a:gd name="T96" fmla="*/ 11 w 131"/>
                <a:gd name="T97" fmla="*/ 145 h 141"/>
                <a:gd name="T98" fmla="*/ 11 w 131"/>
                <a:gd name="T99" fmla="*/ 150 h 141"/>
                <a:gd name="T100" fmla="*/ 10 w 131"/>
                <a:gd name="T101" fmla="*/ 158 h 141"/>
                <a:gd name="T102" fmla="*/ 10 w 131"/>
                <a:gd name="T103" fmla="*/ 158 h 141"/>
                <a:gd name="T104" fmla="*/ 9 w 131"/>
                <a:gd name="T105" fmla="*/ 163 h 141"/>
                <a:gd name="T106" fmla="*/ 9 w 131"/>
                <a:gd name="T107" fmla="*/ 160 h 141"/>
                <a:gd name="T108" fmla="*/ 8 w 131"/>
                <a:gd name="T109" fmla="*/ 158 h 1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31"/>
                <a:gd name="T166" fmla="*/ 0 h 141"/>
                <a:gd name="T167" fmla="*/ 131 w 131"/>
                <a:gd name="T168" fmla="*/ 141 h 1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31" h="141">
                  <a:moveTo>
                    <a:pt x="36" y="136"/>
                  </a:moveTo>
                  <a:lnTo>
                    <a:pt x="28" y="131"/>
                  </a:lnTo>
                  <a:lnTo>
                    <a:pt x="19" y="129"/>
                  </a:lnTo>
                  <a:lnTo>
                    <a:pt x="17" y="123"/>
                  </a:lnTo>
                  <a:lnTo>
                    <a:pt x="17" y="120"/>
                  </a:lnTo>
                  <a:lnTo>
                    <a:pt x="19" y="96"/>
                  </a:lnTo>
                  <a:lnTo>
                    <a:pt x="17" y="83"/>
                  </a:lnTo>
                  <a:lnTo>
                    <a:pt x="13" y="83"/>
                  </a:lnTo>
                  <a:lnTo>
                    <a:pt x="12" y="78"/>
                  </a:lnTo>
                  <a:lnTo>
                    <a:pt x="10" y="68"/>
                  </a:lnTo>
                  <a:lnTo>
                    <a:pt x="8" y="68"/>
                  </a:lnTo>
                  <a:lnTo>
                    <a:pt x="4" y="63"/>
                  </a:lnTo>
                  <a:lnTo>
                    <a:pt x="0" y="58"/>
                  </a:lnTo>
                  <a:lnTo>
                    <a:pt x="4" y="50"/>
                  </a:lnTo>
                  <a:lnTo>
                    <a:pt x="10" y="45"/>
                  </a:lnTo>
                  <a:lnTo>
                    <a:pt x="17" y="43"/>
                  </a:lnTo>
                  <a:lnTo>
                    <a:pt x="19" y="36"/>
                  </a:lnTo>
                  <a:lnTo>
                    <a:pt x="26" y="29"/>
                  </a:lnTo>
                  <a:lnTo>
                    <a:pt x="26" y="26"/>
                  </a:lnTo>
                  <a:lnTo>
                    <a:pt x="19" y="18"/>
                  </a:lnTo>
                  <a:lnTo>
                    <a:pt x="18" y="8"/>
                  </a:lnTo>
                  <a:lnTo>
                    <a:pt x="19" y="5"/>
                  </a:lnTo>
                  <a:lnTo>
                    <a:pt x="22" y="0"/>
                  </a:lnTo>
                  <a:lnTo>
                    <a:pt x="34" y="5"/>
                  </a:lnTo>
                  <a:lnTo>
                    <a:pt x="37" y="8"/>
                  </a:lnTo>
                  <a:lnTo>
                    <a:pt x="50" y="15"/>
                  </a:lnTo>
                  <a:lnTo>
                    <a:pt x="53" y="14"/>
                  </a:lnTo>
                  <a:lnTo>
                    <a:pt x="63" y="18"/>
                  </a:lnTo>
                  <a:lnTo>
                    <a:pt x="86" y="29"/>
                  </a:lnTo>
                  <a:lnTo>
                    <a:pt x="101" y="42"/>
                  </a:lnTo>
                  <a:lnTo>
                    <a:pt x="101" y="55"/>
                  </a:lnTo>
                  <a:lnTo>
                    <a:pt x="110" y="56"/>
                  </a:lnTo>
                  <a:lnTo>
                    <a:pt x="112" y="60"/>
                  </a:lnTo>
                  <a:lnTo>
                    <a:pt x="112" y="65"/>
                  </a:lnTo>
                  <a:lnTo>
                    <a:pt x="117" y="68"/>
                  </a:lnTo>
                  <a:lnTo>
                    <a:pt x="117" y="70"/>
                  </a:lnTo>
                  <a:lnTo>
                    <a:pt x="121" y="73"/>
                  </a:lnTo>
                  <a:lnTo>
                    <a:pt x="131" y="78"/>
                  </a:lnTo>
                  <a:lnTo>
                    <a:pt x="128" y="83"/>
                  </a:lnTo>
                  <a:lnTo>
                    <a:pt x="113" y="95"/>
                  </a:lnTo>
                  <a:lnTo>
                    <a:pt x="91" y="105"/>
                  </a:lnTo>
                  <a:lnTo>
                    <a:pt x="86" y="105"/>
                  </a:lnTo>
                  <a:lnTo>
                    <a:pt x="81" y="105"/>
                  </a:lnTo>
                  <a:lnTo>
                    <a:pt x="73" y="110"/>
                  </a:lnTo>
                  <a:lnTo>
                    <a:pt x="68" y="113"/>
                  </a:lnTo>
                  <a:lnTo>
                    <a:pt x="63" y="116"/>
                  </a:lnTo>
                  <a:lnTo>
                    <a:pt x="59" y="118"/>
                  </a:lnTo>
                  <a:lnTo>
                    <a:pt x="53" y="123"/>
                  </a:lnTo>
                  <a:lnTo>
                    <a:pt x="53" y="128"/>
                  </a:lnTo>
                  <a:lnTo>
                    <a:pt x="49" y="136"/>
                  </a:lnTo>
                  <a:lnTo>
                    <a:pt x="48" y="136"/>
                  </a:lnTo>
                  <a:lnTo>
                    <a:pt x="41" y="141"/>
                  </a:lnTo>
                  <a:lnTo>
                    <a:pt x="41" y="138"/>
                  </a:lnTo>
                  <a:lnTo>
                    <a:pt x="36" y="136"/>
                  </a:lnTo>
                  <a:close/>
                </a:path>
              </a:pathLst>
            </a:custGeom>
            <a:noFill/>
            <a:ln w="1651">
              <a:solidFill>
                <a:srgbClr val="000000"/>
              </a:solidFill>
              <a:round/>
              <a:headEnd/>
              <a:tailEnd/>
            </a:ln>
          </p:spPr>
          <p:txBody>
            <a:bodyPr/>
            <a:lstStyle/>
            <a:p>
              <a:endParaRPr lang="en-US"/>
            </a:p>
          </p:txBody>
        </p:sp>
        <p:sp>
          <p:nvSpPr>
            <p:cNvPr id="22615" name="Freeform 88"/>
            <p:cNvSpPr>
              <a:spLocks/>
            </p:cNvSpPr>
            <p:nvPr/>
          </p:nvSpPr>
          <p:spPr bwMode="auto">
            <a:xfrm>
              <a:off x="1422" y="2648"/>
              <a:ext cx="57" cy="47"/>
            </a:xfrm>
            <a:custGeom>
              <a:avLst/>
              <a:gdLst>
                <a:gd name="T0" fmla="*/ 9 w 65"/>
                <a:gd name="T1" fmla="*/ 41 h 47"/>
                <a:gd name="T2" fmla="*/ 8 w 65"/>
                <a:gd name="T3" fmla="*/ 39 h 47"/>
                <a:gd name="T4" fmla="*/ 4 w 65"/>
                <a:gd name="T5" fmla="*/ 41 h 47"/>
                <a:gd name="T6" fmla="*/ 4 w 65"/>
                <a:gd name="T7" fmla="*/ 34 h 47"/>
                <a:gd name="T8" fmla="*/ 4 w 65"/>
                <a:gd name="T9" fmla="*/ 32 h 47"/>
                <a:gd name="T10" fmla="*/ 4 w 65"/>
                <a:gd name="T11" fmla="*/ 26 h 47"/>
                <a:gd name="T12" fmla="*/ 4 w 65"/>
                <a:gd name="T13" fmla="*/ 23 h 47"/>
                <a:gd name="T14" fmla="*/ 4 w 65"/>
                <a:gd name="T15" fmla="*/ 18 h 47"/>
                <a:gd name="T16" fmla="*/ 0 w 65"/>
                <a:gd name="T17" fmla="*/ 12 h 47"/>
                <a:gd name="T18" fmla="*/ 4 w 65"/>
                <a:gd name="T19" fmla="*/ 12 h 47"/>
                <a:gd name="T20" fmla="*/ 6 w 65"/>
                <a:gd name="T21" fmla="*/ 2 h 47"/>
                <a:gd name="T22" fmla="*/ 7 w 65"/>
                <a:gd name="T23" fmla="*/ 0 h 47"/>
                <a:gd name="T24" fmla="*/ 8 w 65"/>
                <a:gd name="T25" fmla="*/ 0 h 47"/>
                <a:gd name="T26" fmla="*/ 9 w 65"/>
                <a:gd name="T27" fmla="*/ 2 h 47"/>
                <a:gd name="T28" fmla="*/ 9 w 65"/>
                <a:gd name="T29" fmla="*/ 7 h 47"/>
                <a:gd name="T30" fmla="*/ 11 w 65"/>
                <a:gd name="T31" fmla="*/ 18 h 47"/>
                <a:gd name="T32" fmla="*/ 11 w 65"/>
                <a:gd name="T33" fmla="*/ 19 h 47"/>
                <a:gd name="T34" fmla="*/ 11 w 65"/>
                <a:gd name="T35" fmla="*/ 20 h 47"/>
                <a:gd name="T36" fmla="*/ 11 w 65"/>
                <a:gd name="T37" fmla="*/ 25 h 47"/>
                <a:gd name="T38" fmla="*/ 12 w 65"/>
                <a:gd name="T39" fmla="*/ 28 h 47"/>
                <a:gd name="T40" fmla="*/ 12 w 65"/>
                <a:gd name="T41" fmla="*/ 25 h 47"/>
                <a:gd name="T42" fmla="*/ 14 w 65"/>
                <a:gd name="T43" fmla="*/ 25 h 47"/>
                <a:gd name="T44" fmla="*/ 13 w 65"/>
                <a:gd name="T45" fmla="*/ 32 h 47"/>
                <a:gd name="T46" fmla="*/ 14 w 65"/>
                <a:gd name="T47" fmla="*/ 33 h 47"/>
                <a:gd name="T48" fmla="*/ 14 w 65"/>
                <a:gd name="T49" fmla="*/ 37 h 47"/>
                <a:gd name="T50" fmla="*/ 15 w 65"/>
                <a:gd name="T51" fmla="*/ 39 h 47"/>
                <a:gd name="T52" fmla="*/ 16 w 65"/>
                <a:gd name="T53" fmla="*/ 37 h 47"/>
                <a:gd name="T54" fmla="*/ 16 w 65"/>
                <a:gd name="T55" fmla="*/ 41 h 47"/>
                <a:gd name="T56" fmla="*/ 14 w 65"/>
                <a:gd name="T57" fmla="*/ 44 h 47"/>
                <a:gd name="T58" fmla="*/ 14 w 65"/>
                <a:gd name="T59" fmla="*/ 43 h 47"/>
                <a:gd name="T60" fmla="*/ 11 w 65"/>
                <a:gd name="T61" fmla="*/ 47 h 47"/>
                <a:gd name="T62" fmla="*/ 11 w 65"/>
                <a:gd name="T63" fmla="*/ 42 h 47"/>
                <a:gd name="T64" fmla="*/ 9 w 65"/>
                <a:gd name="T65" fmla="*/ 41 h 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47"/>
                <a:gd name="T101" fmla="*/ 65 w 65"/>
                <a:gd name="T102" fmla="*/ 47 h 4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47">
                  <a:moveTo>
                    <a:pt x="37" y="41"/>
                  </a:moveTo>
                  <a:lnTo>
                    <a:pt x="33" y="39"/>
                  </a:lnTo>
                  <a:lnTo>
                    <a:pt x="17" y="41"/>
                  </a:lnTo>
                  <a:lnTo>
                    <a:pt x="15" y="34"/>
                  </a:lnTo>
                  <a:lnTo>
                    <a:pt x="12" y="32"/>
                  </a:lnTo>
                  <a:lnTo>
                    <a:pt x="8" y="26"/>
                  </a:lnTo>
                  <a:lnTo>
                    <a:pt x="6" y="23"/>
                  </a:lnTo>
                  <a:lnTo>
                    <a:pt x="6" y="18"/>
                  </a:lnTo>
                  <a:lnTo>
                    <a:pt x="0" y="12"/>
                  </a:lnTo>
                  <a:lnTo>
                    <a:pt x="17" y="12"/>
                  </a:lnTo>
                  <a:lnTo>
                    <a:pt x="25" y="2"/>
                  </a:lnTo>
                  <a:lnTo>
                    <a:pt x="29" y="0"/>
                  </a:lnTo>
                  <a:lnTo>
                    <a:pt x="33" y="0"/>
                  </a:lnTo>
                  <a:lnTo>
                    <a:pt x="38" y="2"/>
                  </a:lnTo>
                  <a:lnTo>
                    <a:pt x="37" y="7"/>
                  </a:lnTo>
                  <a:lnTo>
                    <a:pt x="46" y="18"/>
                  </a:lnTo>
                  <a:lnTo>
                    <a:pt x="46" y="19"/>
                  </a:lnTo>
                  <a:lnTo>
                    <a:pt x="44" y="20"/>
                  </a:lnTo>
                  <a:lnTo>
                    <a:pt x="46" y="25"/>
                  </a:lnTo>
                  <a:lnTo>
                    <a:pt x="51" y="28"/>
                  </a:lnTo>
                  <a:lnTo>
                    <a:pt x="52" y="25"/>
                  </a:lnTo>
                  <a:lnTo>
                    <a:pt x="58" y="25"/>
                  </a:lnTo>
                  <a:lnTo>
                    <a:pt x="56" y="32"/>
                  </a:lnTo>
                  <a:lnTo>
                    <a:pt x="58" y="33"/>
                  </a:lnTo>
                  <a:lnTo>
                    <a:pt x="61" y="37"/>
                  </a:lnTo>
                  <a:lnTo>
                    <a:pt x="64" y="39"/>
                  </a:lnTo>
                  <a:lnTo>
                    <a:pt x="65" y="37"/>
                  </a:lnTo>
                  <a:lnTo>
                    <a:pt x="65" y="41"/>
                  </a:lnTo>
                  <a:lnTo>
                    <a:pt x="60" y="44"/>
                  </a:lnTo>
                  <a:lnTo>
                    <a:pt x="58" y="43"/>
                  </a:lnTo>
                  <a:lnTo>
                    <a:pt x="49" y="47"/>
                  </a:lnTo>
                  <a:lnTo>
                    <a:pt x="44" y="42"/>
                  </a:lnTo>
                  <a:lnTo>
                    <a:pt x="37" y="41"/>
                  </a:lnTo>
                  <a:close/>
                </a:path>
              </a:pathLst>
            </a:custGeom>
            <a:noFill/>
            <a:ln w="1651">
              <a:solidFill>
                <a:srgbClr val="000000"/>
              </a:solidFill>
              <a:round/>
              <a:headEnd/>
              <a:tailEnd/>
            </a:ln>
          </p:spPr>
          <p:txBody>
            <a:bodyPr/>
            <a:lstStyle/>
            <a:p>
              <a:endParaRPr lang="en-US"/>
            </a:p>
          </p:txBody>
        </p:sp>
        <p:sp>
          <p:nvSpPr>
            <p:cNvPr id="22616" name="Freeform 89"/>
            <p:cNvSpPr>
              <a:spLocks/>
            </p:cNvSpPr>
            <p:nvPr/>
          </p:nvSpPr>
          <p:spPr bwMode="auto">
            <a:xfrm>
              <a:off x="1510" y="2698"/>
              <a:ext cx="52" cy="17"/>
            </a:xfrm>
            <a:custGeom>
              <a:avLst/>
              <a:gdLst>
                <a:gd name="T0" fmla="*/ 8 w 60"/>
                <a:gd name="T1" fmla="*/ 5 h 17"/>
                <a:gd name="T2" fmla="*/ 9 w 60"/>
                <a:gd name="T3" fmla="*/ 5 h 17"/>
                <a:gd name="T4" fmla="*/ 10 w 60"/>
                <a:gd name="T5" fmla="*/ 5 h 17"/>
                <a:gd name="T6" fmla="*/ 11 w 60"/>
                <a:gd name="T7" fmla="*/ 5 h 17"/>
                <a:gd name="T8" fmla="*/ 12 w 60"/>
                <a:gd name="T9" fmla="*/ 5 h 17"/>
                <a:gd name="T10" fmla="*/ 11 w 60"/>
                <a:gd name="T11" fmla="*/ 12 h 17"/>
                <a:gd name="T12" fmla="*/ 10 w 60"/>
                <a:gd name="T13" fmla="*/ 17 h 17"/>
                <a:gd name="T14" fmla="*/ 7 w 60"/>
                <a:gd name="T15" fmla="*/ 15 h 17"/>
                <a:gd name="T16" fmla="*/ 5 w 60"/>
                <a:gd name="T17" fmla="*/ 12 h 17"/>
                <a:gd name="T18" fmla="*/ 3 w 60"/>
                <a:gd name="T19" fmla="*/ 14 h 17"/>
                <a:gd name="T20" fmla="*/ 0 w 60"/>
                <a:gd name="T21" fmla="*/ 12 h 17"/>
                <a:gd name="T22" fmla="*/ 0 w 60"/>
                <a:gd name="T23" fmla="*/ 12 h 17"/>
                <a:gd name="T24" fmla="*/ 0 w 60"/>
                <a:gd name="T25" fmla="*/ 10 h 17"/>
                <a:gd name="T26" fmla="*/ 3 w 60"/>
                <a:gd name="T27" fmla="*/ 2 h 17"/>
                <a:gd name="T28" fmla="*/ 3 w 60"/>
                <a:gd name="T29" fmla="*/ 0 h 17"/>
                <a:gd name="T30" fmla="*/ 6 w 60"/>
                <a:gd name="T31" fmla="*/ 2 h 17"/>
                <a:gd name="T32" fmla="*/ 7 w 60"/>
                <a:gd name="T33" fmla="*/ 2 h 17"/>
                <a:gd name="T34" fmla="*/ 7 w 60"/>
                <a:gd name="T35" fmla="*/ 0 h 17"/>
                <a:gd name="T36" fmla="*/ 8 w 60"/>
                <a:gd name="T37" fmla="*/ 5 h 17"/>
                <a:gd name="T38" fmla="*/ 8 w 60"/>
                <a:gd name="T39" fmla="*/ 2 h 17"/>
                <a:gd name="T40" fmla="*/ 8 w 60"/>
                <a:gd name="T41" fmla="*/ 5 h 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0"/>
                <a:gd name="T64" fmla="*/ 0 h 17"/>
                <a:gd name="T65" fmla="*/ 60 w 60"/>
                <a:gd name="T66" fmla="*/ 17 h 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0" h="17">
                  <a:moveTo>
                    <a:pt x="39" y="5"/>
                  </a:moveTo>
                  <a:lnTo>
                    <a:pt x="42" y="5"/>
                  </a:lnTo>
                  <a:lnTo>
                    <a:pt x="47" y="5"/>
                  </a:lnTo>
                  <a:lnTo>
                    <a:pt x="53" y="5"/>
                  </a:lnTo>
                  <a:lnTo>
                    <a:pt x="60" y="5"/>
                  </a:lnTo>
                  <a:lnTo>
                    <a:pt x="55" y="12"/>
                  </a:lnTo>
                  <a:lnTo>
                    <a:pt x="46" y="17"/>
                  </a:lnTo>
                  <a:lnTo>
                    <a:pt x="33" y="15"/>
                  </a:lnTo>
                  <a:lnTo>
                    <a:pt x="23" y="12"/>
                  </a:lnTo>
                  <a:lnTo>
                    <a:pt x="6" y="14"/>
                  </a:lnTo>
                  <a:lnTo>
                    <a:pt x="0" y="12"/>
                  </a:lnTo>
                  <a:lnTo>
                    <a:pt x="0" y="10"/>
                  </a:lnTo>
                  <a:lnTo>
                    <a:pt x="5" y="2"/>
                  </a:lnTo>
                  <a:lnTo>
                    <a:pt x="5" y="0"/>
                  </a:lnTo>
                  <a:lnTo>
                    <a:pt x="29" y="2"/>
                  </a:lnTo>
                  <a:lnTo>
                    <a:pt x="30" y="2"/>
                  </a:lnTo>
                  <a:lnTo>
                    <a:pt x="33" y="0"/>
                  </a:lnTo>
                  <a:lnTo>
                    <a:pt x="37" y="5"/>
                  </a:lnTo>
                  <a:lnTo>
                    <a:pt x="38" y="2"/>
                  </a:lnTo>
                  <a:lnTo>
                    <a:pt x="39" y="5"/>
                  </a:lnTo>
                  <a:close/>
                </a:path>
              </a:pathLst>
            </a:custGeom>
            <a:noFill/>
            <a:ln w="1651">
              <a:solidFill>
                <a:srgbClr val="000000"/>
              </a:solidFill>
              <a:round/>
              <a:headEnd/>
              <a:tailEnd/>
            </a:ln>
          </p:spPr>
          <p:txBody>
            <a:bodyPr/>
            <a:lstStyle/>
            <a:p>
              <a:endParaRPr lang="en-US"/>
            </a:p>
          </p:txBody>
        </p:sp>
        <p:sp>
          <p:nvSpPr>
            <p:cNvPr id="22617" name="Freeform 90"/>
            <p:cNvSpPr>
              <a:spLocks/>
            </p:cNvSpPr>
            <p:nvPr/>
          </p:nvSpPr>
          <p:spPr bwMode="auto">
            <a:xfrm>
              <a:off x="1248" y="2613"/>
              <a:ext cx="16" cy="27"/>
            </a:xfrm>
            <a:custGeom>
              <a:avLst/>
              <a:gdLst>
                <a:gd name="T0" fmla="*/ 1 w 18"/>
                <a:gd name="T1" fmla="*/ 25 h 26"/>
                <a:gd name="T2" fmla="*/ 4 w 18"/>
                <a:gd name="T3" fmla="*/ 8 h 26"/>
                <a:gd name="T4" fmla="*/ 4 w 18"/>
                <a:gd name="T5" fmla="*/ 3 h 26"/>
                <a:gd name="T6" fmla="*/ 4 w 18"/>
                <a:gd name="T7" fmla="*/ 3 h 26"/>
                <a:gd name="T8" fmla="*/ 4 w 18"/>
                <a:gd name="T9" fmla="*/ 0 h 26"/>
                <a:gd name="T10" fmla="*/ 4 w 18"/>
                <a:gd name="T11" fmla="*/ 0 h 26"/>
                <a:gd name="T12" fmla="*/ 4 w 18"/>
                <a:gd name="T13" fmla="*/ 3 h 26"/>
                <a:gd name="T14" fmla="*/ 4 w 18"/>
                <a:gd name="T15" fmla="*/ 3 h 26"/>
                <a:gd name="T16" fmla="*/ 4 w 18"/>
                <a:gd name="T17" fmla="*/ 4 h 26"/>
                <a:gd name="T18" fmla="*/ 4 w 18"/>
                <a:gd name="T19" fmla="*/ 9 h 26"/>
                <a:gd name="T20" fmla="*/ 4 w 18"/>
                <a:gd name="T21" fmla="*/ 25 h 26"/>
                <a:gd name="T22" fmla="*/ 4 w 18"/>
                <a:gd name="T23" fmla="*/ 28 h 26"/>
                <a:gd name="T24" fmla="*/ 4 w 18"/>
                <a:gd name="T25" fmla="*/ 37 h 26"/>
                <a:gd name="T26" fmla="*/ 0 w 18"/>
                <a:gd name="T27" fmla="*/ 33 h 26"/>
                <a:gd name="T28" fmla="*/ 1 w 18"/>
                <a:gd name="T29" fmla="*/ 25 h 2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8"/>
                <a:gd name="T46" fmla="*/ 0 h 26"/>
                <a:gd name="T47" fmla="*/ 18 w 18"/>
                <a:gd name="T48" fmla="*/ 26 h 2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8" h="26">
                  <a:moveTo>
                    <a:pt x="1" y="14"/>
                  </a:moveTo>
                  <a:lnTo>
                    <a:pt x="12" y="8"/>
                  </a:lnTo>
                  <a:lnTo>
                    <a:pt x="12" y="3"/>
                  </a:lnTo>
                  <a:lnTo>
                    <a:pt x="15" y="3"/>
                  </a:lnTo>
                  <a:lnTo>
                    <a:pt x="12" y="0"/>
                  </a:lnTo>
                  <a:lnTo>
                    <a:pt x="15" y="0"/>
                  </a:lnTo>
                  <a:lnTo>
                    <a:pt x="15" y="3"/>
                  </a:lnTo>
                  <a:lnTo>
                    <a:pt x="18" y="3"/>
                  </a:lnTo>
                  <a:lnTo>
                    <a:pt x="18" y="4"/>
                  </a:lnTo>
                  <a:lnTo>
                    <a:pt x="15" y="9"/>
                  </a:lnTo>
                  <a:lnTo>
                    <a:pt x="16" y="14"/>
                  </a:lnTo>
                  <a:lnTo>
                    <a:pt x="9" y="17"/>
                  </a:lnTo>
                  <a:lnTo>
                    <a:pt x="4" y="26"/>
                  </a:lnTo>
                  <a:lnTo>
                    <a:pt x="0" y="22"/>
                  </a:lnTo>
                  <a:lnTo>
                    <a:pt x="1" y="14"/>
                  </a:lnTo>
                  <a:close/>
                </a:path>
              </a:pathLst>
            </a:custGeom>
            <a:noFill/>
            <a:ln w="1651">
              <a:solidFill>
                <a:srgbClr val="000000"/>
              </a:solidFill>
              <a:round/>
              <a:headEnd/>
              <a:tailEnd/>
            </a:ln>
          </p:spPr>
          <p:txBody>
            <a:bodyPr/>
            <a:lstStyle/>
            <a:p>
              <a:endParaRPr lang="en-US"/>
            </a:p>
          </p:txBody>
        </p:sp>
        <p:sp>
          <p:nvSpPr>
            <p:cNvPr id="22618" name="Freeform 91"/>
            <p:cNvSpPr>
              <a:spLocks/>
            </p:cNvSpPr>
            <p:nvPr/>
          </p:nvSpPr>
          <p:spPr bwMode="auto">
            <a:xfrm>
              <a:off x="1288" y="2592"/>
              <a:ext cx="44" cy="37"/>
            </a:xfrm>
            <a:custGeom>
              <a:avLst/>
              <a:gdLst>
                <a:gd name="T0" fmla="*/ 4 w 50"/>
                <a:gd name="T1" fmla="*/ 35 h 37"/>
                <a:gd name="T2" fmla="*/ 4 w 50"/>
                <a:gd name="T3" fmla="*/ 29 h 37"/>
                <a:gd name="T4" fmla="*/ 2 w 50"/>
                <a:gd name="T5" fmla="*/ 25 h 37"/>
                <a:gd name="T6" fmla="*/ 0 w 50"/>
                <a:gd name="T7" fmla="*/ 21 h 37"/>
                <a:gd name="T8" fmla="*/ 0 w 50"/>
                <a:gd name="T9" fmla="*/ 17 h 37"/>
                <a:gd name="T10" fmla="*/ 4 w 50"/>
                <a:gd name="T11" fmla="*/ 15 h 37"/>
                <a:gd name="T12" fmla="*/ 4 w 50"/>
                <a:gd name="T13" fmla="*/ 10 h 37"/>
                <a:gd name="T14" fmla="*/ 6 w 50"/>
                <a:gd name="T15" fmla="*/ 1 h 37"/>
                <a:gd name="T16" fmla="*/ 7 w 50"/>
                <a:gd name="T17" fmla="*/ 2 h 37"/>
                <a:gd name="T18" fmla="*/ 8 w 50"/>
                <a:gd name="T19" fmla="*/ 0 h 37"/>
                <a:gd name="T20" fmla="*/ 10 w 50"/>
                <a:gd name="T21" fmla="*/ 0 h 37"/>
                <a:gd name="T22" fmla="*/ 11 w 50"/>
                <a:gd name="T23" fmla="*/ 2 h 37"/>
                <a:gd name="T24" fmla="*/ 12 w 50"/>
                <a:gd name="T25" fmla="*/ 5 h 37"/>
                <a:gd name="T26" fmla="*/ 12 w 50"/>
                <a:gd name="T27" fmla="*/ 12 h 37"/>
                <a:gd name="T28" fmla="*/ 11 w 50"/>
                <a:gd name="T29" fmla="*/ 17 h 37"/>
                <a:gd name="T30" fmla="*/ 11 w 50"/>
                <a:gd name="T31" fmla="*/ 28 h 37"/>
                <a:gd name="T32" fmla="*/ 9 w 50"/>
                <a:gd name="T33" fmla="*/ 37 h 37"/>
                <a:gd name="T34" fmla="*/ 7 w 50"/>
                <a:gd name="T35" fmla="*/ 35 h 37"/>
                <a:gd name="T36" fmla="*/ 4 w 50"/>
                <a:gd name="T37" fmla="*/ 35 h 3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0"/>
                <a:gd name="T58" fmla="*/ 0 h 37"/>
                <a:gd name="T59" fmla="*/ 50 w 50"/>
                <a:gd name="T60" fmla="*/ 37 h 3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0" h="37">
                  <a:moveTo>
                    <a:pt x="18" y="35"/>
                  </a:moveTo>
                  <a:lnTo>
                    <a:pt x="13" y="29"/>
                  </a:lnTo>
                  <a:lnTo>
                    <a:pt x="2" y="25"/>
                  </a:lnTo>
                  <a:lnTo>
                    <a:pt x="0" y="21"/>
                  </a:lnTo>
                  <a:lnTo>
                    <a:pt x="0" y="17"/>
                  </a:lnTo>
                  <a:lnTo>
                    <a:pt x="5" y="15"/>
                  </a:lnTo>
                  <a:lnTo>
                    <a:pt x="6" y="10"/>
                  </a:lnTo>
                  <a:lnTo>
                    <a:pt x="23" y="1"/>
                  </a:lnTo>
                  <a:lnTo>
                    <a:pt x="28" y="2"/>
                  </a:lnTo>
                  <a:lnTo>
                    <a:pt x="31" y="0"/>
                  </a:lnTo>
                  <a:lnTo>
                    <a:pt x="40" y="0"/>
                  </a:lnTo>
                  <a:lnTo>
                    <a:pt x="45" y="2"/>
                  </a:lnTo>
                  <a:lnTo>
                    <a:pt x="48" y="5"/>
                  </a:lnTo>
                  <a:lnTo>
                    <a:pt x="50" y="12"/>
                  </a:lnTo>
                  <a:lnTo>
                    <a:pt x="46" y="17"/>
                  </a:lnTo>
                  <a:lnTo>
                    <a:pt x="46" y="28"/>
                  </a:lnTo>
                  <a:lnTo>
                    <a:pt x="34" y="37"/>
                  </a:lnTo>
                  <a:lnTo>
                    <a:pt x="28" y="35"/>
                  </a:lnTo>
                  <a:lnTo>
                    <a:pt x="18" y="35"/>
                  </a:lnTo>
                  <a:close/>
                </a:path>
              </a:pathLst>
            </a:custGeom>
            <a:noFill/>
            <a:ln w="1651">
              <a:solidFill>
                <a:srgbClr val="000000"/>
              </a:solidFill>
              <a:round/>
              <a:headEnd/>
              <a:tailEnd/>
            </a:ln>
          </p:spPr>
          <p:txBody>
            <a:bodyPr/>
            <a:lstStyle/>
            <a:p>
              <a:endParaRPr lang="en-US"/>
            </a:p>
          </p:txBody>
        </p:sp>
        <p:sp>
          <p:nvSpPr>
            <p:cNvPr id="22619" name="Freeform 92"/>
            <p:cNvSpPr>
              <a:spLocks/>
            </p:cNvSpPr>
            <p:nvPr/>
          </p:nvSpPr>
          <p:spPr bwMode="auto">
            <a:xfrm>
              <a:off x="1563" y="2763"/>
              <a:ext cx="15" cy="10"/>
            </a:xfrm>
            <a:custGeom>
              <a:avLst/>
              <a:gdLst>
                <a:gd name="T0" fmla="*/ 3 w 17"/>
                <a:gd name="T1" fmla="*/ 3 h 10"/>
                <a:gd name="T2" fmla="*/ 4 w 17"/>
                <a:gd name="T3" fmla="*/ 0 h 10"/>
                <a:gd name="T4" fmla="*/ 4 w 17"/>
                <a:gd name="T5" fmla="*/ 1 h 10"/>
                <a:gd name="T6" fmla="*/ 4 w 17"/>
                <a:gd name="T7" fmla="*/ 6 h 10"/>
                <a:gd name="T8" fmla="*/ 4 w 17"/>
                <a:gd name="T9" fmla="*/ 6 h 10"/>
                <a:gd name="T10" fmla="*/ 4 w 17"/>
                <a:gd name="T11" fmla="*/ 9 h 10"/>
                <a:gd name="T12" fmla="*/ 4 w 17"/>
                <a:gd name="T13" fmla="*/ 9 h 10"/>
                <a:gd name="T14" fmla="*/ 4 w 17"/>
                <a:gd name="T15" fmla="*/ 6 h 10"/>
                <a:gd name="T16" fmla="*/ 3 w 17"/>
                <a:gd name="T17" fmla="*/ 10 h 10"/>
                <a:gd name="T18" fmla="*/ 0 w 17"/>
                <a:gd name="T19" fmla="*/ 6 h 10"/>
                <a:gd name="T20" fmla="*/ 3 w 17"/>
                <a:gd name="T21" fmla="*/ 3 h 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
                <a:gd name="T34" fmla="*/ 0 h 10"/>
                <a:gd name="T35" fmla="*/ 17 w 17"/>
                <a:gd name="T36" fmla="*/ 10 h 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 h="10">
                  <a:moveTo>
                    <a:pt x="3" y="3"/>
                  </a:moveTo>
                  <a:lnTo>
                    <a:pt x="13" y="0"/>
                  </a:lnTo>
                  <a:lnTo>
                    <a:pt x="16" y="1"/>
                  </a:lnTo>
                  <a:lnTo>
                    <a:pt x="16" y="6"/>
                  </a:lnTo>
                  <a:lnTo>
                    <a:pt x="17" y="6"/>
                  </a:lnTo>
                  <a:lnTo>
                    <a:pt x="16" y="9"/>
                  </a:lnTo>
                  <a:lnTo>
                    <a:pt x="13" y="9"/>
                  </a:lnTo>
                  <a:lnTo>
                    <a:pt x="9" y="6"/>
                  </a:lnTo>
                  <a:lnTo>
                    <a:pt x="3" y="10"/>
                  </a:lnTo>
                  <a:lnTo>
                    <a:pt x="0" y="6"/>
                  </a:lnTo>
                  <a:lnTo>
                    <a:pt x="3" y="3"/>
                  </a:lnTo>
                  <a:close/>
                </a:path>
              </a:pathLst>
            </a:custGeom>
            <a:noFill/>
            <a:ln w="1651">
              <a:solidFill>
                <a:srgbClr val="000000"/>
              </a:solidFill>
              <a:round/>
              <a:headEnd/>
              <a:tailEnd/>
            </a:ln>
          </p:spPr>
          <p:txBody>
            <a:bodyPr/>
            <a:lstStyle/>
            <a:p>
              <a:endParaRPr lang="en-US"/>
            </a:p>
          </p:txBody>
        </p:sp>
        <p:sp>
          <p:nvSpPr>
            <p:cNvPr id="22620" name="Freeform 93"/>
            <p:cNvSpPr>
              <a:spLocks/>
            </p:cNvSpPr>
            <p:nvPr/>
          </p:nvSpPr>
          <p:spPr bwMode="auto">
            <a:xfrm>
              <a:off x="1563" y="2715"/>
              <a:ext cx="65" cy="49"/>
            </a:xfrm>
            <a:custGeom>
              <a:avLst/>
              <a:gdLst>
                <a:gd name="T0" fmla="*/ 7 w 74"/>
                <a:gd name="T1" fmla="*/ 58 h 48"/>
                <a:gd name="T2" fmla="*/ 6 w 74"/>
                <a:gd name="T3" fmla="*/ 38 h 48"/>
                <a:gd name="T4" fmla="*/ 5 w 74"/>
                <a:gd name="T5" fmla="*/ 37 h 48"/>
                <a:gd name="T6" fmla="*/ 4 w 74"/>
                <a:gd name="T7" fmla="*/ 40 h 48"/>
                <a:gd name="T8" fmla="*/ 4 w 74"/>
                <a:gd name="T9" fmla="*/ 36 h 48"/>
                <a:gd name="T10" fmla="*/ 0 w 74"/>
                <a:gd name="T11" fmla="*/ 16 h 48"/>
                <a:gd name="T12" fmla="*/ 0 w 74"/>
                <a:gd name="T13" fmla="*/ 11 h 48"/>
                <a:gd name="T14" fmla="*/ 3 w 74"/>
                <a:gd name="T15" fmla="*/ 4 h 48"/>
                <a:gd name="T16" fmla="*/ 4 w 74"/>
                <a:gd name="T17" fmla="*/ 3 h 48"/>
                <a:gd name="T18" fmla="*/ 4 w 74"/>
                <a:gd name="T19" fmla="*/ 0 h 48"/>
                <a:gd name="T20" fmla="*/ 4 w 74"/>
                <a:gd name="T21" fmla="*/ 4 h 48"/>
                <a:gd name="T22" fmla="*/ 4 w 74"/>
                <a:gd name="T23" fmla="*/ 8 h 48"/>
                <a:gd name="T24" fmla="*/ 5 w 74"/>
                <a:gd name="T25" fmla="*/ 15 h 48"/>
                <a:gd name="T26" fmla="*/ 6 w 74"/>
                <a:gd name="T27" fmla="*/ 16 h 48"/>
                <a:gd name="T28" fmla="*/ 8 w 74"/>
                <a:gd name="T29" fmla="*/ 15 h 48"/>
                <a:gd name="T30" fmla="*/ 10 w 74"/>
                <a:gd name="T31" fmla="*/ 11 h 48"/>
                <a:gd name="T32" fmla="*/ 11 w 74"/>
                <a:gd name="T33" fmla="*/ 12 h 48"/>
                <a:gd name="T34" fmla="*/ 13 w 74"/>
                <a:gd name="T35" fmla="*/ 20 h 48"/>
                <a:gd name="T36" fmla="*/ 14 w 74"/>
                <a:gd name="T37" fmla="*/ 20 h 48"/>
                <a:gd name="T38" fmla="*/ 15 w 74"/>
                <a:gd name="T39" fmla="*/ 22 h 48"/>
                <a:gd name="T40" fmla="*/ 15 w 74"/>
                <a:gd name="T41" fmla="*/ 22 h 48"/>
                <a:gd name="T42" fmla="*/ 17 w 74"/>
                <a:gd name="T43" fmla="*/ 37 h 48"/>
                <a:gd name="T44" fmla="*/ 18 w 74"/>
                <a:gd name="T45" fmla="*/ 40 h 48"/>
                <a:gd name="T46" fmla="*/ 17 w 74"/>
                <a:gd name="T47" fmla="*/ 46 h 48"/>
                <a:gd name="T48" fmla="*/ 16 w 74"/>
                <a:gd name="T49" fmla="*/ 52 h 48"/>
                <a:gd name="T50" fmla="*/ 15 w 74"/>
                <a:gd name="T51" fmla="*/ 52 h 48"/>
                <a:gd name="T52" fmla="*/ 14 w 74"/>
                <a:gd name="T53" fmla="*/ 56 h 48"/>
                <a:gd name="T54" fmla="*/ 13 w 74"/>
                <a:gd name="T55" fmla="*/ 54 h 48"/>
                <a:gd name="T56" fmla="*/ 10 w 74"/>
                <a:gd name="T57" fmla="*/ 59 h 48"/>
                <a:gd name="T58" fmla="*/ 8 w 74"/>
                <a:gd name="T59" fmla="*/ 59 h 48"/>
                <a:gd name="T60" fmla="*/ 8 w 74"/>
                <a:gd name="T61" fmla="*/ 59 h 48"/>
                <a:gd name="T62" fmla="*/ 7 w 74"/>
                <a:gd name="T63" fmla="*/ 58 h 4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
                <a:gd name="T97" fmla="*/ 0 h 48"/>
                <a:gd name="T98" fmla="*/ 74 w 74"/>
                <a:gd name="T99" fmla="*/ 48 h 4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 h="48">
                  <a:moveTo>
                    <a:pt x="26" y="47"/>
                  </a:moveTo>
                  <a:lnTo>
                    <a:pt x="25" y="27"/>
                  </a:lnTo>
                  <a:lnTo>
                    <a:pt x="21" y="26"/>
                  </a:lnTo>
                  <a:lnTo>
                    <a:pt x="17" y="29"/>
                  </a:lnTo>
                  <a:lnTo>
                    <a:pt x="8" y="25"/>
                  </a:lnTo>
                  <a:lnTo>
                    <a:pt x="0" y="16"/>
                  </a:lnTo>
                  <a:lnTo>
                    <a:pt x="0" y="11"/>
                  </a:lnTo>
                  <a:lnTo>
                    <a:pt x="3" y="4"/>
                  </a:lnTo>
                  <a:lnTo>
                    <a:pt x="7" y="3"/>
                  </a:lnTo>
                  <a:lnTo>
                    <a:pt x="10" y="0"/>
                  </a:lnTo>
                  <a:lnTo>
                    <a:pt x="14" y="4"/>
                  </a:lnTo>
                  <a:lnTo>
                    <a:pt x="18" y="8"/>
                  </a:lnTo>
                  <a:lnTo>
                    <a:pt x="21" y="15"/>
                  </a:lnTo>
                  <a:lnTo>
                    <a:pt x="25" y="16"/>
                  </a:lnTo>
                  <a:lnTo>
                    <a:pt x="32" y="15"/>
                  </a:lnTo>
                  <a:lnTo>
                    <a:pt x="39" y="11"/>
                  </a:lnTo>
                  <a:lnTo>
                    <a:pt x="46" y="12"/>
                  </a:lnTo>
                  <a:lnTo>
                    <a:pt x="55" y="20"/>
                  </a:lnTo>
                  <a:lnTo>
                    <a:pt x="59" y="20"/>
                  </a:lnTo>
                  <a:lnTo>
                    <a:pt x="60" y="22"/>
                  </a:lnTo>
                  <a:lnTo>
                    <a:pt x="63" y="22"/>
                  </a:lnTo>
                  <a:lnTo>
                    <a:pt x="71" y="26"/>
                  </a:lnTo>
                  <a:lnTo>
                    <a:pt x="74" y="29"/>
                  </a:lnTo>
                  <a:lnTo>
                    <a:pt x="72" y="35"/>
                  </a:lnTo>
                  <a:lnTo>
                    <a:pt x="67" y="41"/>
                  </a:lnTo>
                  <a:lnTo>
                    <a:pt x="63" y="41"/>
                  </a:lnTo>
                  <a:lnTo>
                    <a:pt x="57" y="45"/>
                  </a:lnTo>
                  <a:lnTo>
                    <a:pt x="53" y="43"/>
                  </a:lnTo>
                  <a:lnTo>
                    <a:pt x="41" y="48"/>
                  </a:lnTo>
                  <a:lnTo>
                    <a:pt x="33" y="48"/>
                  </a:lnTo>
                  <a:lnTo>
                    <a:pt x="30" y="48"/>
                  </a:lnTo>
                  <a:lnTo>
                    <a:pt x="26" y="47"/>
                  </a:lnTo>
                  <a:close/>
                </a:path>
              </a:pathLst>
            </a:custGeom>
            <a:noFill/>
            <a:ln w="1651">
              <a:solidFill>
                <a:srgbClr val="000000"/>
              </a:solidFill>
              <a:round/>
              <a:headEnd/>
              <a:tailEnd/>
            </a:ln>
          </p:spPr>
          <p:txBody>
            <a:bodyPr/>
            <a:lstStyle/>
            <a:p>
              <a:endParaRPr lang="en-US"/>
            </a:p>
          </p:txBody>
        </p:sp>
        <p:sp>
          <p:nvSpPr>
            <p:cNvPr id="22621" name="Freeform 94"/>
            <p:cNvSpPr>
              <a:spLocks/>
            </p:cNvSpPr>
            <p:nvPr/>
          </p:nvSpPr>
          <p:spPr bwMode="auto">
            <a:xfrm>
              <a:off x="1531" y="2728"/>
              <a:ext cx="23" cy="20"/>
            </a:xfrm>
            <a:custGeom>
              <a:avLst/>
              <a:gdLst>
                <a:gd name="T0" fmla="*/ 3 w 27"/>
                <a:gd name="T1" fmla="*/ 9 h 20"/>
                <a:gd name="T2" fmla="*/ 0 w 27"/>
                <a:gd name="T3" fmla="*/ 4 h 20"/>
                <a:gd name="T4" fmla="*/ 0 w 27"/>
                <a:gd name="T5" fmla="*/ 3 h 20"/>
                <a:gd name="T6" fmla="*/ 3 w 27"/>
                <a:gd name="T7" fmla="*/ 3 h 20"/>
                <a:gd name="T8" fmla="*/ 3 w 27"/>
                <a:gd name="T9" fmla="*/ 0 h 20"/>
                <a:gd name="T10" fmla="*/ 3 w 27"/>
                <a:gd name="T11" fmla="*/ 3 h 20"/>
                <a:gd name="T12" fmla="*/ 5 w 27"/>
                <a:gd name="T13" fmla="*/ 10 h 20"/>
                <a:gd name="T14" fmla="*/ 4 w 27"/>
                <a:gd name="T15" fmla="*/ 17 h 20"/>
                <a:gd name="T16" fmla="*/ 3 w 27"/>
                <a:gd name="T17" fmla="*/ 20 h 20"/>
                <a:gd name="T18" fmla="*/ 3 w 27"/>
                <a:gd name="T19" fmla="*/ 20 h 20"/>
                <a:gd name="T20" fmla="*/ 3 w 27"/>
                <a:gd name="T21" fmla="*/ 17 h 20"/>
                <a:gd name="T22" fmla="*/ 3 w 27"/>
                <a:gd name="T23" fmla="*/ 9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
                <a:gd name="T37" fmla="*/ 0 h 20"/>
                <a:gd name="T38" fmla="*/ 27 w 27"/>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 h="20">
                  <a:moveTo>
                    <a:pt x="6" y="9"/>
                  </a:moveTo>
                  <a:lnTo>
                    <a:pt x="0" y="4"/>
                  </a:lnTo>
                  <a:lnTo>
                    <a:pt x="0" y="3"/>
                  </a:lnTo>
                  <a:lnTo>
                    <a:pt x="4" y="3"/>
                  </a:lnTo>
                  <a:lnTo>
                    <a:pt x="6" y="0"/>
                  </a:lnTo>
                  <a:lnTo>
                    <a:pt x="15" y="3"/>
                  </a:lnTo>
                  <a:lnTo>
                    <a:pt x="27" y="10"/>
                  </a:lnTo>
                  <a:lnTo>
                    <a:pt x="23" y="17"/>
                  </a:lnTo>
                  <a:lnTo>
                    <a:pt x="17" y="20"/>
                  </a:lnTo>
                  <a:lnTo>
                    <a:pt x="9" y="20"/>
                  </a:lnTo>
                  <a:lnTo>
                    <a:pt x="8" y="17"/>
                  </a:lnTo>
                  <a:lnTo>
                    <a:pt x="6" y="9"/>
                  </a:lnTo>
                  <a:close/>
                </a:path>
              </a:pathLst>
            </a:custGeom>
            <a:noFill/>
            <a:ln w="1651">
              <a:solidFill>
                <a:srgbClr val="000000"/>
              </a:solidFill>
              <a:round/>
              <a:headEnd/>
              <a:tailEnd/>
            </a:ln>
          </p:spPr>
          <p:txBody>
            <a:bodyPr/>
            <a:lstStyle/>
            <a:p>
              <a:endParaRPr lang="en-US"/>
            </a:p>
          </p:txBody>
        </p:sp>
        <p:sp>
          <p:nvSpPr>
            <p:cNvPr id="22622" name="Text Box 95"/>
            <p:cNvSpPr txBox="1">
              <a:spLocks noChangeArrowheads="1"/>
            </p:cNvSpPr>
            <p:nvPr/>
          </p:nvSpPr>
          <p:spPr bwMode="auto">
            <a:xfrm>
              <a:off x="1440" y="2784"/>
              <a:ext cx="250" cy="146"/>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2A</a:t>
              </a:r>
            </a:p>
            <a:p>
              <a:r>
                <a:rPr lang="en-US" sz="1200">
                  <a:solidFill>
                    <a:srgbClr val="FF0000"/>
                  </a:solidFill>
                  <a:latin typeface="Calibri" pitchFamily="34" charset="0"/>
                  <a:cs typeface="Times New Roman" pitchFamily="18" charset="0"/>
                </a:rPr>
                <a:t>1C</a:t>
              </a:r>
            </a:p>
          </p:txBody>
        </p:sp>
        <p:grpSp>
          <p:nvGrpSpPr>
            <p:cNvPr id="22623" name="Group 96"/>
            <p:cNvGrpSpPr>
              <a:grpSpLocks/>
            </p:cNvGrpSpPr>
            <p:nvPr/>
          </p:nvGrpSpPr>
          <p:grpSpPr bwMode="auto">
            <a:xfrm>
              <a:off x="480" y="672"/>
              <a:ext cx="877" cy="825"/>
              <a:chOff x="288" y="738"/>
              <a:chExt cx="877" cy="825"/>
            </a:xfrm>
          </p:grpSpPr>
          <p:grpSp>
            <p:nvGrpSpPr>
              <p:cNvPr id="22627" name="Group 97"/>
              <p:cNvGrpSpPr>
                <a:grpSpLocks/>
              </p:cNvGrpSpPr>
              <p:nvPr/>
            </p:nvGrpSpPr>
            <p:grpSpPr bwMode="auto">
              <a:xfrm>
                <a:off x="288" y="738"/>
                <a:ext cx="877" cy="825"/>
                <a:chOff x="-3581" y="2593"/>
                <a:chExt cx="787" cy="591"/>
              </a:xfrm>
            </p:grpSpPr>
            <p:sp>
              <p:nvSpPr>
                <p:cNvPr id="22629" name="Freeform 98"/>
                <p:cNvSpPr>
                  <a:spLocks/>
                </p:cNvSpPr>
                <p:nvPr/>
              </p:nvSpPr>
              <p:spPr bwMode="auto">
                <a:xfrm>
                  <a:off x="-3435" y="3031"/>
                  <a:ext cx="5" cy="2"/>
                </a:xfrm>
                <a:custGeom>
                  <a:avLst/>
                  <a:gdLst>
                    <a:gd name="T0" fmla="*/ 5 w 5"/>
                    <a:gd name="T1" fmla="*/ 0 h 2"/>
                    <a:gd name="T2" fmla="*/ 2 w 5"/>
                    <a:gd name="T3" fmla="*/ 2 h 2"/>
                    <a:gd name="T4" fmla="*/ 0 w 5"/>
                    <a:gd name="T5" fmla="*/ 0 h 2"/>
                    <a:gd name="T6" fmla="*/ 5 w 5"/>
                    <a:gd name="T7" fmla="*/ 0 h 2"/>
                    <a:gd name="T8" fmla="*/ 0 60000 65536"/>
                    <a:gd name="T9" fmla="*/ 0 60000 65536"/>
                    <a:gd name="T10" fmla="*/ 0 60000 65536"/>
                    <a:gd name="T11" fmla="*/ 0 60000 65536"/>
                    <a:gd name="T12" fmla="*/ 0 w 5"/>
                    <a:gd name="T13" fmla="*/ 0 h 2"/>
                    <a:gd name="T14" fmla="*/ 5 w 5"/>
                    <a:gd name="T15" fmla="*/ 2 h 2"/>
                  </a:gdLst>
                  <a:ahLst/>
                  <a:cxnLst>
                    <a:cxn ang="T8">
                      <a:pos x="T0" y="T1"/>
                    </a:cxn>
                    <a:cxn ang="T9">
                      <a:pos x="T2" y="T3"/>
                    </a:cxn>
                    <a:cxn ang="T10">
                      <a:pos x="T4" y="T5"/>
                    </a:cxn>
                    <a:cxn ang="T11">
                      <a:pos x="T6" y="T7"/>
                    </a:cxn>
                  </a:cxnLst>
                  <a:rect l="T12" t="T13" r="T14" b="T15"/>
                  <a:pathLst>
                    <a:path w="5" h="2">
                      <a:moveTo>
                        <a:pt x="5" y="0"/>
                      </a:moveTo>
                      <a:lnTo>
                        <a:pt x="2" y="2"/>
                      </a:lnTo>
                      <a:lnTo>
                        <a:pt x="0" y="0"/>
                      </a:lnTo>
                      <a:lnTo>
                        <a:pt x="5" y="0"/>
                      </a:lnTo>
                      <a:close/>
                    </a:path>
                  </a:pathLst>
                </a:custGeom>
                <a:noFill/>
                <a:ln w="1588">
                  <a:solidFill>
                    <a:srgbClr val="000000"/>
                  </a:solidFill>
                  <a:round/>
                  <a:headEnd/>
                  <a:tailEnd/>
                </a:ln>
              </p:spPr>
              <p:txBody>
                <a:bodyPr/>
                <a:lstStyle/>
                <a:p>
                  <a:endParaRPr lang="en-US"/>
                </a:p>
              </p:txBody>
            </p:sp>
            <p:sp>
              <p:nvSpPr>
                <p:cNvPr id="22630" name="Freeform 99"/>
                <p:cNvSpPr>
                  <a:spLocks/>
                </p:cNvSpPr>
                <p:nvPr/>
              </p:nvSpPr>
              <p:spPr bwMode="auto">
                <a:xfrm>
                  <a:off x="-3460" y="3154"/>
                  <a:ext cx="3" cy="1"/>
                </a:xfrm>
                <a:custGeom>
                  <a:avLst/>
                  <a:gdLst>
                    <a:gd name="T0" fmla="*/ 2 w 3"/>
                    <a:gd name="T1" fmla="*/ 0 h 1"/>
                    <a:gd name="T2" fmla="*/ 3 w 3"/>
                    <a:gd name="T3" fmla="*/ 0 h 1"/>
                    <a:gd name="T4" fmla="*/ 2 w 3"/>
                    <a:gd name="T5" fmla="*/ 1 h 1"/>
                    <a:gd name="T6" fmla="*/ 0 w 3"/>
                    <a:gd name="T7" fmla="*/ 1 h 1"/>
                    <a:gd name="T8" fmla="*/ 2 w 3"/>
                    <a:gd name="T9" fmla="*/ 0 h 1"/>
                    <a:gd name="T10" fmla="*/ 0 60000 65536"/>
                    <a:gd name="T11" fmla="*/ 0 60000 65536"/>
                    <a:gd name="T12" fmla="*/ 0 60000 65536"/>
                    <a:gd name="T13" fmla="*/ 0 60000 65536"/>
                    <a:gd name="T14" fmla="*/ 0 60000 65536"/>
                    <a:gd name="T15" fmla="*/ 0 w 3"/>
                    <a:gd name="T16" fmla="*/ 0 h 1"/>
                    <a:gd name="T17" fmla="*/ 3 w 3"/>
                    <a:gd name="T18" fmla="*/ 1 h 1"/>
                  </a:gdLst>
                  <a:ahLst/>
                  <a:cxnLst>
                    <a:cxn ang="T10">
                      <a:pos x="T0" y="T1"/>
                    </a:cxn>
                    <a:cxn ang="T11">
                      <a:pos x="T2" y="T3"/>
                    </a:cxn>
                    <a:cxn ang="T12">
                      <a:pos x="T4" y="T5"/>
                    </a:cxn>
                    <a:cxn ang="T13">
                      <a:pos x="T6" y="T7"/>
                    </a:cxn>
                    <a:cxn ang="T14">
                      <a:pos x="T8" y="T9"/>
                    </a:cxn>
                  </a:cxnLst>
                  <a:rect l="T15" t="T16" r="T17" b="T18"/>
                  <a:pathLst>
                    <a:path w="3" h="1">
                      <a:moveTo>
                        <a:pt x="2" y="0"/>
                      </a:moveTo>
                      <a:lnTo>
                        <a:pt x="3" y="0"/>
                      </a:lnTo>
                      <a:lnTo>
                        <a:pt x="2" y="1"/>
                      </a:lnTo>
                      <a:lnTo>
                        <a:pt x="0" y="1"/>
                      </a:lnTo>
                      <a:lnTo>
                        <a:pt x="2" y="0"/>
                      </a:lnTo>
                      <a:close/>
                    </a:path>
                  </a:pathLst>
                </a:custGeom>
                <a:noFill/>
                <a:ln w="1588">
                  <a:solidFill>
                    <a:srgbClr val="000000"/>
                  </a:solidFill>
                  <a:round/>
                  <a:headEnd/>
                  <a:tailEnd/>
                </a:ln>
              </p:spPr>
              <p:txBody>
                <a:bodyPr/>
                <a:lstStyle/>
                <a:p>
                  <a:endParaRPr lang="en-US"/>
                </a:p>
              </p:txBody>
            </p:sp>
            <p:sp>
              <p:nvSpPr>
                <p:cNvPr id="22631" name="Freeform 100"/>
                <p:cNvSpPr>
                  <a:spLocks/>
                </p:cNvSpPr>
                <p:nvPr/>
              </p:nvSpPr>
              <p:spPr bwMode="auto">
                <a:xfrm>
                  <a:off x="-3570" y="3173"/>
                  <a:ext cx="9" cy="11"/>
                </a:xfrm>
                <a:custGeom>
                  <a:avLst/>
                  <a:gdLst>
                    <a:gd name="T0" fmla="*/ 4 w 9"/>
                    <a:gd name="T1" fmla="*/ 11 h 11"/>
                    <a:gd name="T2" fmla="*/ 0 w 9"/>
                    <a:gd name="T3" fmla="*/ 9 h 11"/>
                    <a:gd name="T4" fmla="*/ 4 w 9"/>
                    <a:gd name="T5" fmla="*/ 6 h 11"/>
                    <a:gd name="T6" fmla="*/ 4 w 9"/>
                    <a:gd name="T7" fmla="*/ 6 h 11"/>
                    <a:gd name="T8" fmla="*/ 0 w 9"/>
                    <a:gd name="T9" fmla="*/ 2 h 11"/>
                    <a:gd name="T10" fmla="*/ 0 w 9"/>
                    <a:gd name="T11" fmla="*/ 0 h 11"/>
                    <a:gd name="T12" fmla="*/ 4 w 9"/>
                    <a:gd name="T13" fmla="*/ 0 h 11"/>
                    <a:gd name="T14" fmla="*/ 5 w 9"/>
                    <a:gd name="T15" fmla="*/ 2 h 11"/>
                    <a:gd name="T16" fmla="*/ 9 w 9"/>
                    <a:gd name="T17" fmla="*/ 2 h 11"/>
                    <a:gd name="T18" fmla="*/ 7 w 9"/>
                    <a:gd name="T19" fmla="*/ 6 h 11"/>
                    <a:gd name="T20" fmla="*/ 4 w 9"/>
                    <a:gd name="T21" fmla="*/ 11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
                    <a:gd name="T34" fmla="*/ 0 h 11"/>
                    <a:gd name="T35" fmla="*/ 9 w 9"/>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 h="11">
                      <a:moveTo>
                        <a:pt x="4" y="11"/>
                      </a:moveTo>
                      <a:lnTo>
                        <a:pt x="0" y="9"/>
                      </a:lnTo>
                      <a:lnTo>
                        <a:pt x="4" y="6"/>
                      </a:lnTo>
                      <a:lnTo>
                        <a:pt x="0" y="2"/>
                      </a:lnTo>
                      <a:lnTo>
                        <a:pt x="0" y="0"/>
                      </a:lnTo>
                      <a:lnTo>
                        <a:pt x="4" y="0"/>
                      </a:lnTo>
                      <a:lnTo>
                        <a:pt x="5" y="2"/>
                      </a:lnTo>
                      <a:lnTo>
                        <a:pt x="9" y="2"/>
                      </a:lnTo>
                      <a:lnTo>
                        <a:pt x="7" y="6"/>
                      </a:lnTo>
                      <a:lnTo>
                        <a:pt x="4" y="11"/>
                      </a:lnTo>
                      <a:close/>
                    </a:path>
                  </a:pathLst>
                </a:custGeom>
                <a:noFill/>
                <a:ln w="1588">
                  <a:solidFill>
                    <a:srgbClr val="000000"/>
                  </a:solidFill>
                  <a:round/>
                  <a:headEnd/>
                  <a:tailEnd/>
                </a:ln>
              </p:spPr>
              <p:txBody>
                <a:bodyPr/>
                <a:lstStyle/>
                <a:p>
                  <a:endParaRPr lang="en-US"/>
                </a:p>
              </p:txBody>
            </p:sp>
            <p:sp>
              <p:nvSpPr>
                <p:cNvPr id="22632" name="Freeform 101"/>
                <p:cNvSpPr>
                  <a:spLocks/>
                </p:cNvSpPr>
                <p:nvPr/>
              </p:nvSpPr>
              <p:spPr bwMode="auto">
                <a:xfrm>
                  <a:off x="-3424" y="3124"/>
                  <a:ext cx="23" cy="21"/>
                </a:xfrm>
                <a:custGeom>
                  <a:avLst/>
                  <a:gdLst>
                    <a:gd name="T0" fmla="*/ 23 w 23"/>
                    <a:gd name="T1" fmla="*/ 0 h 21"/>
                    <a:gd name="T2" fmla="*/ 22 w 23"/>
                    <a:gd name="T3" fmla="*/ 6 h 21"/>
                    <a:gd name="T4" fmla="*/ 13 w 23"/>
                    <a:gd name="T5" fmla="*/ 9 h 21"/>
                    <a:gd name="T6" fmla="*/ 12 w 23"/>
                    <a:gd name="T7" fmla="*/ 14 h 21"/>
                    <a:gd name="T8" fmla="*/ 7 w 23"/>
                    <a:gd name="T9" fmla="*/ 19 h 21"/>
                    <a:gd name="T10" fmla="*/ 0 w 23"/>
                    <a:gd name="T11" fmla="*/ 21 h 21"/>
                    <a:gd name="T12" fmla="*/ 5 w 23"/>
                    <a:gd name="T13" fmla="*/ 17 h 21"/>
                    <a:gd name="T14" fmla="*/ 5 w 23"/>
                    <a:gd name="T15" fmla="*/ 10 h 21"/>
                    <a:gd name="T16" fmla="*/ 9 w 23"/>
                    <a:gd name="T17" fmla="*/ 9 h 21"/>
                    <a:gd name="T18" fmla="*/ 12 w 23"/>
                    <a:gd name="T19" fmla="*/ 9 h 21"/>
                    <a:gd name="T20" fmla="*/ 12 w 23"/>
                    <a:gd name="T21" fmla="*/ 4 h 21"/>
                    <a:gd name="T22" fmla="*/ 14 w 23"/>
                    <a:gd name="T23" fmla="*/ 0 h 21"/>
                    <a:gd name="T24" fmla="*/ 18 w 23"/>
                    <a:gd name="T25" fmla="*/ 0 h 21"/>
                    <a:gd name="T26" fmla="*/ 23 w 23"/>
                    <a:gd name="T27" fmla="*/ 0 h 2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3"/>
                    <a:gd name="T43" fmla="*/ 0 h 21"/>
                    <a:gd name="T44" fmla="*/ 23 w 23"/>
                    <a:gd name="T45" fmla="*/ 21 h 2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3" h="21">
                      <a:moveTo>
                        <a:pt x="23" y="0"/>
                      </a:moveTo>
                      <a:lnTo>
                        <a:pt x="22" y="6"/>
                      </a:lnTo>
                      <a:lnTo>
                        <a:pt x="13" y="9"/>
                      </a:lnTo>
                      <a:lnTo>
                        <a:pt x="12" y="14"/>
                      </a:lnTo>
                      <a:lnTo>
                        <a:pt x="7" y="19"/>
                      </a:lnTo>
                      <a:lnTo>
                        <a:pt x="0" y="21"/>
                      </a:lnTo>
                      <a:lnTo>
                        <a:pt x="5" y="17"/>
                      </a:lnTo>
                      <a:lnTo>
                        <a:pt x="5" y="10"/>
                      </a:lnTo>
                      <a:lnTo>
                        <a:pt x="9" y="9"/>
                      </a:lnTo>
                      <a:lnTo>
                        <a:pt x="12" y="9"/>
                      </a:lnTo>
                      <a:lnTo>
                        <a:pt x="12" y="4"/>
                      </a:lnTo>
                      <a:lnTo>
                        <a:pt x="14" y="0"/>
                      </a:lnTo>
                      <a:lnTo>
                        <a:pt x="18" y="0"/>
                      </a:lnTo>
                      <a:lnTo>
                        <a:pt x="23" y="0"/>
                      </a:lnTo>
                      <a:close/>
                    </a:path>
                  </a:pathLst>
                </a:custGeom>
                <a:noFill/>
                <a:ln w="1588">
                  <a:solidFill>
                    <a:srgbClr val="000000"/>
                  </a:solidFill>
                  <a:round/>
                  <a:headEnd/>
                  <a:tailEnd/>
                </a:ln>
              </p:spPr>
              <p:txBody>
                <a:bodyPr/>
                <a:lstStyle/>
                <a:p>
                  <a:endParaRPr lang="en-US"/>
                </a:p>
              </p:txBody>
            </p:sp>
            <p:sp>
              <p:nvSpPr>
                <p:cNvPr id="22633" name="Freeform 102"/>
                <p:cNvSpPr>
                  <a:spLocks/>
                </p:cNvSpPr>
                <p:nvPr/>
              </p:nvSpPr>
              <p:spPr bwMode="auto">
                <a:xfrm>
                  <a:off x="-3479" y="3155"/>
                  <a:ext cx="5" cy="6"/>
                </a:xfrm>
                <a:custGeom>
                  <a:avLst/>
                  <a:gdLst>
                    <a:gd name="T0" fmla="*/ 1 w 5"/>
                    <a:gd name="T1" fmla="*/ 6 h 6"/>
                    <a:gd name="T2" fmla="*/ 0 w 5"/>
                    <a:gd name="T3" fmla="*/ 6 h 6"/>
                    <a:gd name="T4" fmla="*/ 1 w 5"/>
                    <a:gd name="T5" fmla="*/ 2 h 6"/>
                    <a:gd name="T6" fmla="*/ 5 w 5"/>
                    <a:gd name="T7" fmla="*/ 0 h 6"/>
                    <a:gd name="T8" fmla="*/ 5 w 5"/>
                    <a:gd name="T9" fmla="*/ 2 h 6"/>
                    <a:gd name="T10" fmla="*/ 1 w 5"/>
                    <a:gd name="T11" fmla="*/ 6 h 6"/>
                    <a:gd name="T12" fmla="*/ 0 60000 65536"/>
                    <a:gd name="T13" fmla="*/ 0 60000 65536"/>
                    <a:gd name="T14" fmla="*/ 0 60000 65536"/>
                    <a:gd name="T15" fmla="*/ 0 60000 65536"/>
                    <a:gd name="T16" fmla="*/ 0 60000 65536"/>
                    <a:gd name="T17" fmla="*/ 0 60000 65536"/>
                    <a:gd name="T18" fmla="*/ 0 w 5"/>
                    <a:gd name="T19" fmla="*/ 0 h 6"/>
                    <a:gd name="T20" fmla="*/ 5 w 5"/>
                    <a:gd name="T21" fmla="*/ 6 h 6"/>
                  </a:gdLst>
                  <a:ahLst/>
                  <a:cxnLst>
                    <a:cxn ang="T12">
                      <a:pos x="T0" y="T1"/>
                    </a:cxn>
                    <a:cxn ang="T13">
                      <a:pos x="T2" y="T3"/>
                    </a:cxn>
                    <a:cxn ang="T14">
                      <a:pos x="T4" y="T5"/>
                    </a:cxn>
                    <a:cxn ang="T15">
                      <a:pos x="T6" y="T7"/>
                    </a:cxn>
                    <a:cxn ang="T16">
                      <a:pos x="T8" y="T9"/>
                    </a:cxn>
                    <a:cxn ang="T17">
                      <a:pos x="T10" y="T11"/>
                    </a:cxn>
                  </a:cxnLst>
                  <a:rect l="T18" t="T19" r="T20" b="T21"/>
                  <a:pathLst>
                    <a:path w="5" h="6">
                      <a:moveTo>
                        <a:pt x="1" y="6"/>
                      </a:moveTo>
                      <a:lnTo>
                        <a:pt x="0" y="6"/>
                      </a:lnTo>
                      <a:lnTo>
                        <a:pt x="1" y="2"/>
                      </a:lnTo>
                      <a:lnTo>
                        <a:pt x="5" y="0"/>
                      </a:lnTo>
                      <a:lnTo>
                        <a:pt x="5" y="2"/>
                      </a:lnTo>
                      <a:lnTo>
                        <a:pt x="1" y="6"/>
                      </a:lnTo>
                      <a:close/>
                    </a:path>
                  </a:pathLst>
                </a:custGeom>
                <a:noFill/>
                <a:ln w="1588">
                  <a:solidFill>
                    <a:srgbClr val="000000"/>
                  </a:solidFill>
                  <a:round/>
                  <a:headEnd/>
                  <a:tailEnd/>
                </a:ln>
              </p:spPr>
              <p:txBody>
                <a:bodyPr/>
                <a:lstStyle/>
                <a:p>
                  <a:endParaRPr lang="en-US"/>
                </a:p>
              </p:txBody>
            </p:sp>
            <p:sp>
              <p:nvSpPr>
                <p:cNvPr id="22634" name="Freeform 103"/>
                <p:cNvSpPr>
                  <a:spLocks/>
                </p:cNvSpPr>
                <p:nvPr/>
              </p:nvSpPr>
              <p:spPr bwMode="auto">
                <a:xfrm>
                  <a:off x="-3562" y="3173"/>
                  <a:ext cx="11" cy="9"/>
                </a:xfrm>
                <a:custGeom>
                  <a:avLst/>
                  <a:gdLst>
                    <a:gd name="T0" fmla="*/ 6 w 11"/>
                    <a:gd name="T1" fmla="*/ 9 h 9"/>
                    <a:gd name="T2" fmla="*/ 5 w 11"/>
                    <a:gd name="T3" fmla="*/ 6 h 9"/>
                    <a:gd name="T4" fmla="*/ 1 w 11"/>
                    <a:gd name="T5" fmla="*/ 9 h 9"/>
                    <a:gd name="T6" fmla="*/ 1 w 11"/>
                    <a:gd name="T7" fmla="*/ 9 h 9"/>
                    <a:gd name="T8" fmla="*/ 0 w 11"/>
                    <a:gd name="T9" fmla="*/ 9 h 9"/>
                    <a:gd name="T10" fmla="*/ 8 w 11"/>
                    <a:gd name="T11" fmla="*/ 2 h 9"/>
                    <a:gd name="T12" fmla="*/ 8 w 11"/>
                    <a:gd name="T13" fmla="*/ 0 h 9"/>
                    <a:gd name="T14" fmla="*/ 11 w 11"/>
                    <a:gd name="T15" fmla="*/ 0 h 9"/>
                    <a:gd name="T16" fmla="*/ 9 w 11"/>
                    <a:gd name="T17" fmla="*/ 6 h 9"/>
                    <a:gd name="T18" fmla="*/ 9 w 11"/>
                    <a:gd name="T19" fmla="*/ 9 h 9"/>
                    <a:gd name="T20" fmla="*/ 6 w 11"/>
                    <a:gd name="T21" fmla="*/ 9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9"/>
                    <a:gd name="T35" fmla="*/ 11 w 11"/>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9">
                      <a:moveTo>
                        <a:pt x="6" y="9"/>
                      </a:moveTo>
                      <a:lnTo>
                        <a:pt x="5" y="6"/>
                      </a:lnTo>
                      <a:lnTo>
                        <a:pt x="1" y="9"/>
                      </a:lnTo>
                      <a:lnTo>
                        <a:pt x="0" y="9"/>
                      </a:lnTo>
                      <a:lnTo>
                        <a:pt x="8" y="2"/>
                      </a:lnTo>
                      <a:lnTo>
                        <a:pt x="8" y="0"/>
                      </a:lnTo>
                      <a:lnTo>
                        <a:pt x="11" y="0"/>
                      </a:lnTo>
                      <a:lnTo>
                        <a:pt x="9" y="6"/>
                      </a:lnTo>
                      <a:lnTo>
                        <a:pt x="9" y="9"/>
                      </a:lnTo>
                      <a:lnTo>
                        <a:pt x="6" y="9"/>
                      </a:lnTo>
                      <a:close/>
                    </a:path>
                  </a:pathLst>
                </a:custGeom>
                <a:noFill/>
                <a:ln w="1588">
                  <a:solidFill>
                    <a:srgbClr val="000000"/>
                  </a:solidFill>
                  <a:round/>
                  <a:headEnd/>
                  <a:tailEnd/>
                </a:ln>
              </p:spPr>
              <p:txBody>
                <a:bodyPr/>
                <a:lstStyle/>
                <a:p>
                  <a:endParaRPr lang="en-US"/>
                </a:p>
              </p:txBody>
            </p:sp>
            <p:sp>
              <p:nvSpPr>
                <p:cNvPr id="22635" name="Freeform 104"/>
                <p:cNvSpPr>
                  <a:spLocks/>
                </p:cNvSpPr>
                <p:nvPr/>
              </p:nvSpPr>
              <p:spPr bwMode="auto">
                <a:xfrm>
                  <a:off x="-3581" y="3175"/>
                  <a:ext cx="2" cy="4"/>
                </a:xfrm>
                <a:custGeom>
                  <a:avLst/>
                  <a:gdLst>
                    <a:gd name="T0" fmla="*/ 1 w 2"/>
                    <a:gd name="T1" fmla="*/ 4 h 4"/>
                    <a:gd name="T2" fmla="*/ 0 w 2"/>
                    <a:gd name="T3" fmla="*/ 0 h 4"/>
                    <a:gd name="T4" fmla="*/ 2 w 2"/>
                    <a:gd name="T5" fmla="*/ 0 h 4"/>
                    <a:gd name="T6" fmla="*/ 1 w 2"/>
                    <a:gd name="T7" fmla="*/ 4 h 4"/>
                    <a:gd name="T8" fmla="*/ 0 60000 65536"/>
                    <a:gd name="T9" fmla="*/ 0 60000 65536"/>
                    <a:gd name="T10" fmla="*/ 0 60000 65536"/>
                    <a:gd name="T11" fmla="*/ 0 60000 65536"/>
                    <a:gd name="T12" fmla="*/ 0 w 2"/>
                    <a:gd name="T13" fmla="*/ 0 h 4"/>
                    <a:gd name="T14" fmla="*/ 2 w 2"/>
                    <a:gd name="T15" fmla="*/ 4 h 4"/>
                  </a:gdLst>
                  <a:ahLst/>
                  <a:cxnLst>
                    <a:cxn ang="T8">
                      <a:pos x="T0" y="T1"/>
                    </a:cxn>
                    <a:cxn ang="T9">
                      <a:pos x="T2" y="T3"/>
                    </a:cxn>
                    <a:cxn ang="T10">
                      <a:pos x="T4" y="T5"/>
                    </a:cxn>
                    <a:cxn ang="T11">
                      <a:pos x="T6" y="T7"/>
                    </a:cxn>
                  </a:cxnLst>
                  <a:rect l="T12" t="T13" r="T14" b="T15"/>
                  <a:pathLst>
                    <a:path w="2" h="4">
                      <a:moveTo>
                        <a:pt x="1" y="4"/>
                      </a:moveTo>
                      <a:lnTo>
                        <a:pt x="0" y="0"/>
                      </a:lnTo>
                      <a:lnTo>
                        <a:pt x="2" y="0"/>
                      </a:lnTo>
                      <a:lnTo>
                        <a:pt x="1" y="4"/>
                      </a:lnTo>
                      <a:close/>
                    </a:path>
                  </a:pathLst>
                </a:custGeom>
                <a:noFill/>
                <a:ln w="1588">
                  <a:solidFill>
                    <a:srgbClr val="000000"/>
                  </a:solidFill>
                  <a:round/>
                  <a:headEnd/>
                  <a:tailEnd/>
                </a:ln>
              </p:spPr>
              <p:txBody>
                <a:bodyPr/>
                <a:lstStyle/>
                <a:p>
                  <a:endParaRPr lang="en-US"/>
                </a:p>
              </p:txBody>
            </p:sp>
            <p:sp>
              <p:nvSpPr>
                <p:cNvPr id="22636" name="Freeform 105"/>
                <p:cNvSpPr>
                  <a:spLocks/>
                </p:cNvSpPr>
                <p:nvPr/>
              </p:nvSpPr>
              <p:spPr bwMode="auto">
                <a:xfrm>
                  <a:off x="-3549" y="3171"/>
                  <a:ext cx="16" cy="13"/>
                </a:xfrm>
                <a:custGeom>
                  <a:avLst/>
                  <a:gdLst>
                    <a:gd name="T0" fmla="*/ 0 w 16"/>
                    <a:gd name="T1" fmla="*/ 4 h 13"/>
                    <a:gd name="T2" fmla="*/ 2 w 16"/>
                    <a:gd name="T3" fmla="*/ 4 h 13"/>
                    <a:gd name="T4" fmla="*/ 2 w 16"/>
                    <a:gd name="T5" fmla="*/ 0 h 13"/>
                    <a:gd name="T6" fmla="*/ 6 w 16"/>
                    <a:gd name="T7" fmla="*/ 0 h 13"/>
                    <a:gd name="T8" fmla="*/ 6 w 16"/>
                    <a:gd name="T9" fmla="*/ 4 h 13"/>
                    <a:gd name="T10" fmla="*/ 16 w 16"/>
                    <a:gd name="T11" fmla="*/ 2 h 13"/>
                    <a:gd name="T12" fmla="*/ 16 w 16"/>
                    <a:gd name="T13" fmla="*/ 4 h 13"/>
                    <a:gd name="T14" fmla="*/ 3 w 16"/>
                    <a:gd name="T15" fmla="*/ 11 h 13"/>
                    <a:gd name="T16" fmla="*/ 0 w 16"/>
                    <a:gd name="T17" fmla="*/ 13 h 13"/>
                    <a:gd name="T18" fmla="*/ 0 w 16"/>
                    <a:gd name="T19" fmla="*/ 4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
                    <a:gd name="T31" fmla="*/ 0 h 13"/>
                    <a:gd name="T32" fmla="*/ 16 w 16"/>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 h="13">
                      <a:moveTo>
                        <a:pt x="0" y="4"/>
                      </a:moveTo>
                      <a:lnTo>
                        <a:pt x="2" y="4"/>
                      </a:lnTo>
                      <a:lnTo>
                        <a:pt x="2" y="0"/>
                      </a:lnTo>
                      <a:lnTo>
                        <a:pt x="6" y="0"/>
                      </a:lnTo>
                      <a:lnTo>
                        <a:pt x="6" y="4"/>
                      </a:lnTo>
                      <a:lnTo>
                        <a:pt x="16" y="2"/>
                      </a:lnTo>
                      <a:lnTo>
                        <a:pt x="16" y="4"/>
                      </a:lnTo>
                      <a:lnTo>
                        <a:pt x="3" y="11"/>
                      </a:lnTo>
                      <a:lnTo>
                        <a:pt x="0" y="13"/>
                      </a:lnTo>
                      <a:lnTo>
                        <a:pt x="0" y="4"/>
                      </a:lnTo>
                      <a:close/>
                    </a:path>
                  </a:pathLst>
                </a:custGeom>
                <a:noFill/>
                <a:ln w="1651">
                  <a:solidFill>
                    <a:srgbClr val="000000"/>
                  </a:solidFill>
                  <a:round/>
                  <a:headEnd/>
                  <a:tailEnd/>
                </a:ln>
              </p:spPr>
              <p:txBody>
                <a:bodyPr/>
                <a:lstStyle/>
                <a:p>
                  <a:endParaRPr lang="en-US"/>
                </a:p>
              </p:txBody>
            </p:sp>
            <p:sp>
              <p:nvSpPr>
                <p:cNvPr id="22637" name="Freeform 106"/>
                <p:cNvSpPr>
                  <a:spLocks/>
                </p:cNvSpPr>
                <p:nvPr/>
              </p:nvSpPr>
              <p:spPr bwMode="auto">
                <a:xfrm>
                  <a:off x="-3446" y="3013"/>
                  <a:ext cx="7" cy="2"/>
                </a:xfrm>
                <a:custGeom>
                  <a:avLst/>
                  <a:gdLst>
                    <a:gd name="T0" fmla="*/ 4 w 7"/>
                    <a:gd name="T1" fmla="*/ 2 h 2"/>
                    <a:gd name="T2" fmla="*/ 0 w 7"/>
                    <a:gd name="T3" fmla="*/ 2 h 2"/>
                    <a:gd name="T4" fmla="*/ 3 w 7"/>
                    <a:gd name="T5" fmla="*/ 0 h 2"/>
                    <a:gd name="T6" fmla="*/ 7 w 7"/>
                    <a:gd name="T7" fmla="*/ 0 h 2"/>
                    <a:gd name="T8" fmla="*/ 4 w 7"/>
                    <a:gd name="T9" fmla="*/ 2 h 2"/>
                    <a:gd name="T10" fmla="*/ 0 60000 65536"/>
                    <a:gd name="T11" fmla="*/ 0 60000 65536"/>
                    <a:gd name="T12" fmla="*/ 0 60000 65536"/>
                    <a:gd name="T13" fmla="*/ 0 60000 65536"/>
                    <a:gd name="T14" fmla="*/ 0 60000 65536"/>
                    <a:gd name="T15" fmla="*/ 0 w 7"/>
                    <a:gd name="T16" fmla="*/ 0 h 2"/>
                    <a:gd name="T17" fmla="*/ 7 w 7"/>
                    <a:gd name="T18" fmla="*/ 2 h 2"/>
                  </a:gdLst>
                  <a:ahLst/>
                  <a:cxnLst>
                    <a:cxn ang="T10">
                      <a:pos x="T0" y="T1"/>
                    </a:cxn>
                    <a:cxn ang="T11">
                      <a:pos x="T2" y="T3"/>
                    </a:cxn>
                    <a:cxn ang="T12">
                      <a:pos x="T4" y="T5"/>
                    </a:cxn>
                    <a:cxn ang="T13">
                      <a:pos x="T6" y="T7"/>
                    </a:cxn>
                    <a:cxn ang="T14">
                      <a:pos x="T8" y="T9"/>
                    </a:cxn>
                  </a:cxnLst>
                  <a:rect l="T15" t="T16" r="T17" b="T18"/>
                  <a:pathLst>
                    <a:path w="7" h="2">
                      <a:moveTo>
                        <a:pt x="4" y="2"/>
                      </a:moveTo>
                      <a:lnTo>
                        <a:pt x="0" y="2"/>
                      </a:lnTo>
                      <a:lnTo>
                        <a:pt x="3" y="0"/>
                      </a:lnTo>
                      <a:lnTo>
                        <a:pt x="7" y="0"/>
                      </a:lnTo>
                      <a:lnTo>
                        <a:pt x="4" y="2"/>
                      </a:lnTo>
                      <a:close/>
                    </a:path>
                  </a:pathLst>
                </a:custGeom>
                <a:noFill/>
                <a:ln w="1588">
                  <a:solidFill>
                    <a:srgbClr val="000000"/>
                  </a:solidFill>
                  <a:round/>
                  <a:headEnd/>
                  <a:tailEnd/>
                </a:ln>
              </p:spPr>
              <p:txBody>
                <a:bodyPr/>
                <a:lstStyle/>
                <a:p>
                  <a:endParaRPr lang="en-US"/>
                </a:p>
              </p:txBody>
            </p:sp>
            <p:sp>
              <p:nvSpPr>
                <p:cNvPr id="22638" name="Freeform 107"/>
                <p:cNvSpPr>
                  <a:spLocks/>
                </p:cNvSpPr>
                <p:nvPr/>
              </p:nvSpPr>
              <p:spPr bwMode="auto">
                <a:xfrm>
                  <a:off x="-3438" y="3143"/>
                  <a:ext cx="5" cy="5"/>
                </a:xfrm>
                <a:custGeom>
                  <a:avLst/>
                  <a:gdLst>
                    <a:gd name="T0" fmla="*/ 5 w 5"/>
                    <a:gd name="T1" fmla="*/ 0 h 5"/>
                    <a:gd name="T2" fmla="*/ 4 w 5"/>
                    <a:gd name="T3" fmla="*/ 5 h 5"/>
                    <a:gd name="T4" fmla="*/ 3 w 5"/>
                    <a:gd name="T5" fmla="*/ 2 h 5"/>
                    <a:gd name="T6" fmla="*/ 0 w 5"/>
                    <a:gd name="T7" fmla="*/ 2 h 5"/>
                    <a:gd name="T8" fmla="*/ 0 w 5"/>
                    <a:gd name="T9" fmla="*/ 2 h 5"/>
                    <a:gd name="T10" fmla="*/ 3 w 5"/>
                    <a:gd name="T11" fmla="*/ 0 h 5"/>
                    <a:gd name="T12" fmla="*/ 5 w 5"/>
                    <a:gd name="T13" fmla="*/ 0 h 5"/>
                    <a:gd name="T14" fmla="*/ 0 60000 65536"/>
                    <a:gd name="T15" fmla="*/ 0 60000 65536"/>
                    <a:gd name="T16" fmla="*/ 0 60000 65536"/>
                    <a:gd name="T17" fmla="*/ 0 60000 65536"/>
                    <a:gd name="T18" fmla="*/ 0 60000 65536"/>
                    <a:gd name="T19" fmla="*/ 0 60000 65536"/>
                    <a:gd name="T20" fmla="*/ 0 60000 65536"/>
                    <a:gd name="T21" fmla="*/ 0 w 5"/>
                    <a:gd name="T22" fmla="*/ 0 h 5"/>
                    <a:gd name="T23" fmla="*/ 5 w 5"/>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5">
                      <a:moveTo>
                        <a:pt x="5" y="0"/>
                      </a:moveTo>
                      <a:lnTo>
                        <a:pt x="4" y="5"/>
                      </a:lnTo>
                      <a:lnTo>
                        <a:pt x="3" y="2"/>
                      </a:lnTo>
                      <a:lnTo>
                        <a:pt x="0" y="2"/>
                      </a:lnTo>
                      <a:lnTo>
                        <a:pt x="3" y="0"/>
                      </a:lnTo>
                      <a:lnTo>
                        <a:pt x="5" y="0"/>
                      </a:lnTo>
                      <a:close/>
                    </a:path>
                  </a:pathLst>
                </a:custGeom>
                <a:noFill/>
                <a:ln w="1588">
                  <a:solidFill>
                    <a:srgbClr val="000000"/>
                  </a:solidFill>
                  <a:round/>
                  <a:headEnd/>
                  <a:tailEnd/>
                </a:ln>
              </p:spPr>
              <p:txBody>
                <a:bodyPr/>
                <a:lstStyle/>
                <a:p>
                  <a:endParaRPr lang="en-US"/>
                </a:p>
              </p:txBody>
            </p:sp>
            <p:sp>
              <p:nvSpPr>
                <p:cNvPr id="22639" name="Freeform 108"/>
                <p:cNvSpPr>
                  <a:spLocks/>
                </p:cNvSpPr>
                <p:nvPr/>
              </p:nvSpPr>
              <p:spPr bwMode="auto">
                <a:xfrm>
                  <a:off x="-3402" y="3110"/>
                  <a:ext cx="27" cy="23"/>
                </a:xfrm>
                <a:custGeom>
                  <a:avLst/>
                  <a:gdLst>
                    <a:gd name="T0" fmla="*/ 5 w 27"/>
                    <a:gd name="T1" fmla="*/ 23 h 23"/>
                    <a:gd name="T2" fmla="*/ 2 w 27"/>
                    <a:gd name="T3" fmla="*/ 23 h 23"/>
                    <a:gd name="T4" fmla="*/ 0 w 27"/>
                    <a:gd name="T5" fmla="*/ 23 h 23"/>
                    <a:gd name="T6" fmla="*/ 9 w 27"/>
                    <a:gd name="T7" fmla="*/ 14 h 23"/>
                    <a:gd name="T8" fmla="*/ 11 w 27"/>
                    <a:gd name="T9" fmla="*/ 10 h 23"/>
                    <a:gd name="T10" fmla="*/ 15 w 27"/>
                    <a:gd name="T11" fmla="*/ 10 h 23"/>
                    <a:gd name="T12" fmla="*/ 10 w 27"/>
                    <a:gd name="T13" fmla="*/ 4 h 23"/>
                    <a:gd name="T14" fmla="*/ 15 w 27"/>
                    <a:gd name="T15" fmla="*/ 0 h 23"/>
                    <a:gd name="T16" fmla="*/ 18 w 27"/>
                    <a:gd name="T17" fmla="*/ 0 h 23"/>
                    <a:gd name="T18" fmla="*/ 20 w 27"/>
                    <a:gd name="T19" fmla="*/ 3 h 23"/>
                    <a:gd name="T20" fmla="*/ 23 w 27"/>
                    <a:gd name="T21" fmla="*/ 0 h 23"/>
                    <a:gd name="T22" fmla="*/ 24 w 27"/>
                    <a:gd name="T23" fmla="*/ 0 h 23"/>
                    <a:gd name="T24" fmla="*/ 24 w 27"/>
                    <a:gd name="T25" fmla="*/ 4 h 23"/>
                    <a:gd name="T26" fmla="*/ 20 w 27"/>
                    <a:gd name="T27" fmla="*/ 8 h 23"/>
                    <a:gd name="T28" fmla="*/ 27 w 27"/>
                    <a:gd name="T29" fmla="*/ 4 h 23"/>
                    <a:gd name="T30" fmla="*/ 26 w 27"/>
                    <a:gd name="T31" fmla="*/ 10 h 23"/>
                    <a:gd name="T32" fmla="*/ 18 w 27"/>
                    <a:gd name="T33" fmla="*/ 14 h 23"/>
                    <a:gd name="T34" fmla="*/ 11 w 27"/>
                    <a:gd name="T35" fmla="*/ 18 h 23"/>
                    <a:gd name="T36" fmla="*/ 5 w 27"/>
                    <a:gd name="T37" fmla="*/ 23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
                    <a:gd name="T58" fmla="*/ 0 h 23"/>
                    <a:gd name="T59" fmla="*/ 27 w 27"/>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 h="23">
                      <a:moveTo>
                        <a:pt x="5" y="23"/>
                      </a:moveTo>
                      <a:lnTo>
                        <a:pt x="2" y="23"/>
                      </a:lnTo>
                      <a:lnTo>
                        <a:pt x="0" y="23"/>
                      </a:lnTo>
                      <a:lnTo>
                        <a:pt x="9" y="14"/>
                      </a:lnTo>
                      <a:lnTo>
                        <a:pt x="11" y="10"/>
                      </a:lnTo>
                      <a:lnTo>
                        <a:pt x="15" y="10"/>
                      </a:lnTo>
                      <a:lnTo>
                        <a:pt x="10" y="4"/>
                      </a:lnTo>
                      <a:lnTo>
                        <a:pt x="15" y="0"/>
                      </a:lnTo>
                      <a:lnTo>
                        <a:pt x="18" y="0"/>
                      </a:lnTo>
                      <a:lnTo>
                        <a:pt x="20" y="3"/>
                      </a:lnTo>
                      <a:lnTo>
                        <a:pt x="23" y="0"/>
                      </a:lnTo>
                      <a:lnTo>
                        <a:pt x="24" y="0"/>
                      </a:lnTo>
                      <a:lnTo>
                        <a:pt x="24" y="4"/>
                      </a:lnTo>
                      <a:lnTo>
                        <a:pt x="20" y="8"/>
                      </a:lnTo>
                      <a:lnTo>
                        <a:pt x="27" y="4"/>
                      </a:lnTo>
                      <a:lnTo>
                        <a:pt x="26" y="10"/>
                      </a:lnTo>
                      <a:lnTo>
                        <a:pt x="18" y="14"/>
                      </a:lnTo>
                      <a:lnTo>
                        <a:pt x="11" y="18"/>
                      </a:lnTo>
                      <a:lnTo>
                        <a:pt x="5" y="23"/>
                      </a:lnTo>
                      <a:close/>
                    </a:path>
                  </a:pathLst>
                </a:custGeom>
                <a:noFill/>
                <a:ln w="1588">
                  <a:solidFill>
                    <a:srgbClr val="000000"/>
                  </a:solidFill>
                  <a:round/>
                  <a:headEnd/>
                  <a:tailEnd/>
                </a:ln>
              </p:spPr>
              <p:txBody>
                <a:bodyPr/>
                <a:lstStyle/>
                <a:p>
                  <a:endParaRPr lang="en-US"/>
                </a:p>
              </p:txBody>
            </p:sp>
            <p:sp>
              <p:nvSpPr>
                <p:cNvPr id="22640" name="Freeform 109"/>
                <p:cNvSpPr>
                  <a:spLocks/>
                </p:cNvSpPr>
                <p:nvPr/>
              </p:nvSpPr>
              <p:spPr bwMode="auto">
                <a:xfrm>
                  <a:off x="-3452" y="3148"/>
                  <a:ext cx="4" cy="6"/>
                </a:xfrm>
                <a:custGeom>
                  <a:avLst/>
                  <a:gdLst>
                    <a:gd name="T0" fmla="*/ 4 w 4"/>
                    <a:gd name="T1" fmla="*/ 2 h 6"/>
                    <a:gd name="T2" fmla="*/ 0 w 4"/>
                    <a:gd name="T3" fmla="*/ 6 h 6"/>
                    <a:gd name="T4" fmla="*/ 0 w 4"/>
                    <a:gd name="T5" fmla="*/ 6 h 6"/>
                    <a:gd name="T6" fmla="*/ 4 w 4"/>
                    <a:gd name="T7" fmla="*/ 0 h 6"/>
                    <a:gd name="T8" fmla="*/ 4 w 4"/>
                    <a:gd name="T9" fmla="*/ 2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4" y="2"/>
                      </a:moveTo>
                      <a:lnTo>
                        <a:pt x="0" y="6"/>
                      </a:lnTo>
                      <a:lnTo>
                        <a:pt x="4" y="0"/>
                      </a:lnTo>
                      <a:lnTo>
                        <a:pt x="4" y="2"/>
                      </a:lnTo>
                      <a:close/>
                    </a:path>
                  </a:pathLst>
                </a:custGeom>
                <a:noFill/>
                <a:ln w="1588">
                  <a:solidFill>
                    <a:srgbClr val="000000"/>
                  </a:solidFill>
                  <a:round/>
                  <a:headEnd/>
                  <a:tailEnd/>
                </a:ln>
              </p:spPr>
              <p:txBody>
                <a:bodyPr/>
                <a:lstStyle/>
                <a:p>
                  <a:endParaRPr lang="en-US"/>
                </a:p>
              </p:txBody>
            </p:sp>
            <p:sp>
              <p:nvSpPr>
                <p:cNvPr id="22641" name="Freeform 110"/>
                <p:cNvSpPr>
                  <a:spLocks/>
                </p:cNvSpPr>
                <p:nvPr/>
              </p:nvSpPr>
              <p:spPr bwMode="auto">
                <a:xfrm>
                  <a:off x="-3533" y="3171"/>
                  <a:ext cx="4" cy="2"/>
                </a:xfrm>
                <a:custGeom>
                  <a:avLst/>
                  <a:gdLst>
                    <a:gd name="T0" fmla="*/ 4 w 4"/>
                    <a:gd name="T1" fmla="*/ 0 h 2"/>
                    <a:gd name="T2" fmla="*/ 3 w 4"/>
                    <a:gd name="T3" fmla="*/ 2 h 2"/>
                    <a:gd name="T4" fmla="*/ 0 w 4"/>
                    <a:gd name="T5" fmla="*/ 0 h 2"/>
                    <a:gd name="T6" fmla="*/ 4 w 4"/>
                    <a:gd name="T7" fmla="*/ 0 h 2"/>
                    <a:gd name="T8" fmla="*/ 0 60000 65536"/>
                    <a:gd name="T9" fmla="*/ 0 60000 65536"/>
                    <a:gd name="T10" fmla="*/ 0 60000 65536"/>
                    <a:gd name="T11" fmla="*/ 0 60000 65536"/>
                    <a:gd name="T12" fmla="*/ 0 w 4"/>
                    <a:gd name="T13" fmla="*/ 0 h 2"/>
                    <a:gd name="T14" fmla="*/ 4 w 4"/>
                    <a:gd name="T15" fmla="*/ 2 h 2"/>
                  </a:gdLst>
                  <a:ahLst/>
                  <a:cxnLst>
                    <a:cxn ang="T8">
                      <a:pos x="T0" y="T1"/>
                    </a:cxn>
                    <a:cxn ang="T9">
                      <a:pos x="T2" y="T3"/>
                    </a:cxn>
                    <a:cxn ang="T10">
                      <a:pos x="T4" y="T5"/>
                    </a:cxn>
                    <a:cxn ang="T11">
                      <a:pos x="T6" y="T7"/>
                    </a:cxn>
                  </a:cxnLst>
                  <a:rect l="T12" t="T13" r="T14" b="T15"/>
                  <a:pathLst>
                    <a:path w="4" h="2">
                      <a:moveTo>
                        <a:pt x="4" y="0"/>
                      </a:moveTo>
                      <a:lnTo>
                        <a:pt x="3" y="2"/>
                      </a:lnTo>
                      <a:lnTo>
                        <a:pt x="0" y="0"/>
                      </a:lnTo>
                      <a:lnTo>
                        <a:pt x="4" y="0"/>
                      </a:lnTo>
                      <a:close/>
                    </a:path>
                  </a:pathLst>
                </a:custGeom>
                <a:noFill/>
                <a:ln w="1588">
                  <a:solidFill>
                    <a:srgbClr val="000000"/>
                  </a:solidFill>
                  <a:round/>
                  <a:headEnd/>
                  <a:tailEnd/>
                </a:ln>
              </p:spPr>
              <p:txBody>
                <a:bodyPr/>
                <a:lstStyle/>
                <a:p>
                  <a:endParaRPr lang="en-US"/>
                </a:p>
              </p:txBody>
            </p:sp>
            <p:sp>
              <p:nvSpPr>
                <p:cNvPr id="22642" name="Freeform 111"/>
                <p:cNvSpPr>
                  <a:spLocks/>
                </p:cNvSpPr>
                <p:nvPr/>
              </p:nvSpPr>
              <p:spPr bwMode="auto">
                <a:xfrm>
                  <a:off x="-3522" y="3155"/>
                  <a:ext cx="37" cy="16"/>
                </a:xfrm>
                <a:custGeom>
                  <a:avLst/>
                  <a:gdLst>
                    <a:gd name="T0" fmla="*/ 15 w 37"/>
                    <a:gd name="T1" fmla="*/ 6 h 16"/>
                    <a:gd name="T2" fmla="*/ 14 w 37"/>
                    <a:gd name="T3" fmla="*/ 6 h 16"/>
                    <a:gd name="T4" fmla="*/ 19 w 37"/>
                    <a:gd name="T5" fmla="*/ 0 h 16"/>
                    <a:gd name="T6" fmla="*/ 20 w 37"/>
                    <a:gd name="T7" fmla="*/ 2 h 16"/>
                    <a:gd name="T8" fmla="*/ 21 w 37"/>
                    <a:gd name="T9" fmla="*/ 6 h 16"/>
                    <a:gd name="T10" fmla="*/ 17 w 37"/>
                    <a:gd name="T11" fmla="*/ 9 h 16"/>
                    <a:gd name="T12" fmla="*/ 19 w 37"/>
                    <a:gd name="T13" fmla="*/ 10 h 16"/>
                    <a:gd name="T14" fmla="*/ 37 w 37"/>
                    <a:gd name="T15" fmla="*/ 10 h 16"/>
                    <a:gd name="T16" fmla="*/ 30 w 37"/>
                    <a:gd name="T17" fmla="*/ 14 h 16"/>
                    <a:gd name="T18" fmla="*/ 20 w 37"/>
                    <a:gd name="T19" fmla="*/ 10 h 16"/>
                    <a:gd name="T20" fmla="*/ 15 w 37"/>
                    <a:gd name="T21" fmla="*/ 14 h 16"/>
                    <a:gd name="T22" fmla="*/ 3 w 37"/>
                    <a:gd name="T23" fmla="*/ 16 h 16"/>
                    <a:gd name="T24" fmla="*/ 0 w 37"/>
                    <a:gd name="T25" fmla="*/ 16 h 16"/>
                    <a:gd name="T26" fmla="*/ 10 w 37"/>
                    <a:gd name="T27" fmla="*/ 10 h 16"/>
                    <a:gd name="T28" fmla="*/ 14 w 37"/>
                    <a:gd name="T29" fmla="*/ 9 h 16"/>
                    <a:gd name="T30" fmla="*/ 15 w 37"/>
                    <a:gd name="T31" fmla="*/ 9 h 16"/>
                    <a:gd name="T32" fmla="*/ 15 w 37"/>
                    <a:gd name="T33" fmla="*/ 6 h 1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
                    <a:gd name="T52" fmla="*/ 0 h 16"/>
                    <a:gd name="T53" fmla="*/ 37 w 37"/>
                    <a:gd name="T54" fmla="*/ 16 h 1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 h="16">
                      <a:moveTo>
                        <a:pt x="15" y="6"/>
                      </a:moveTo>
                      <a:lnTo>
                        <a:pt x="14" y="6"/>
                      </a:lnTo>
                      <a:lnTo>
                        <a:pt x="19" y="0"/>
                      </a:lnTo>
                      <a:lnTo>
                        <a:pt x="20" y="2"/>
                      </a:lnTo>
                      <a:lnTo>
                        <a:pt x="21" y="6"/>
                      </a:lnTo>
                      <a:lnTo>
                        <a:pt x="17" y="9"/>
                      </a:lnTo>
                      <a:lnTo>
                        <a:pt x="19" y="10"/>
                      </a:lnTo>
                      <a:lnTo>
                        <a:pt x="37" y="10"/>
                      </a:lnTo>
                      <a:lnTo>
                        <a:pt x="30" y="14"/>
                      </a:lnTo>
                      <a:lnTo>
                        <a:pt x="20" y="10"/>
                      </a:lnTo>
                      <a:lnTo>
                        <a:pt x="15" y="14"/>
                      </a:lnTo>
                      <a:lnTo>
                        <a:pt x="3" y="16"/>
                      </a:lnTo>
                      <a:lnTo>
                        <a:pt x="0" y="16"/>
                      </a:lnTo>
                      <a:lnTo>
                        <a:pt x="10" y="10"/>
                      </a:lnTo>
                      <a:lnTo>
                        <a:pt x="14" y="9"/>
                      </a:lnTo>
                      <a:lnTo>
                        <a:pt x="15" y="9"/>
                      </a:lnTo>
                      <a:lnTo>
                        <a:pt x="15" y="6"/>
                      </a:lnTo>
                      <a:close/>
                    </a:path>
                  </a:pathLst>
                </a:custGeom>
                <a:noFill/>
                <a:ln w="1651">
                  <a:solidFill>
                    <a:srgbClr val="000000"/>
                  </a:solidFill>
                  <a:round/>
                  <a:headEnd/>
                  <a:tailEnd/>
                </a:ln>
              </p:spPr>
              <p:txBody>
                <a:bodyPr/>
                <a:lstStyle/>
                <a:p>
                  <a:endParaRPr lang="en-US"/>
                </a:p>
              </p:txBody>
            </p:sp>
            <p:sp>
              <p:nvSpPr>
                <p:cNvPr id="22643" name="Freeform 112"/>
                <p:cNvSpPr>
                  <a:spLocks/>
                </p:cNvSpPr>
                <p:nvPr/>
              </p:nvSpPr>
              <p:spPr bwMode="auto">
                <a:xfrm>
                  <a:off x="-3365" y="3104"/>
                  <a:ext cx="8" cy="3"/>
                </a:xfrm>
                <a:custGeom>
                  <a:avLst/>
                  <a:gdLst>
                    <a:gd name="T0" fmla="*/ 8 w 8"/>
                    <a:gd name="T1" fmla="*/ 0 h 3"/>
                    <a:gd name="T2" fmla="*/ 8 w 8"/>
                    <a:gd name="T3" fmla="*/ 3 h 3"/>
                    <a:gd name="T4" fmla="*/ 6 w 8"/>
                    <a:gd name="T5" fmla="*/ 3 h 3"/>
                    <a:gd name="T6" fmla="*/ 0 w 8"/>
                    <a:gd name="T7" fmla="*/ 3 h 3"/>
                    <a:gd name="T8" fmla="*/ 8 w 8"/>
                    <a:gd name="T9" fmla="*/ 0 h 3"/>
                    <a:gd name="T10" fmla="*/ 0 60000 65536"/>
                    <a:gd name="T11" fmla="*/ 0 60000 65536"/>
                    <a:gd name="T12" fmla="*/ 0 60000 65536"/>
                    <a:gd name="T13" fmla="*/ 0 60000 65536"/>
                    <a:gd name="T14" fmla="*/ 0 60000 65536"/>
                    <a:gd name="T15" fmla="*/ 0 w 8"/>
                    <a:gd name="T16" fmla="*/ 0 h 3"/>
                    <a:gd name="T17" fmla="*/ 8 w 8"/>
                    <a:gd name="T18" fmla="*/ 3 h 3"/>
                  </a:gdLst>
                  <a:ahLst/>
                  <a:cxnLst>
                    <a:cxn ang="T10">
                      <a:pos x="T0" y="T1"/>
                    </a:cxn>
                    <a:cxn ang="T11">
                      <a:pos x="T2" y="T3"/>
                    </a:cxn>
                    <a:cxn ang="T12">
                      <a:pos x="T4" y="T5"/>
                    </a:cxn>
                    <a:cxn ang="T13">
                      <a:pos x="T6" y="T7"/>
                    </a:cxn>
                    <a:cxn ang="T14">
                      <a:pos x="T8" y="T9"/>
                    </a:cxn>
                  </a:cxnLst>
                  <a:rect l="T15" t="T16" r="T17" b="T18"/>
                  <a:pathLst>
                    <a:path w="8" h="3">
                      <a:moveTo>
                        <a:pt x="8" y="0"/>
                      </a:moveTo>
                      <a:lnTo>
                        <a:pt x="8" y="3"/>
                      </a:lnTo>
                      <a:lnTo>
                        <a:pt x="6" y="3"/>
                      </a:lnTo>
                      <a:lnTo>
                        <a:pt x="0" y="3"/>
                      </a:lnTo>
                      <a:lnTo>
                        <a:pt x="8" y="0"/>
                      </a:lnTo>
                      <a:close/>
                    </a:path>
                  </a:pathLst>
                </a:custGeom>
                <a:noFill/>
                <a:ln w="1588">
                  <a:solidFill>
                    <a:srgbClr val="000000"/>
                  </a:solidFill>
                  <a:round/>
                  <a:headEnd/>
                  <a:tailEnd/>
                </a:ln>
              </p:spPr>
              <p:txBody>
                <a:bodyPr/>
                <a:lstStyle/>
                <a:p>
                  <a:endParaRPr lang="en-US"/>
                </a:p>
              </p:txBody>
            </p:sp>
            <p:sp>
              <p:nvSpPr>
                <p:cNvPr id="22644" name="Freeform 113"/>
                <p:cNvSpPr>
                  <a:spLocks/>
                </p:cNvSpPr>
                <p:nvPr/>
              </p:nvSpPr>
              <p:spPr bwMode="auto">
                <a:xfrm>
                  <a:off x="-3323" y="3095"/>
                  <a:ext cx="8" cy="5"/>
                </a:xfrm>
                <a:custGeom>
                  <a:avLst/>
                  <a:gdLst>
                    <a:gd name="T0" fmla="*/ 4 w 8"/>
                    <a:gd name="T1" fmla="*/ 5 h 5"/>
                    <a:gd name="T2" fmla="*/ 0 w 8"/>
                    <a:gd name="T3" fmla="*/ 2 h 5"/>
                    <a:gd name="T4" fmla="*/ 0 w 8"/>
                    <a:gd name="T5" fmla="*/ 0 h 5"/>
                    <a:gd name="T6" fmla="*/ 7 w 8"/>
                    <a:gd name="T7" fmla="*/ 2 h 5"/>
                    <a:gd name="T8" fmla="*/ 8 w 8"/>
                    <a:gd name="T9" fmla="*/ 5 h 5"/>
                    <a:gd name="T10" fmla="*/ 4 w 8"/>
                    <a:gd name="T11" fmla="*/ 5 h 5"/>
                    <a:gd name="T12" fmla="*/ 0 60000 65536"/>
                    <a:gd name="T13" fmla="*/ 0 60000 65536"/>
                    <a:gd name="T14" fmla="*/ 0 60000 65536"/>
                    <a:gd name="T15" fmla="*/ 0 60000 65536"/>
                    <a:gd name="T16" fmla="*/ 0 60000 65536"/>
                    <a:gd name="T17" fmla="*/ 0 60000 65536"/>
                    <a:gd name="T18" fmla="*/ 0 w 8"/>
                    <a:gd name="T19" fmla="*/ 0 h 5"/>
                    <a:gd name="T20" fmla="*/ 8 w 8"/>
                    <a:gd name="T21" fmla="*/ 5 h 5"/>
                  </a:gdLst>
                  <a:ahLst/>
                  <a:cxnLst>
                    <a:cxn ang="T12">
                      <a:pos x="T0" y="T1"/>
                    </a:cxn>
                    <a:cxn ang="T13">
                      <a:pos x="T2" y="T3"/>
                    </a:cxn>
                    <a:cxn ang="T14">
                      <a:pos x="T4" y="T5"/>
                    </a:cxn>
                    <a:cxn ang="T15">
                      <a:pos x="T6" y="T7"/>
                    </a:cxn>
                    <a:cxn ang="T16">
                      <a:pos x="T8" y="T9"/>
                    </a:cxn>
                    <a:cxn ang="T17">
                      <a:pos x="T10" y="T11"/>
                    </a:cxn>
                  </a:cxnLst>
                  <a:rect l="T18" t="T19" r="T20" b="T21"/>
                  <a:pathLst>
                    <a:path w="8" h="5">
                      <a:moveTo>
                        <a:pt x="4" y="5"/>
                      </a:moveTo>
                      <a:lnTo>
                        <a:pt x="0" y="2"/>
                      </a:lnTo>
                      <a:lnTo>
                        <a:pt x="0" y="0"/>
                      </a:lnTo>
                      <a:lnTo>
                        <a:pt x="7" y="2"/>
                      </a:lnTo>
                      <a:lnTo>
                        <a:pt x="8" y="5"/>
                      </a:lnTo>
                      <a:lnTo>
                        <a:pt x="4" y="5"/>
                      </a:lnTo>
                      <a:close/>
                    </a:path>
                  </a:pathLst>
                </a:custGeom>
                <a:noFill/>
                <a:ln w="1588">
                  <a:solidFill>
                    <a:srgbClr val="000000"/>
                  </a:solidFill>
                  <a:round/>
                  <a:headEnd/>
                  <a:tailEnd/>
                </a:ln>
              </p:spPr>
              <p:txBody>
                <a:bodyPr/>
                <a:lstStyle/>
                <a:p>
                  <a:endParaRPr lang="en-US"/>
                </a:p>
              </p:txBody>
            </p:sp>
            <p:sp>
              <p:nvSpPr>
                <p:cNvPr id="22645" name="Freeform 114"/>
                <p:cNvSpPr>
                  <a:spLocks/>
                </p:cNvSpPr>
                <p:nvPr/>
              </p:nvSpPr>
              <p:spPr bwMode="auto">
                <a:xfrm>
                  <a:off x="-3271" y="3072"/>
                  <a:ext cx="6" cy="11"/>
                </a:xfrm>
                <a:custGeom>
                  <a:avLst/>
                  <a:gdLst>
                    <a:gd name="T0" fmla="*/ 2 w 6"/>
                    <a:gd name="T1" fmla="*/ 0 h 11"/>
                    <a:gd name="T2" fmla="*/ 2 w 6"/>
                    <a:gd name="T3" fmla="*/ 5 h 11"/>
                    <a:gd name="T4" fmla="*/ 3 w 6"/>
                    <a:gd name="T5" fmla="*/ 5 h 11"/>
                    <a:gd name="T6" fmla="*/ 6 w 6"/>
                    <a:gd name="T7" fmla="*/ 10 h 11"/>
                    <a:gd name="T8" fmla="*/ 5 w 6"/>
                    <a:gd name="T9" fmla="*/ 11 h 11"/>
                    <a:gd name="T10" fmla="*/ 3 w 6"/>
                    <a:gd name="T11" fmla="*/ 10 h 11"/>
                    <a:gd name="T12" fmla="*/ 2 w 6"/>
                    <a:gd name="T13" fmla="*/ 10 h 11"/>
                    <a:gd name="T14" fmla="*/ 1 w 6"/>
                    <a:gd name="T15" fmla="*/ 5 h 11"/>
                    <a:gd name="T16" fmla="*/ 0 w 6"/>
                    <a:gd name="T17" fmla="*/ 7 h 11"/>
                    <a:gd name="T18" fmla="*/ 2 w 6"/>
                    <a:gd name="T19" fmla="*/ 0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11"/>
                    <a:gd name="T32" fmla="*/ 6 w 6"/>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11">
                      <a:moveTo>
                        <a:pt x="2" y="0"/>
                      </a:moveTo>
                      <a:lnTo>
                        <a:pt x="2" y="5"/>
                      </a:lnTo>
                      <a:lnTo>
                        <a:pt x="3" y="5"/>
                      </a:lnTo>
                      <a:lnTo>
                        <a:pt x="6" y="10"/>
                      </a:lnTo>
                      <a:lnTo>
                        <a:pt x="5" y="11"/>
                      </a:lnTo>
                      <a:lnTo>
                        <a:pt x="3" y="10"/>
                      </a:lnTo>
                      <a:lnTo>
                        <a:pt x="2" y="10"/>
                      </a:lnTo>
                      <a:lnTo>
                        <a:pt x="1" y="5"/>
                      </a:lnTo>
                      <a:lnTo>
                        <a:pt x="0" y="7"/>
                      </a:lnTo>
                      <a:lnTo>
                        <a:pt x="2" y="0"/>
                      </a:lnTo>
                      <a:close/>
                    </a:path>
                  </a:pathLst>
                </a:custGeom>
                <a:noFill/>
                <a:ln w="1588">
                  <a:solidFill>
                    <a:srgbClr val="000000"/>
                  </a:solidFill>
                  <a:round/>
                  <a:headEnd/>
                  <a:tailEnd/>
                </a:ln>
              </p:spPr>
              <p:txBody>
                <a:bodyPr/>
                <a:lstStyle/>
                <a:p>
                  <a:endParaRPr lang="en-US"/>
                </a:p>
              </p:txBody>
            </p:sp>
            <p:sp>
              <p:nvSpPr>
                <p:cNvPr id="22646" name="Freeform 115"/>
                <p:cNvSpPr>
                  <a:spLocks/>
                </p:cNvSpPr>
                <p:nvPr/>
              </p:nvSpPr>
              <p:spPr bwMode="auto">
                <a:xfrm>
                  <a:off x="-3375" y="3102"/>
                  <a:ext cx="10" cy="8"/>
                </a:xfrm>
                <a:custGeom>
                  <a:avLst/>
                  <a:gdLst>
                    <a:gd name="T0" fmla="*/ 8 w 10"/>
                    <a:gd name="T1" fmla="*/ 2 h 8"/>
                    <a:gd name="T2" fmla="*/ 6 w 10"/>
                    <a:gd name="T3" fmla="*/ 0 h 8"/>
                    <a:gd name="T4" fmla="*/ 6 w 10"/>
                    <a:gd name="T5" fmla="*/ 0 h 8"/>
                    <a:gd name="T6" fmla="*/ 10 w 10"/>
                    <a:gd name="T7" fmla="*/ 0 h 8"/>
                    <a:gd name="T8" fmla="*/ 8 w 10"/>
                    <a:gd name="T9" fmla="*/ 2 h 8"/>
                    <a:gd name="T10" fmla="*/ 10 w 10"/>
                    <a:gd name="T11" fmla="*/ 2 h 8"/>
                    <a:gd name="T12" fmla="*/ 2 w 10"/>
                    <a:gd name="T13" fmla="*/ 8 h 8"/>
                    <a:gd name="T14" fmla="*/ 1 w 10"/>
                    <a:gd name="T15" fmla="*/ 8 h 8"/>
                    <a:gd name="T16" fmla="*/ 0 w 10"/>
                    <a:gd name="T17" fmla="*/ 2 h 8"/>
                    <a:gd name="T18" fmla="*/ 2 w 10"/>
                    <a:gd name="T19" fmla="*/ 2 h 8"/>
                    <a:gd name="T20" fmla="*/ 4 w 10"/>
                    <a:gd name="T21" fmla="*/ 2 h 8"/>
                    <a:gd name="T22" fmla="*/ 5 w 10"/>
                    <a:gd name="T23" fmla="*/ 5 h 8"/>
                    <a:gd name="T24" fmla="*/ 8 w 10"/>
                    <a:gd name="T25" fmla="*/ 2 h 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
                    <a:gd name="T40" fmla="*/ 0 h 8"/>
                    <a:gd name="T41" fmla="*/ 10 w 10"/>
                    <a:gd name="T42" fmla="*/ 8 h 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 h="8">
                      <a:moveTo>
                        <a:pt x="8" y="2"/>
                      </a:moveTo>
                      <a:lnTo>
                        <a:pt x="6" y="0"/>
                      </a:lnTo>
                      <a:lnTo>
                        <a:pt x="10" y="0"/>
                      </a:lnTo>
                      <a:lnTo>
                        <a:pt x="8" y="2"/>
                      </a:lnTo>
                      <a:lnTo>
                        <a:pt x="10" y="2"/>
                      </a:lnTo>
                      <a:lnTo>
                        <a:pt x="2" y="8"/>
                      </a:lnTo>
                      <a:lnTo>
                        <a:pt x="1" y="8"/>
                      </a:lnTo>
                      <a:lnTo>
                        <a:pt x="0" y="2"/>
                      </a:lnTo>
                      <a:lnTo>
                        <a:pt x="2" y="2"/>
                      </a:lnTo>
                      <a:lnTo>
                        <a:pt x="4" y="2"/>
                      </a:lnTo>
                      <a:lnTo>
                        <a:pt x="5" y="5"/>
                      </a:lnTo>
                      <a:lnTo>
                        <a:pt x="8" y="2"/>
                      </a:lnTo>
                      <a:close/>
                    </a:path>
                  </a:pathLst>
                </a:custGeom>
                <a:noFill/>
                <a:ln w="1651">
                  <a:solidFill>
                    <a:srgbClr val="000000"/>
                  </a:solidFill>
                  <a:round/>
                  <a:headEnd/>
                  <a:tailEnd/>
                </a:ln>
              </p:spPr>
              <p:txBody>
                <a:bodyPr/>
                <a:lstStyle/>
                <a:p>
                  <a:endParaRPr lang="en-US"/>
                </a:p>
              </p:txBody>
            </p:sp>
            <p:sp>
              <p:nvSpPr>
                <p:cNvPr id="22647" name="Freeform 116"/>
                <p:cNvSpPr>
                  <a:spLocks/>
                </p:cNvSpPr>
                <p:nvPr/>
              </p:nvSpPr>
              <p:spPr bwMode="auto">
                <a:xfrm>
                  <a:off x="-3406" y="2593"/>
                  <a:ext cx="612" cy="504"/>
                </a:xfrm>
                <a:custGeom>
                  <a:avLst/>
                  <a:gdLst>
                    <a:gd name="T0" fmla="*/ 108 w 612"/>
                    <a:gd name="T1" fmla="*/ 468 h 504"/>
                    <a:gd name="T2" fmla="*/ 87 w 612"/>
                    <a:gd name="T3" fmla="*/ 484 h 504"/>
                    <a:gd name="T4" fmla="*/ 76 w 612"/>
                    <a:gd name="T5" fmla="*/ 486 h 504"/>
                    <a:gd name="T6" fmla="*/ 119 w 612"/>
                    <a:gd name="T7" fmla="*/ 458 h 504"/>
                    <a:gd name="T8" fmla="*/ 169 w 612"/>
                    <a:gd name="T9" fmla="*/ 391 h 504"/>
                    <a:gd name="T10" fmla="*/ 153 w 612"/>
                    <a:gd name="T11" fmla="*/ 374 h 504"/>
                    <a:gd name="T12" fmla="*/ 145 w 612"/>
                    <a:gd name="T13" fmla="*/ 384 h 504"/>
                    <a:gd name="T14" fmla="*/ 94 w 612"/>
                    <a:gd name="T15" fmla="*/ 379 h 504"/>
                    <a:gd name="T16" fmla="*/ 100 w 612"/>
                    <a:gd name="T17" fmla="*/ 350 h 504"/>
                    <a:gd name="T18" fmla="*/ 59 w 612"/>
                    <a:gd name="T19" fmla="*/ 335 h 504"/>
                    <a:gd name="T20" fmla="*/ 39 w 612"/>
                    <a:gd name="T21" fmla="*/ 297 h 504"/>
                    <a:gd name="T22" fmla="*/ 36 w 612"/>
                    <a:gd name="T23" fmla="*/ 286 h 504"/>
                    <a:gd name="T24" fmla="*/ 37 w 612"/>
                    <a:gd name="T25" fmla="*/ 271 h 504"/>
                    <a:gd name="T26" fmla="*/ 55 w 612"/>
                    <a:gd name="T27" fmla="*/ 243 h 504"/>
                    <a:gd name="T28" fmla="*/ 117 w 612"/>
                    <a:gd name="T29" fmla="*/ 197 h 504"/>
                    <a:gd name="T30" fmla="*/ 80 w 612"/>
                    <a:gd name="T31" fmla="*/ 202 h 504"/>
                    <a:gd name="T32" fmla="*/ 0 w 612"/>
                    <a:gd name="T33" fmla="*/ 169 h 504"/>
                    <a:gd name="T34" fmla="*/ 67 w 612"/>
                    <a:gd name="T35" fmla="*/ 153 h 504"/>
                    <a:gd name="T36" fmla="*/ 88 w 612"/>
                    <a:gd name="T37" fmla="*/ 133 h 504"/>
                    <a:gd name="T38" fmla="*/ 15 w 612"/>
                    <a:gd name="T39" fmla="*/ 84 h 504"/>
                    <a:gd name="T40" fmla="*/ 97 w 612"/>
                    <a:gd name="T41" fmla="*/ 25 h 504"/>
                    <a:gd name="T42" fmla="*/ 218 w 612"/>
                    <a:gd name="T43" fmla="*/ 10 h 504"/>
                    <a:gd name="T44" fmla="*/ 436 w 612"/>
                    <a:gd name="T45" fmla="*/ 327 h 504"/>
                    <a:gd name="T46" fmla="*/ 491 w 612"/>
                    <a:gd name="T47" fmla="*/ 371 h 504"/>
                    <a:gd name="T48" fmla="*/ 582 w 612"/>
                    <a:gd name="T49" fmla="*/ 432 h 504"/>
                    <a:gd name="T50" fmla="*/ 597 w 612"/>
                    <a:gd name="T51" fmla="*/ 494 h 504"/>
                    <a:gd name="T52" fmla="*/ 583 w 612"/>
                    <a:gd name="T53" fmla="*/ 461 h 504"/>
                    <a:gd name="T54" fmla="*/ 580 w 612"/>
                    <a:gd name="T55" fmla="*/ 450 h 504"/>
                    <a:gd name="T56" fmla="*/ 569 w 612"/>
                    <a:gd name="T57" fmla="*/ 443 h 504"/>
                    <a:gd name="T58" fmla="*/ 546 w 612"/>
                    <a:gd name="T59" fmla="*/ 458 h 504"/>
                    <a:gd name="T60" fmla="*/ 551 w 612"/>
                    <a:gd name="T61" fmla="*/ 432 h 504"/>
                    <a:gd name="T62" fmla="*/ 559 w 612"/>
                    <a:gd name="T63" fmla="*/ 420 h 504"/>
                    <a:gd name="T64" fmla="*/ 521 w 612"/>
                    <a:gd name="T65" fmla="*/ 361 h 504"/>
                    <a:gd name="T66" fmla="*/ 525 w 612"/>
                    <a:gd name="T67" fmla="*/ 381 h 504"/>
                    <a:gd name="T68" fmla="*/ 514 w 612"/>
                    <a:gd name="T69" fmla="*/ 381 h 504"/>
                    <a:gd name="T70" fmla="*/ 454 w 612"/>
                    <a:gd name="T71" fmla="*/ 350 h 504"/>
                    <a:gd name="T72" fmla="*/ 432 w 612"/>
                    <a:gd name="T73" fmla="*/ 338 h 504"/>
                    <a:gd name="T74" fmla="*/ 373 w 612"/>
                    <a:gd name="T75" fmla="*/ 317 h 504"/>
                    <a:gd name="T76" fmla="*/ 347 w 612"/>
                    <a:gd name="T77" fmla="*/ 312 h 504"/>
                    <a:gd name="T78" fmla="*/ 322 w 612"/>
                    <a:gd name="T79" fmla="*/ 307 h 504"/>
                    <a:gd name="T80" fmla="*/ 316 w 612"/>
                    <a:gd name="T81" fmla="*/ 320 h 504"/>
                    <a:gd name="T82" fmla="*/ 325 w 612"/>
                    <a:gd name="T83" fmla="*/ 335 h 504"/>
                    <a:gd name="T84" fmla="*/ 299 w 612"/>
                    <a:gd name="T85" fmla="*/ 338 h 504"/>
                    <a:gd name="T86" fmla="*/ 259 w 612"/>
                    <a:gd name="T87" fmla="*/ 343 h 504"/>
                    <a:gd name="T88" fmla="*/ 243 w 612"/>
                    <a:gd name="T89" fmla="*/ 330 h 504"/>
                    <a:gd name="T90" fmla="*/ 240 w 612"/>
                    <a:gd name="T91" fmla="*/ 345 h 504"/>
                    <a:gd name="T92" fmla="*/ 237 w 612"/>
                    <a:gd name="T93" fmla="*/ 368 h 504"/>
                    <a:gd name="T94" fmla="*/ 187 w 612"/>
                    <a:gd name="T95" fmla="*/ 417 h 504"/>
                    <a:gd name="T96" fmla="*/ 153 w 612"/>
                    <a:gd name="T97" fmla="*/ 448 h 504"/>
                    <a:gd name="T98" fmla="*/ 133 w 612"/>
                    <a:gd name="T99" fmla="*/ 471 h 5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12"/>
                    <a:gd name="T151" fmla="*/ 0 h 504"/>
                    <a:gd name="T152" fmla="*/ 612 w 612"/>
                    <a:gd name="T153" fmla="*/ 504 h 50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12" h="504">
                      <a:moveTo>
                        <a:pt x="133" y="471"/>
                      </a:moveTo>
                      <a:lnTo>
                        <a:pt x="135" y="463"/>
                      </a:lnTo>
                      <a:lnTo>
                        <a:pt x="104" y="476"/>
                      </a:lnTo>
                      <a:lnTo>
                        <a:pt x="108" y="468"/>
                      </a:lnTo>
                      <a:lnTo>
                        <a:pt x="104" y="468"/>
                      </a:lnTo>
                      <a:lnTo>
                        <a:pt x="99" y="481"/>
                      </a:lnTo>
                      <a:lnTo>
                        <a:pt x="104" y="484"/>
                      </a:lnTo>
                      <a:lnTo>
                        <a:pt x="87" y="484"/>
                      </a:lnTo>
                      <a:lnTo>
                        <a:pt x="76" y="494"/>
                      </a:lnTo>
                      <a:lnTo>
                        <a:pt x="50" y="504"/>
                      </a:lnTo>
                      <a:lnTo>
                        <a:pt x="55" y="490"/>
                      </a:lnTo>
                      <a:lnTo>
                        <a:pt x="76" y="486"/>
                      </a:lnTo>
                      <a:lnTo>
                        <a:pt x="114" y="458"/>
                      </a:lnTo>
                      <a:lnTo>
                        <a:pt x="117" y="463"/>
                      </a:lnTo>
                      <a:lnTo>
                        <a:pt x="123" y="461"/>
                      </a:lnTo>
                      <a:lnTo>
                        <a:pt x="119" y="458"/>
                      </a:lnTo>
                      <a:lnTo>
                        <a:pt x="151" y="435"/>
                      </a:lnTo>
                      <a:lnTo>
                        <a:pt x="150" y="427"/>
                      </a:lnTo>
                      <a:lnTo>
                        <a:pt x="165" y="409"/>
                      </a:lnTo>
                      <a:lnTo>
                        <a:pt x="169" y="391"/>
                      </a:lnTo>
                      <a:lnTo>
                        <a:pt x="172" y="391"/>
                      </a:lnTo>
                      <a:lnTo>
                        <a:pt x="169" y="389"/>
                      </a:lnTo>
                      <a:lnTo>
                        <a:pt x="178" y="366"/>
                      </a:lnTo>
                      <a:lnTo>
                        <a:pt x="153" y="374"/>
                      </a:lnTo>
                      <a:lnTo>
                        <a:pt x="154" y="366"/>
                      </a:lnTo>
                      <a:lnTo>
                        <a:pt x="150" y="371"/>
                      </a:lnTo>
                      <a:lnTo>
                        <a:pt x="150" y="381"/>
                      </a:lnTo>
                      <a:lnTo>
                        <a:pt x="145" y="384"/>
                      </a:lnTo>
                      <a:lnTo>
                        <a:pt x="137" y="374"/>
                      </a:lnTo>
                      <a:lnTo>
                        <a:pt x="131" y="374"/>
                      </a:lnTo>
                      <a:lnTo>
                        <a:pt x="123" y="368"/>
                      </a:lnTo>
                      <a:lnTo>
                        <a:pt x="94" y="379"/>
                      </a:lnTo>
                      <a:lnTo>
                        <a:pt x="99" y="376"/>
                      </a:lnTo>
                      <a:lnTo>
                        <a:pt x="99" y="366"/>
                      </a:lnTo>
                      <a:lnTo>
                        <a:pt x="96" y="361"/>
                      </a:lnTo>
                      <a:lnTo>
                        <a:pt x="100" y="350"/>
                      </a:lnTo>
                      <a:lnTo>
                        <a:pt x="90" y="327"/>
                      </a:lnTo>
                      <a:lnTo>
                        <a:pt x="88" y="338"/>
                      </a:lnTo>
                      <a:lnTo>
                        <a:pt x="62" y="343"/>
                      </a:lnTo>
                      <a:lnTo>
                        <a:pt x="59" y="335"/>
                      </a:lnTo>
                      <a:lnTo>
                        <a:pt x="41" y="320"/>
                      </a:lnTo>
                      <a:lnTo>
                        <a:pt x="50" y="312"/>
                      </a:lnTo>
                      <a:lnTo>
                        <a:pt x="39" y="304"/>
                      </a:lnTo>
                      <a:lnTo>
                        <a:pt x="39" y="297"/>
                      </a:lnTo>
                      <a:lnTo>
                        <a:pt x="35" y="297"/>
                      </a:lnTo>
                      <a:lnTo>
                        <a:pt x="36" y="289"/>
                      </a:lnTo>
                      <a:lnTo>
                        <a:pt x="31" y="292"/>
                      </a:lnTo>
                      <a:lnTo>
                        <a:pt x="36" y="286"/>
                      </a:lnTo>
                      <a:lnTo>
                        <a:pt x="33" y="284"/>
                      </a:lnTo>
                      <a:lnTo>
                        <a:pt x="41" y="281"/>
                      </a:lnTo>
                      <a:lnTo>
                        <a:pt x="37" y="276"/>
                      </a:lnTo>
                      <a:lnTo>
                        <a:pt x="37" y="271"/>
                      </a:lnTo>
                      <a:lnTo>
                        <a:pt x="51" y="258"/>
                      </a:lnTo>
                      <a:lnTo>
                        <a:pt x="53" y="245"/>
                      </a:lnTo>
                      <a:lnTo>
                        <a:pt x="59" y="245"/>
                      </a:lnTo>
                      <a:lnTo>
                        <a:pt x="55" y="243"/>
                      </a:lnTo>
                      <a:lnTo>
                        <a:pt x="115" y="222"/>
                      </a:lnTo>
                      <a:lnTo>
                        <a:pt x="114" y="210"/>
                      </a:lnTo>
                      <a:lnTo>
                        <a:pt x="104" y="207"/>
                      </a:lnTo>
                      <a:lnTo>
                        <a:pt x="117" y="197"/>
                      </a:lnTo>
                      <a:lnTo>
                        <a:pt x="114" y="192"/>
                      </a:lnTo>
                      <a:lnTo>
                        <a:pt x="88" y="202"/>
                      </a:lnTo>
                      <a:lnTo>
                        <a:pt x="83" y="207"/>
                      </a:lnTo>
                      <a:lnTo>
                        <a:pt x="80" y="202"/>
                      </a:lnTo>
                      <a:lnTo>
                        <a:pt x="24" y="197"/>
                      </a:lnTo>
                      <a:lnTo>
                        <a:pt x="15" y="184"/>
                      </a:lnTo>
                      <a:lnTo>
                        <a:pt x="19" y="176"/>
                      </a:lnTo>
                      <a:lnTo>
                        <a:pt x="0" y="169"/>
                      </a:lnTo>
                      <a:lnTo>
                        <a:pt x="39" y="153"/>
                      </a:lnTo>
                      <a:lnTo>
                        <a:pt x="35" y="151"/>
                      </a:lnTo>
                      <a:lnTo>
                        <a:pt x="67" y="138"/>
                      </a:lnTo>
                      <a:lnTo>
                        <a:pt x="67" y="153"/>
                      </a:lnTo>
                      <a:lnTo>
                        <a:pt x="113" y="148"/>
                      </a:lnTo>
                      <a:lnTo>
                        <a:pt x="97" y="146"/>
                      </a:lnTo>
                      <a:lnTo>
                        <a:pt x="97" y="140"/>
                      </a:lnTo>
                      <a:lnTo>
                        <a:pt x="88" y="133"/>
                      </a:lnTo>
                      <a:lnTo>
                        <a:pt x="91" y="128"/>
                      </a:lnTo>
                      <a:lnTo>
                        <a:pt x="67" y="122"/>
                      </a:lnTo>
                      <a:lnTo>
                        <a:pt x="62" y="107"/>
                      </a:lnTo>
                      <a:lnTo>
                        <a:pt x="15" y="84"/>
                      </a:lnTo>
                      <a:lnTo>
                        <a:pt x="24" y="81"/>
                      </a:lnTo>
                      <a:lnTo>
                        <a:pt x="27" y="69"/>
                      </a:lnTo>
                      <a:lnTo>
                        <a:pt x="76" y="53"/>
                      </a:lnTo>
                      <a:lnTo>
                        <a:pt x="97" y="25"/>
                      </a:lnTo>
                      <a:lnTo>
                        <a:pt x="197" y="0"/>
                      </a:lnTo>
                      <a:lnTo>
                        <a:pt x="191" y="7"/>
                      </a:lnTo>
                      <a:lnTo>
                        <a:pt x="217" y="5"/>
                      </a:lnTo>
                      <a:lnTo>
                        <a:pt x="218" y="10"/>
                      </a:lnTo>
                      <a:lnTo>
                        <a:pt x="251" y="12"/>
                      </a:lnTo>
                      <a:lnTo>
                        <a:pt x="249" y="15"/>
                      </a:lnTo>
                      <a:lnTo>
                        <a:pt x="434" y="46"/>
                      </a:lnTo>
                      <a:lnTo>
                        <a:pt x="436" y="327"/>
                      </a:lnTo>
                      <a:lnTo>
                        <a:pt x="468" y="327"/>
                      </a:lnTo>
                      <a:lnTo>
                        <a:pt x="464" y="335"/>
                      </a:lnTo>
                      <a:lnTo>
                        <a:pt x="489" y="361"/>
                      </a:lnTo>
                      <a:lnTo>
                        <a:pt x="491" y="371"/>
                      </a:lnTo>
                      <a:lnTo>
                        <a:pt x="506" y="358"/>
                      </a:lnTo>
                      <a:lnTo>
                        <a:pt x="506" y="353"/>
                      </a:lnTo>
                      <a:lnTo>
                        <a:pt x="530" y="350"/>
                      </a:lnTo>
                      <a:lnTo>
                        <a:pt x="582" y="432"/>
                      </a:lnTo>
                      <a:lnTo>
                        <a:pt x="582" y="440"/>
                      </a:lnTo>
                      <a:lnTo>
                        <a:pt x="610" y="458"/>
                      </a:lnTo>
                      <a:lnTo>
                        <a:pt x="612" y="479"/>
                      </a:lnTo>
                      <a:lnTo>
                        <a:pt x="597" y="494"/>
                      </a:lnTo>
                      <a:lnTo>
                        <a:pt x="594" y="481"/>
                      </a:lnTo>
                      <a:lnTo>
                        <a:pt x="598" y="479"/>
                      </a:lnTo>
                      <a:lnTo>
                        <a:pt x="598" y="466"/>
                      </a:lnTo>
                      <a:lnTo>
                        <a:pt x="583" y="461"/>
                      </a:lnTo>
                      <a:lnTo>
                        <a:pt x="580" y="473"/>
                      </a:lnTo>
                      <a:lnTo>
                        <a:pt x="576" y="471"/>
                      </a:lnTo>
                      <a:lnTo>
                        <a:pt x="580" y="458"/>
                      </a:lnTo>
                      <a:lnTo>
                        <a:pt x="580" y="450"/>
                      </a:lnTo>
                      <a:lnTo>
                        <a:pt x="576" y="461"/>
                      </a:lnTo>
                      <a:lnTo>
                        <a:pt x="569" y="456"/>
                      </a:lnTo>
                      <a:lnTo>
                        <a:pt x="562" y="448"/>
                      </a:lnTo>
                      <a:lnTo>
                        <a:pt x="569" y="443"/>
                      </a:lnTo>
                      <a:lnTo>
                        <a:pt x="578" y="435"/>
                      </a:lnTo>
                      <a:lnTo>
                        <a:pt x="548" y="440"/>
                      </a:lnTo>
                      <a:lnTo>
                        <a:pt x="547" y="456"/>
                      </a:lnTo>
                      <a:lnTo>
                        <a:pt x="546" y="458"/>
                      </a:lnTo>
                      <a:lnTo>
                        <a:pt x="543" y="445"/>
                      </a:lnTo>
                      <a:lnTo>
                        <a:pt x="546" y="443"/>
                      </a:lnTo>
                      <a:lnTo>
                        <a:pt x="541" y="432"/>
                      </a:lnTo>
                      <a:lnTo>
                        <a:pt x="551" y="432"/>
                      </a:lnTo>
                      <a:lnTo>
                        <a:pt x="547" y="427"/>
                      </a:lnTo>
                      <a:lnTo>
                        <a:pt x="571" y="438"/>
                      </a:lnTo>
                      <a:lnTo>
                        <a:pt x="556" y="422"/>
                      </a:lnTo>
                      <a:lnTo>
                        <a:pt x="559" y="420"/>
                      </a:lnTo>
                      <a:lnTo>
                        <a:pt x="556" y="417"/>
                      </a:lnTo>
                      <a:lnTo>
                        <a:pt x="556" y="409"/>
                      </a:lnTo>
                      <a:lnTo>
                        <a:pt x="527" y="361"/>
                      </a:lnTo>
                      <a:lnTo>
                        <a:pt x="521" y="361"/>
                      </a:lnTo>
                      <a:lnTo>
                        <a:pt x="525" y="363"/>
                      </a:lnTo>
                      <a:lnTo>
                        <a:pt x="532" y="389"/>
                      </a:lnTo>
                      <a:lnTo>
                        <a:pt x="527" y="389"/>
                      </a:lnTo>
                      <a:lnTo>
                        <a:pt x="525" y="381"/>
                      </a:lnTo>
                      <a:lnTo>
                        <a:pt x="518" y="386"/>
                      </a:lnTo>
                      <a:lnTo>
                        <a:pt x="515" y="374"/>
                      </a:lnTo>
                      <a:lnTo>
                        <a:pt x="505" y="371"/>
                      </a:lnTo>
                      <a:lnTo>
                        <a:pt x="514" y="381"/>
                      </a:lnTo>
                      <a:lnTo>
                        <a:pt x="515" y="386"/>
                      </a:lnTo>
                      <a:lnTo>
                        <a:pt x="489" y="379"/>
                      </a:lnTo>
                      <a:lnTo>
                        <a:pt x="484" y="374"/>
                      </a:lnTo>
                      <a:lnTo>
                        <a:pt x="454" y="350"/>
                      </a:lnTo>
                      <a:lnTo>
                        <a:pt x="460" y="345"/>
                      </a:lnTo>
                      <a:lnTo>
                        <a:pt x="457" y="340"/>
                      </a:lnTo>
                      <a:lnTo>
                        <a:pt x="428" y="340"/>
                      </a:lnTo>
                      <a:lnTo>
                        <a:pt x="432" y="338"/>
                      </a:lnTo>
                      <a:lnTo>
                        <a:pt x="375" y="343"/>
                      </a:lnTo>
                      <a:lnTo>
                        <a:pt x="384" y="335"/>
                      </a:lnTo>
                      <a:lnTo>
                        <a:pt x="370" y="327"/>
                      </a:lnTo>
                      <a:lnTo>
                        <a:pt x="373" y="317"/>
                      </a:lnTo>
                      <a:lnTo>
                        <a:pt x="345" y="330"/>
                      </a:lnTo>
                      <a:lnTo>
                        <a:pt x="356" y="320"/>
                      </a:lnTo>
                      <a:lnTo>
                        <a:pt x="342" y="315"/>
                      </a:lnTo>
                      <a:lnTo>
                        <a:pt x="347" y="312"/>
                      </a:lnTo>
                      <a:lnTo>
                        <a:pt x="342" y="312"/>
                      </a:lnTo>
                      <a:lnTo>
                        <a:pt x="342" y="307"/>
                      </a:lnTo>
                      <a:lnTo>
                        <a:pt x="320" y="312"/>
                      </a:lnTo>
                      <a:lnTo>
                        <a:pt x="322" y="307"/>
                      </a:lnTo>
                      <a:lnTo>
                        <a:pt x="318" y="304"/>
                      </a:lnTo>
                      <a:lnTo>
                        <a:pt x="315" y="315"/>
                      </a:lnTo>
                      <a:lnTo>
                        <a:pt x="320" y="315"/>
                      </a:lnTo>
                      <a:lnTo>
                        <a:pt x="316" y="320"/>
                      </a:lnTo>
                      <a:lnTo>
                        <a:pt x="322" y="325"/>
                      </a:lnTo>
                      <a:lnTo>
                        <a:pt x="320" y="327"/>
                      </a:lnTo>
                      <a:lnTo>
                        <a:pt x="318" y="327"/>
                      </a:lnTo>
                      <a:lnTo>
                        <a:pt x="325" y="335"/>
                      </a:lnTo>
                      <a:lnTo>
                        <a:pt x="316" y="340"/>
                      </a:lnTo>
                      <a:lnTo>
                        <a:pt x="316" y="333"/>
                      </a:lnTo>
                      <a:lnTo>
                        <a:pt x="314" y="338"/>
                      </a:lnTo>
                      <a:lnTo>
                        <a:pt x="299" y="338"/>
                      </a:lnTo>
                      <a:lnTo>
                        <a:pt x="295" y="345"/>
                      </a:lnTo>
                      <a:lnTo>
                        <a:pt x="258" y="358"/>
                      </a:lnTo>
                      <a:lnTo>
                        <a:pt x="273" y="343"/>
                      </a:lnTo>
                      <a:lnTo>
                        <a:pt x="259" y="343"/>
                      </a:lnTo>
                      <a:lnTo>
                        <a:pt x="268" y="330"/>
                      </a:lnTo>
                      <a:lnTo>
                        <a:pt x="267" y="315"/>
                      </a:lnTo>
                      <a:lnTo>
                        <a:pt x="293" y="307"/>
                      </a:lnTo>
                      <a:lnTo>
                        <a:pt x="243" y="330"/>
                      </a:lnTo>
                      <a:lnTo>
                        <a:pt x="247" y="335"/>
                      </a:lnTo>
                      <a:lnTo>
                        <a:pt x="245" y="340"/>
                      </a:lnTo>
                      <a:lnTo>
                        <a:pt x="240" y="340"/>
                      </a:lnTo>
                      <a:lnTo>
                        <a:pt x="240" y="345"/>
                      </a:lnTo>
                      <a:lnTo>
                        <a:pt x="229" y="350"/>
                      </a:lnTo>
                      <a:lnTo>
                        <a:pt x="223" y="358"/>
                      </a:lnTo>
                      <a:lnTo>
                        <a:pt x="222" y="363"/>
                      </a:lnTo>
                      <a:lnTo>
                        <a:pt x="237" y="368"/>
                      </a:lnTo>
                      <a:lnTo>
                        <a:pt x="234" y="374"/>
                      </a:lnTo>
                      <a:lnTo>
                        <a:pt x="199" y="402"/>
                      </a:lnTo>
                      <a:lnTo>
                        <a:pt x="186" y="417"/>
                      </a:lnTo>
                      <a:lnTo>
                        <a:pt x="187" y="417"/>
                      </a:lnTo>
                      <a:lnTo>
                        <a:pt x="186" y="427"/>
                      </a:lnTo>
                      <a:lnTo>
                        <a:pt x="165" y="438"/>
                      </a:lnTo>
                      <a:lnTo>
                        <a:pt x="163" y="443"/>
                      </a:lnTo>
                      <a:lnTo>
                        <a:pt x="153" y="448"/>
                      </a:lnTo>
                      <a:lnTo>
                        <a:pt x="159" y="450"/>
                      </a:lnTo>
                      <a:lnTo>
                        <a:pt x="137" y="463"/>
                      </a:lnTo>
                      <a:lnTo>
                        <a:pt x="136" y="471"/>
                      </a:lnTo>
                      <a:lnTo>
                        <a:pt x="133" y="471"/>
                      </a:lnTo>
                      <a:close/>
                    </a:path>
                  </a:pathLst>
                </a:custGeom>
                <a:noFill/>
                <a:ln w="1651">
                  <a:solidFill>
                    <a:srgbClr val="000000"/>
                  </a:solidFill>
                  <a:round/>
                  <a:headEnd/>
                  <a:tailEnd/>
                </a:ln>
              </p:spPr>
              <p:txBody>
                <a:bodyPr/>
                <a:lstStyle/>
                <a:p>
                  <a:endParaRPr lang="en-US"/>
                </a:p>
              </p:txBody>
            </p:sp>
            <p:sp>
              <p:nvSpPr>
                <p:cNvPr id="22648" name="Freeform 117"/>
                <p:cNvSpPr>
                  <a:spLocks/>
                </p:cNvSpPr>
                <p:nvPr/>
              </p:nvSpPr>
              <p:spPr bwMode="auto">
                <a:xfrm>
                  <a:off x="-3291" y="3069"/>
                  <a:ext cx="8" cy="8"/>
                </a:xfrm>
                <a:custGeom>
                  <a:avLst/>
                  <a:gdLst>
                    <a:gd name="T0" fmla="*/ 5 w 8"/>
                    <a:gd name="T1" fmla="*/ 8 h 8"/>
                    <a:gd name="T2" fmla="*/ 3 w 8"/>
                    <a:gd name="T3" fmla="*/ 5 h 8"/>
                    <a:gd name="T4" fmla="*/ 0 w 8"/>
                    <a:gd name="T5" fmla="*/ 8 h 8"/>
                    <a:gd name="T6" fmla="*/ 2 w 8"/>
                    <a:gd name="T7" fmla="*/ 0 h 8"/>
                    <a:gd name="T8" fmla="*/ 8 w 8"/>
                    <a:gd name="T9" fmla="*/ 0 h 8"/>
                    <a:gd name="T10" fmla="*/ 8 w 8"/>
                    <a:gd name="T11" fmla="*/ 5 h 8"/>
                    <a:gd name="T12" fmla="*/ 5 w 8"/>
                    <a:gd name="T13" fmla="*/ 3 h 8"/>
                    <a:gd name="T14" fmla="*/ 5 w 8"/>
                    <a:gd name="T15" fmla="*/ 3 h 8"/>
                    <a:gd name="T16" fmla="*/ 5 w 8"/>
                    <a:gd name="T17" fmla="*/ 5 h 8"/>
                    <a:gd name="T18" fmla="*/ 5 w 8"/>
                    <a:gd name="T19" fmla="*/ 8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
                    <a:gd name="T31" fmla="*/ 0 h 8"/>
                    <a:gd name="T32" fmla="*/ 8 w 8"/>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 h="8">
                      <a:moveTo>
                        <a:pt x="5" y="8"/>
                      </a:moveTo>
                      <a:lnTo>
                        <a:pt x="3" y="5"/>
                      </a:lnTo>
                      <a:lnTo>
                        <a:pt x="0" y="8"/>
                      </a:lnTo>
                      <a:lnTo>
                        <a:pt x="2" y="0"/>
                      </a:lnTo>
                      <a:lnTo>
                        <a:pt x="8" y="0"/>
                      </a:lnTo>
                      <a:lnTo>
                        <a:pt x="8" y="5"/>
                      </a:lnTo>
                      <a:lnTo>
                        <a:pt x="5" y="3"/>
                      </a:lnTo>
                      <a:lnTo>
                        <a:pt x="5" y="5"/>
                      </a:lnTo>
                      <a:lnTo>
                        <a:pt x="5" y="8"/>
                      </a:lnTo>
                      <a:close/>
                    </a:path>
                  </a:pathLst>
                </a:custGeom>
                <a:noFill/>
                <a:ln w="1651">
                  <a:solidFill>
                    <a:srgbClr val="000000"/>
                  </a:solidFill>
                  <a:round/>
                  <a:headEnd/>
                  <a:tailEnd/>
                </a:ln>
              </p:spPr>
              <p:txBody>
                <a:bodyPr/>
                <a:lstStyle/>
                <a:p>
                  <a:endParaRPr lang="en-US"/>
                </a:p>
              </p:txBody>
            </p:sp>
            <p:sp>
              <p:nvSpPr>
                <p:cNvPr id="22649" name="Freeform 118"/>
                <p:cNvSpPr>
                  <a:spLocks/>
                </p:cNvSpPr>
                <p:nvPr/>
              </p:nvSpPr>
              <p:spPr bwMode="auto">
                <a:xfrm>
                  <a:off x="-3315" y="3082"/>
                  <a:ext cx="3" cy="5"/>
                </a:xfrm>
                <a:custGeom>
                  <a:avLst/>
                  <a:gdLst>
                    <a:gd name="T0" fmla="*/ 0 w 3"/>
                    <a:gd name="T1" fmla="*/ 0 h 5"/>
                    <a:gd name="T2" fmla="*/ 3 w 3"/>
                    <a:gd name="T3" fmla="*/ 0 h 5"/>
                    <a:gd name="T4" fmla="*/ 3 w 3"/>
                    <a:gd name="T5" fmla="*/ 1 h 5"/>
                    <a:gd name="T6" fmla="*/ 1 w 3"/>
                    <a:gd name="T7" fmla="*/ 5 h 5"/>
                    <a:gd name="T8" fmla="*/ 0 w 3"/>
                    <a:gd name="T9" fmla="*/ 1 h 5"/>
                    <a:gd name="T10" fmla="*/ 0 w 3"/>
                    <a:gd name="T11" fmla="*/ 0 h 5"/>
                    <a:gd name="T12" fmla="*/ 0 60000 65536"/>
                    <a:gd name="T13" fmla="*/ 0 60000 65536"/>
                    <a:gd name="T14" fmla="*/ 0 60000 65536"/>
                    <a:gd name="T15" fmla="*/ 0 60000 65536"/>
                    <a:gd name="T16" fmla="*/ 0 60000 65536"/>
                    <a:gd name="T17" fmla="*/ 0 60000 65536"/>
                    <a:gd name="T18" fmla="*/ 0 w 3"/>
                    <a:gd name="T19" fmla="*/ 0 h 5"/>
                    <a:gd name="T20" fmla="*/ 3 w 3"/>
                    <a:gd name="T21" fmla="*/ 5 h 5"/>
                  </a:gdLst>
                  <a:ahLst/>
                  <a:cxnLst>
                    <a:cxn ang="T12">
                      <a:pos x="T0" y="T1"/>
                    </a:cxn>
                    <a:cxn ang="T13">
                      <a:pos x="T2" y="T3"/>
                    </a:cxn>
                    <a:cxn ang="T14">
                      <a:pos x="T4" y="T5"/>
                    </a:cxn>
                    <a:cxn ang="T15">
                      <a:pos x="T6" y="T7"/>
                    </a:cxn>
                    <a:cxn ang="T16">
                      <a:pos x="T8" y="T9"/>
                    </a:cxn>
                    <a:cxn ang="T17">
                      <a:pos x="T10" y="T11"/>
                    </a:cxn>
                  </a:cxnLst>
                  <a:rect l="T18" t="T19" r="T20" b="T21"/>
                  <a:pathLst>
                    <a:path w="3" h="5">
                      <a:moveTo>
                        <a:pt x="0" y="0"/>
                      </a:moveTo>
                      <a:lnTo>
                        <a:pt x="3" y="0"/>
                      </a:lnTo>
                      <a:lnTo>
                        <a:pt x="3" y="1"/>
                      </a:lnTo>
                      <a:lnTo>
                        <a:pt x="1" y="5"/>
                      </a:lnTo>
                      <a:lnTo>
                        <a:pt x="0" y="1"/>
                      </a:lnTo>
                      <a:lnTo>
                        <a:pt x="0" y="0"/>
                      </a:lnTo>
                      <a:close/>
                    </a:path>
                  </a:pathLst>
                </a:custGeom>
                <a:noFill/>
                <a:ln w="1588">
                  <a:solidFill>
                    <a:srgbClr val="000000"/>
                  </a:solidFill>
                  <a:round/>
                  <a:headEnd/>
                  <a:tailEnd/>
                </a:ln>
              </p:spPr>
              <p:txBody>
                <a:bodyPr/>
                <a:lstStyle/>
                <a:p>
                  <a:endParaRPr lang="en-US"/>
                </a:p>
              </p:txBody>
            </p:sp>
            <p:sp>
              <p:nvSpPr>
                <p:cNvPr id="22650" name="Freeform 119"/>
                <p:cNvSpPr>
                  <a:spLocks/>
                </p:cNvSpPr>
                <p:nvPr/>
              </p:nvSpPr>
              <p:spPr bwMode="auto">
                <a:xfrm>
                  <a:off x="-3282" y="3072"/>
                  <a:ext cx="8" cy="11"/>
                </a:xfrm>
                <a:custGeom>
                  <a:avLst/>
                  <a:gdLst>
                    <a:gd name="T0" fmla="*/ 2 w 8"/>
                    <a:gd name="T1" fmla="*/ 5 h 11"/>
                    <a:gd name="T2" fmla="*/ 7 w 8"/>
                    <a:gd name="T3" fmla="*/ 0 h 11"/>
                    <a:gd name="T4" fmla="*/ 8 w 8"/>
                    <a:gd name="T5" fmla="*/ 5 h 11"/>
                    <a:gd name="T6" fmla="*/ 0 w 8"/>
                    <a:gd name="T7" fmla="*/ 11 h 11"/>
                    <a:gd name="T8" fmla="*/ 0 w 8"/>
                    <a:gd name="T9" fmla="*/ 10 h 11"/>
                    <a:gd name="T10" fmla="*/ 4 w 8"/>
                    <a:gd name="T11" fmla="*/ 7 h 11"/>
                    <a:gd name="T12" fmla="*/ 2 w 8"/>
                    <a:gd name="T13" fmla="*/ 7 h 11"/>
                    <a:gd name="T14" fmla="*/ 2 w 8"/>
                    <a:gd name="T15" fmla="*/ 5 h 11"/>
                    <a:gd name="T16" fmla="*/ 0 60000 65536"/>
                    <a:gd name="T17" fmla="*/ 0 60000 65536"/>
                    <a:gd name="T18" fmla="*/ 0 60000 65536"/>
                    <a:gd name="T19" fmla="*/ 0 60000 65536"/>
                    <a:gd name="T20" fmla="*/ 0 60000 65536"/>
                    <a:gd name="T21" fmla="*/ 0 60000 65536"/>
                    <a:gd name="T22" fmla="*/ 0 60000 65536"/>
                    <a:gd name="T23" fmla="*/ 0 60000 65536"/>
                    <a:gd name="T24" fmla="*/ 0 w 8"/>
                    <a:gd name="T25" fmla="*/ 0 h 11"/>
                    <a:gd name="T26" fmla="*/ 8 w 8"/>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 h="11">
                      <a:moveTo>
                        <a:pt x="2" y="5"/>
                      </a:moveTo>
                      <a:lnTo>
                        <a:pt x="7" y="0"/>
                      </a:lnTo>
                      <a:lnTo>
                        <a:pt x="8" y="5"/>
                      </a:lnTo>
                      <a:lnTo>
                        <a:pt x="0" y="11"/>
                      </a:lnTo>
                      <a:lnTo>
                        <a:pt x="0" y="10"/>
                      </a:lnTo>
                      <a:lnTo>
                        <a:pt x="4" y="7"/>
                      </a:lnTo>
                      <a:lnTo>
                        <a:pt x="2" y="7"/>
                      </a:lnTo>
                      <a:lnTo>
                        <a:pt x="2" y="5"/>
                      </a:lnTo>
                      <a:close/>
                    </a:path>
                  </a:pathLst>
                </a:custGeom>
                <a:noFill/>
                <a:ln w="1588">
                  <a:solidFill>
                    <a:srgbClr val="000000"/>
                  </a:solidFill>
                  <a:round/>
                  <a:headEnd/>
                  <a:tailEnd/>
                </a:ln>
              </p:spPr>
              <p:txBody>
                <a:bodyPr/>
                <a:lstStyle/>
                <a:p>
                  <a:endParaRPr lang="en-US"/>
                </a:p>
              </p:txBody>
            </p:sp>
            <p:sp>
              <p:nvSpPr>
                <p:cNvPr id="22651" name="Freeform 120"/>
                <p:cNvSpPr>
                  <a:spLocks/>
                </p:cNvSpPr>
                <p:nvPr/>
              </p:nvSpPr>
              <p:spPr bwMode="auto">
                <a:xfrm>
                  <a:off x="-3398" y="2915"/>
                  <a:ext cx="29" cy="21"/>
                </a:xfrm>
                <a:custGeom>
                  <a:avLst/>
                  <a:gdLst>
                    <a:gd name="T0" fmla="*/ 16 w 29"/>
                    <a:gd name="T1" fmla="*/ 18 h 21"/>
                    <a:gd name="T2" fmla="*/ 11 w 29"/>
                    <a:gd name="T3" fmla="*/ 18 h 21"/>
                    <a:gd name="T4" fmla="*/ 1 w 29"/>
                    <a:gd name="T5" fmla="*/ 11 h 21"/>
                    <a:gd name="T6" fmla="*/ 0 w 29"/>
                    <a:gd name="T7" fmla="*/ 5 h 21"/>
                    <a:gd name="T8" fmla="*/ 7 w 29"/>
                    <a:gd name="T9" fmla="*/ 5 h 21"/>
                    <a:gd name="T10" fmla="*/ 9 w 29"/>
                    <a:gd name="T11" fmla="*/ 5 h 21"/>
                    <a:gd name="T12" fmla="*/ 22 w 29"/>
                    <a:gd name="T13" fmla="*/ 0 h 21"/>
                    <a:gd name="T14" fmla="*/ 23 w 29"/>
                    <a:gd name="T15" fmla="*/ 3 h 21"/>
                    <a:gd name="T16" fmla="*/ 25 w 29"/>
                    <a:gd name="T17" fmla="*/ 3 h 21"/>
                    <a:gd name="T18" fmla="*/ 28 w 29"/>
                    <a:gd name="T19" fmla="*/ 5 h 21"/>
                    <a:gd name="T20" fmla="*/ 29 w 29"/>
                    <a:gd name="T21" fmla="*/ 16 h 21"/>
                    <a:gd name="T22" fmla="*/ 20 w 29"/>
                    <a:gd name="T23" fmla="*/ 18 h 21"/>
                    <a:gd name="T24" fmla="*/ 22 w 29"/>
                    <a:gd name="T25" fmla="*/ 21 h 21"/>
                    <a:gd name="T26" fmla="*/ 19 w 29"/>
                    <a:gd name="T27" fmla="*/ 21 h 21"/>
                    <a:gd name="T28" fmla="*/ 16 w 29"/>
                    <a:gd name="T29" fmla="*/ 18 h 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
                    <a:gd name="T46" fmla="*/ 0 h 21"/>
                    <a:gd name="T47" fmla="*/ 29 w 29"/>
                    <a:gd name="T48" fmla="*/ 21 h 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 h="21">
                      <a:moveTo>
                        <a:pt x="16" y="18"/>
                      </a:moveTo>
                      <a:lnTo>
                        <a:pt x="11" y="18"/>
                      </a:lnTo>
                      <a:lnTo>
                        <a:pt x="1" y="11"/>
                      </a:lnTo>
                      <a:lnTo>
                        <a:pt x="0" y="5"/>
                      </a:lnTo>
                      <a:lnTo>
                        <a:pt x="7" y="5"/>
                      </a:lnTo>
                      <a:lnTo>
                        <a:pt x="9" y="5"/>
                      </a:lnTo>
                      <a:lnTo>
                        <a:pt x="22" y="0"/>
                      </a:lnTo>
                      <a:lnTo>
                        <a:pt x="23" y="3"/>
                      </a:lnTo>
                      <a:lnTo>
                        <a:pt x="25" y="3"/>
                      </a:lnTo>
                      <a:lnTo>
                        <a:pt x="28" y="5"/>
                      </a:lnTo>
                      <a:lnTo>
                        <a:pt x="29" y="16"/>
                      </a:lnTo>
                      <a:lnTo>
                        <a:pt x="20" y="18"/>
                      </a:lnTo>
                      <a:lnTo>
                        <a:pt x="22" y="21"/>
                      </a:lnTo>
                      <a:lnTo>
                        <a:pt x="19" y="21"/>
                      </a:lnTo>
                      <a:lnTo>
                        <a:pt x="16" y="18"/>
                      </a:lnTo>
                      <a:close/>
                    </a:path>
                  </a:pathLst>
                </a:custGeom>
                <a:noFill/>
                <a:ln w="1651">
                  <a:solidFill>
                    <a:srgbClr val="000000"/>
                  </a:solidFill>
                  <a:round/>
                  <a:headEnd/>
                  <a:tailEnd/>
                </a:ln>
              </p:spPr>
              <p:txBody>
                <a:bodyPr/>
                <a:lstStyle/>
                <a:p>
                  <a:endParaRPr lang="en-US"/>
                </a:p>
              </p:txBody>
            </p:sp>
            <p:sp>
              <p:nvSpPr>
                <p:cNvPr id="22652" name="Freeform 121"/>
                <p:cNvSpPr>
                  <a:spLocks/>
                </p:cNvSpPr>
                <p:nvPr/>
              </p:nvSpPr>
              <p:spPr bwMode="auto">
                <a:xfrm>
                  <a:off x="-3294" y="2964"/>
                  <a:ext cx="6" cy="10"/>
                </a:xfrm>
                <a:custGeom>
                  <a:avLst/>
                  <a:gdLst>
                    <a:gd name="T0" fmla="*/ 0 w 6"/>
                    <a:gd name="T1" fmla="*/ 10 h 10"/>
                    <a:gd name="T2" fmla="*/ 0 w 6"/>
                    <a:gd name="T3" fmla="*/ 5 h 10"/>
                    <a:gd name="T4" fmla="*/ 6 w 6"/>
                    <a:gd name="T5" fmla="*/ 0 h 10"/>
                    <a:gd name="T6" fmla="*/ 3 w 6"/>
                    <a:gd name="T7" fmla="*/ 8 h 10"/>
                    <a:gd name="T8" fmla="*/ 2 w 6"/>
                    <a:gd name="T9" fmla="*/ 10 h 10"/>
                    <a:gd name="T10" fmla="*/ 0 w 6"/>
                    <a:gd name="T11" fmla="*/ 10 h 10"/>
                    <a:gd name="T12" fmla="*/ 0 60000 65536"/>
                    <a:gd name="T13" fmla="*/ 0 60000 65536"/>
                    <a:gd name="T14" fmla="*/ 0 60000 65536"/>
                    <a:gd name="T15" fmla="*/ 0 60000 65536"/>
                    <a:gd name="T16" fmla="*/ 0 60000 65536"/>
                    <a:gd name="T17" fmla="*/ 0 60000 65536"/>
                    <a:gd name="T18" fmla="*/ 0 w 6"/>
                    <a:gd name="T19" fmla="*/ 0 h 10"/>
                    <a:gd name="T20" fmla="*/ 6 w 6"/>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6" h="10">
                      <a:moveTo>
                        <a:pt x="0" y="10"/>
                      </a:moveTo>
                      <a:lnTo>
                        <a:pt x="0" y="5"/>
                      </a:lnTo>
                      <a:lnTo>
                        <a:pt x="6" y="0"/>
                      </a:lnTo>
                      <a:lnTo>
                        <a:pt x="3" y="8"/>
                      </a:lnTo>
                      <a:lnTo>
                        <a:pt x="2" y="10"/>
                      </a:lnTo>
                      <a:lnTo>
                        <a:pt x="0" y="10"/>
                      </a:lnTo>
                      <a:close/>
                    </a:path>
                  </a:pathLst>
                </a:custGeom>
                <a:noFill/>
                <a:ln w="1588">
                  <a:solidFill>
                    <a:srgbClr val="000000"/>
                  </a:solidFill>
                  <a:round/>
                  <a:headEnd/>
                  <a:tailEnd/>
                </a:ln>
              </p:spPr>
              <p:txBody>
                <a:bodyPr/>
                <a:lstStyle/>
                <a:p>
                  <a:endParaRPr lang="en-US"/>
                </a:p>
              </p:txBody>
            </p:sp>
            <p:sp>
              <p:nvSpPr>
                <p:cNvPr id="22653" name="Freeform 122"/>
                <p:cNvSpPr>
                  <a:spLocks/>
                </p:cNvSpPr>
                <p:nvPr/>
              </p:nvSpPr>
              <p:spPr bwMode="auto">
                <a:xfrm>
                  <a:off x="-3174" y="2946"/>
                  <a:ext cx="2" cy="5"/>
                </a:xfrm>
                <a:custGeom>
                  <a:avLst/>
                  <a:gdLst>
                    <a:gd name="T0" fmla="*/ 2 w 2"/>
                    <a:gd name="T1" fmla="*/ 3 h 5"/>
                    <a:gd name="T2" fmla="*/ 0 w 2"/>
                    <a:gd name="T3" fmla="*/ 5 h 5"/>
                    <a:gd name="T4" fmla="*/ 2 w 2"/>
                    <a:gd name="T5" fmla="*/ 0 h 5"/>
                    <a:gd name="T6" fmla="*/ 2 w 2"/>
                    <a:gd name="T7" fmla="*/ 3 h 5"/>
                    <a:gd name="T8" fmla="*/ 0 60000 65536"/>
                    <a:gd name="T9" fmla="*/ 0 60000 65536"/>
                    <a:gd name="T10" fmla="*/ 0 60000 65536"/>
                    <a:gd name="T11" fmla="*/ 0 60000 65536"/>
                    <a:gd name="T12" fmla="*/ 0 w 2"/>
                    <a:gd name="T13" fmla="*/ 0 h 5"/>
                    <a:gd name="T14" fmla="*/ 2 w 2"/>
                    <a:gd name="T15" fmla="*/ 5 h 5"/>
                  </a:gdLst>
                  <a:ahLst/>
                  <a:cxnLst>
                    <a:cxn ang="T8">
                      <a:pos x="T0" y="T1"/>
                    </a:cxn>
                    <a:cxn ang="T9">
                      <a:pos x="T2" y="T3"/>
                    </a:cxn>
                    <a:cxn ang="T10">
                      <a:pos x="T4" y="T5"/>
                    </a:cxn>
                    <a:cxn ang="T11">
                      <a:pos x="T6" y="T7"/>
                    </a:cxn>
                  </a:cxnLst>
                  <a:rect l="T12" t="T13" r="T14" b="T15"/>
                  <a:pathLst>
                    <a:path w="2" h="5">
                      <a:moveTo>
                        <a:pt x="2" y="3"/>
                      </a:moveTo>
                      <a:lnTo>
                        <a:pt x="0" y="5"/>
                      </a:lnTo>
                      <a:lnTo>
                        <a:pt x="2" y="0"/>
                      </a:lnTo>
                      <a:lnTo>
                        <a:pt x="2" y="3"/>
                      </a:lnTo>
                      <a:close/>
                    </a:path>
                  </a:pathLst>
                </a:custGeom>
                <a:noFill/>
                <a:ln w="1588">
                  <a:solidFill>
                    <a:srgbClr val="000000"/>
                  </a:solidFill>
                  <a:round/>
                  <a:headEnd/>
                  <a:tailEnd/>
                </a:ln>
              </p:spPr>
              <p:txBody>
                <a:bodyPr/>
                <a:lstStyle/>
                <a:p>
                  <a:endParaRPr lang="en-US"/>
                </a:p>
              </p:txBody>
            </p:sp>
            <p:sp>
              <p:nvSpPr>
                <p:cNvPr id="22654" name="Freeform 123"/>
                <p:cNvSpPr>
                  <a:spLocks/>
                </p:cNvSpPr>
                <p:nvPr/>
              </p:nvSpPr>
              <p:spPr bwMode="auto">
                <a:xfrm>
                  <a:off x="-2824" y="3051"/>
                  <a:ext cx="15" cy="26"/>
                </a:xfrm>
                <a:custGeom>
                  <a:avLst/>
                  <a:gdLst>
                    <a:gd name="T0" fmla="*/ 2 w 15"/>
                    <a:gd name="T1" fmla="*/ 26 h 26"/>
                    <a:gd name="T2" fmla="*/ 0 w 15"/>
                    <a:gd name="T3" fmla="*/ 18 h 26"/>
                    <a:gd name="T4" fmla="*/ 3 w 15"/>
                    <a:gd name="T5" fmla="*/ 13 h 26"/>
                    <a:gd name="T6" fmla="*/ 2 w 15"/>
                    <a:gd name="T7" fmla="*/ 10 h 26"/>
                    <a:gd name="T8" fmla="*/ 2 w 15"/>
                    <a:gd name="T9" fmla="*/ 5 h 26"/>
                    <a:gd name="T10" fmla="*/ 10 w 15"/>
                    <a:gd name="T11" fmla="*/ 0 h 26"/>
                    <a:gd name="T12" fmla="*/ 15 w 15"/>
                    <a:gd name="T13" fmla="*/ 10 h 26"/>
                    <a:gd name="T14" fmla="*/ 14 w 15"/>
                    <a:gd name="T15" fmla="*/ 18 h 26"/>
                    <a:gd name="T16" fmla="*/ 12 w 15"/>
                    <a:gd name="T17" fmla="*/ 23 h 26"/>
                    <a:gd name="T18" fmla="*/ 5 w 15"/>
                    <a:gd name="T19" fmla="*/ 21 h 26"/>
                    <a:gd name="T20" fmla="*/ 2 w 15"/>
                    <a:gd name="T21" fmla="*/ 26 h 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
                    <a:gd name="T34" fmla="*/ 0 h 26"/>
                    <a:gd name="T35" fmla="*/ 15 w 15"/>
                    <a:gd name="T36" fmla="*/ 26 h 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 h="26">
                      <a:moveTo>
                        <a:pt x="2" y="26"/>
                      </a:moveTo>
                      <a:lnTo>
                        <a:pt x="0" y="18"/>
                      </a:lnTo>
                      <a:lnTo>
                        <a:pt x="3" y="13"/>
                      </a:lnTo>
                      <a:lnTo>
                        <a:pt x="2" y="10"/>
                      </a:lnTo>
                      <a:lnTo>
                        <a:pt x="2" y="5"/>
                      </a:lnTo>
                      <a:lnTo>
                        <a:pt x="10" y="0"/>
                      </a:lnTo>
                      <a:lnTo>
                        <a:pt x="15" y="10"/>
                      </a:lnTo>
                      <a:lnTo>
                        <a:pt x="14" y="18"/>
                      </a:lnTo>
                      <a:lnTo>
                        <a:pt x="12" y="23"/>
                      </a:lnTo>
                      <a:lnTo>
                        <a:pt x="5" y="21"/>
                      </a:lnTo>
                      <a:lnTo>
                        <a:pt x="2" y="26"/>
                      </a:lnTo>
                      <a:close/>
                    </a:path>
                  </a:pathLst>
                </a:custGeom>
                <a:noFill/>
                <a:ln w="1588">
                  <a:solidFill>
                    <a:srgbClr val="000000"/>
                  </a:solidFill>
                  <a:round/>
                  <a:headEnd/>
                  <a:tailEnd/>
                </a:ln>
              </p:spPr>
              <p:txBody>
                <a:bodyPr/>
                <a:lstStyle/>
                <a:p>
                  <a:endParaRPr lang="en-US"/>
                </a:p>
              </p:txBody>
            </p:sp>
            <p:sp>
              <p:nvSpPr>
                <p:cNvPr id="22655" name="Freeform 124"/>
                <p:cNvSpPr>
                  <a:spLocks/>
                </p:cNvSpPr>
                <p:nvPr/>
              </p:nvSpPr>
              <p:spPr bwMode="auto">
                <a:xfrm>
                  <a:off x="-3193" y="2972"/>
                  <a:ext cx="45" cy="56"/>
                </a:xfrm>
                <a:custGeom>
                  <a:avLst/>
                  <a:gdLst>
                    <a:gd name="T0" fmla="*/ 34 w 45"/>
                    <a:gd name="T1" fmla="*/ 38 h 56"/>
                    <a:gd name="T2" fmla="*/ 29 w 45"/>
                    <a:gd name="T3" fmla="*/ 38 h 56"/>
                    <a:gd name="T4" fmla="*/ 29 w 45"/>
                    <a:gd name="T5" fmla="*/ 41 h 56"/>
                    <a:gd name="T6" fmla="*/ 30 w 45"/>
                    <a:gd name="T7" fmla="*/ 43 h 56"/>
                    <a:gd name="T8" fmla="*/ 21 w 45"/>
                    <a:gd name="T9" fmla="*/ 46 h 56"/>
                    <a:gd name="T10" fmla="*/ 19 w 45"/>
                    <a:gd name="T11" fmla="*/ 46 h 56"/>
                    <a:gd name="T12" fmla="*/ 11 w 45"/>
                    <a:gd name="T13" fmla="*/ 56 h 56"/>
                    <a:gd name="T14" fmla="*/ 13 w 45"/>
                    <a:gd name="T15" fmla="*/ 51 h 56"/>
                    <a:gd name="T16" fmla="*/ 11 w 45"/>
                    <a:gd name="T17" fmla="*/ 48 h 56"/>
                    <a:gd name="T18" fmla="*/ 5 w 45"/>
                    <a:gd name="T19" fmla="*/ 48 h 56"/>
                    <a:gd name="T20" fmla="*/ 2 w 45"/>
                    <a:gd name="T21" fmla="*/ 41 h 56"/>
                    <a:gd name="T22" fmla="*/ 1 w 45"/>
                    <a:gd name="T23" fmla="*/ 33 h 56"/>
                    <a:gd name="T24" fmla="*/ 13 w 45"/>
                    <a:gd name="T25" fmla="*/ 28 h 56"/>
                    <a:gd name="T26" fmla="*/ 15 w 45"/>
                    <a:gd name="T27" fmla="*/ 28 h 56"/>
                    <a:gd name="T28" fmla="*/ 15 w 45"/>
                    <a:gd name="T29" fmla="*/ 23 h 56"/>
                    <a:gd name="T30" fmla="*/ 24 w 45"/>
                    <a:gd name="T31" fmla="*/ 18 h 56"/>
                    <a:gd name="T32" fmla="*/ 27 w 45"/>
                    <a:gd name="T33" fmla="*/ 10 h 56"/>
                    <a:gd name="T34" fmla="*/ 30 w 45"/>
                    <a:gd name="T35" fmla="*/ 7 h 56"/>
                    <a:gd name="T36" fmla="*/ 33 w 45"/>
                    <a:gd name="T37" fmla="*/ 0 h 56"/>
                    <a:gd name="T38" fmla="*/ 38 w 45"/>
                    <a:gd name="T39" fmla="*/ 0 h 56"/>
                    <a:gd name="T40" fmla="*/ 36 w 45"/>
                    <a:gd name="T41" fmla="*/ 5 h 56"/>
                    <a:gd name="T42" fmla="*/ 38 w 45"/>
                    <a:gd name="T43" fmla="*/ 7 h 56"/>
                    <a:gd name="T44" fmla="*/ 41 w 45"/>
                    <a:gd name="T45" fmla="*/ 7 h 56"/>
                    <a:gd name="T46" fmla="*/ 42 w 45"/>
                    <a:gd name="T47" fmla="*/ 10 h 56"/>
                    <a:gd name="T48" fmla="*/ 45 w 45"/>
                    <a:gd name="T49" fmla="*/ 12 h 56"/>
                    <a:gd name="T50" fmla="*/ 39 w 45"/>
                    <a:gd name="T51" fmla="*/ 10 h 56"/>
                    <a:gd name="T52" fmla="*/ 33 w 45"/>
                    <a:gd name="T53" fmla="*/ 18 h 56"/>
                    <a:gd name="T54" fmla="*/ 32 w 45"/>
                    <a:gd name="T55" fmla="*/ 23 h 56"/>
                    <a:gd name="T56" fmla="*/ 38 w 45"/>
                    <a:gd name="T57" fmla="*/ 20 h 56"/>
                    <a:gd name="T58" fmla="*/ 38 w 45"/>
                    <a:gd name="T59" fmla="*/ 23 h 56"/>
                    <a:gd name="T60" fmla="*/ 37 w 45"/>
                    <a:gd name="T61" fmla="*/ 30 h 56"/>
                    <a:gd name="T62" fmla="*/ 38 w 45"/>
                    <a:gd name="T63" fmla="*/ 33 h 56"/>
                    <a:gd name="T64" fmla="*/ 32 w 45"/>
                    <a:gd name="T65" fmla="*/ 33 h 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5"/>
                    <a:gd name="T100" fmla="*/ 0 h 56"/>
                    <a:gd name="T101" fmla="*/ 45 w 45"/>
                    <a:gd name="T102" fmla="*/ 56 h 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5" h="56">
                      <a:moveTo>
                        <a:pt x="32" y="33"/>
                      </a:moveTo>
                      <a:lnTo>
                        <a:pt x="34" y="38"/>
                      </a:lnTo>
                      <a:lnTo>
                        <a:pt x="32" y="41"/>
                      </a:lnTo>
                      <a:lnTo>
                        <a:pt x="29" y="38"/>
                      </a:lnTo>
                      <a:lnTo>
                        <a:pt x="25" y="38"/>
                      </a:lnTo>
                      <a:lnTo>
                        <a:pt x="29" y="41"/>
                      </a:lnTo>
                      <a:lnTo>
                        <a:pt x="25" y="43"/>
                      </a:lnTo>
                      <a:lnTo>
                        <a:pt x="30" y="43"/>
                      </a:lnTo>
                      <a:lnTo>
                        <a:pt x="24" y="48"/>
                      </a:lnTo>
                      <a:lnTo>
                        <a:pt x="21" y="46"/>
                      </a:lnTo>
                      <a:lnTo>
                        <a:pt x="19" y="46"/>
                      </a:lnTo>
                      <a:lnTo>
                        <a:pt x="19" y="48"/>
                      </a:lnTo>
                      <a:lnTo>
                        <a:pt x="11" y="56"/>
                      </a:lnTo>
                      <a:lnTo>
                        <a:pt x="10" y="56"/>
                      </a:lnTo>
                      <a:lnTo>
                        <a:pt x="13" y="51"/>
                      </a:lnTo>
                      <a:lnTo>
                        <a:pt x="13" y="48"/>
                      </a:lnTo>
                      <a:lnTo>
                        <a:pt x="11" y="48"/>
                      </a:lnTo>
                      <a:lnTo>
                        <a:pt x="7" y="51"/>
                      </a:lnTo>
                      <a:lnTo>
                        <a:pt x="5" y="48"/>
                      </a:lnTo>
                      <a:lnTo>
                        <a:pt x="4" y="43"/>
                      </a:lnTo>
                      <a:lnTo>
                        <a:pt x="2" y="41"/>
                      </a:lnTo>
                      <a:lnTo>
                        <a:pt x="0" y="38"/>
                      </a:lnTo>
                      <a:lnTo>
                        <a:pt x="1" y="33"/>
                      </a:lnTo>
                      <a:lnTo>
                        <a:pt x="9" y="28"/>
                      </a:lnTo>
                      <a:lnTo>
                        <a:pt x="13" y="28"/>
                      </a:lnTo>
                      <a:lnTo>
                        <a:pt x="14" y="33"/>
                      </a:lnTo>
                      <a:lnTo>
                        <a:pt x="15" y="28"/>
                      </a:lnTo>
                      <a:lnTo>
                        <a:pt x="14" y="25"/>
                      </a:lnTo>
                      <a:lnTo>
                        <a:pt x="15" y="23"/>
                      </a:lnTo>
                      <a:lnTo>
                        <a:pt x="24" y="25"/>
                      </a:lnTo>
                      <a:lnTo>
                        <a:pt x="24" y="18"/>
                      </a:lnTo>
                      <a:lnTo>
                        <a:pt x="21" y="15"/>
                      </a:lnTo>
                      <a:lnTo>
                        <a:pt x="27" y="10"/>
                      </a:lnTo>
                      <a:lnTo>
                        <a:pt x="32" y="10"/>
                      </a:lnTo>
                      <a:lnTo>
                        <a:pt x="30" y="7"/>
                      </a:lnTo>
                      <a:lnTo>
                        <a:pt x="34" y="5"/>
                      </a:lnTo>
                      <a:lnTo>
                        <a:pt x="33" y="0"/>
                      </a:lnTo>
                      <a:lnTo>
                        <a:pt x="34" y="0"/>
                      </a:lnTo>
                      <a:lnTo>
                        <a:pt x="38" y="0"/>
                      </a:lnTo>
                      <a:lnTo>
                        <a:pt x="38" y="2"/>
                      </a:lnTo>
                      <a:lnTo>
                        <a:pt x="36" y="5"/>
                      </a:lnTo>
                      <a:lnTo>
                        <a:pt x="37" y="7"/>
                      </a:lnTo>
                      <a:lnTo>
                        <a:pt x="38" y="7"/>
                      </a:lnTo>
                      <a:lnTo>
                        <a:pt x="39" y="5"/>
                      </a:lnTo>
                      <a:lnTo>
                        <a:pt x="41" y="7"/>
                      </a:lnTo>
                      <a:lnTo>
                        <a:pt x="42" y="7"/>
                      </a:lnTo>
                      <a:lnTo>
                        <a:pt x="42" y="10"/>
                      </a:lnTo>
                      <a:lnTo>
                        <a:pt x="45" y="7"/>
                      </a:lnTo>
                      <a:lnTo>
                        <a:pt x="45" y="12"/>
                      </a:lnTo>
                      <a:lnTo>
                        <a:pt x="42" y="15"/>
                      </a:lnTo>
                      <a:lnTo>
                        <a:pt x="39" y="10"/>
                      </a:lnTo>
                      <a:lnTo>
                        <a:pt x="39" y="15"/>
                      </a:lnTo>
                      <a:lnTo>
                        <a:pt x="33" y="18"/>
                      </a:lnTo>
                      <a:lnTo>
                        <a:pt x="30" y="23"/>
                      </a:lnTo>
                      <a:lnTo>
                        <a:pt x="32" y="23"/>
                      </a:lnTo>
                      <a:lnTo>
                        <a:pt x="37" y="20"/>
                      </a:lnTo>
                      <a:lnTo>
                        <a:pt x="38" y="20"/>
                      </a:lnTo>
                      <a:lnTo>
                        <a:pt x="37" y="23"/>
                      </a:lnTo>
                      <a:lnTo>
                        <a:pt x="38" y="23"/>
                      </a:lnTo>
                      <a:lnTo>
                        <a:pt x="36" y="25"/>
                      </a:lnTo>
                      <a:lnTo>
                        <a:pt x="37" y="30"/>
                      </a:lnTo>
                      <a:lnTo>
                        <a:pt x="41" y="30"/>
                      </a:lnTo>
                      <a:lnTo>
                        <a:pt x="38" y="33"/>
                      </a:lnTo>
                      <a:lnTo>
                        <a:pt x="38" y="36"/>
                      </a:lnTo>
                      <a:lnTo>
                        <a:pt x="32" y="33"/>
                      </a:lnTo>
                      <a:close/>
                    </a:path>
                  </a:pathLst>
                </a:custGeom>
                <a:noFill/>
                <a:ln w="1651">
                  <a:solidFill>
                    <a:srgbClr val="000000"/>
                  </a:solidFill>
                  <a:round/>
                  <a:headEnd/>
                  <a:tailEnd/>
                </a:ln>
              </p:spPr>
              <p:txBody>
                <a:bodyPr/>
                <a:lstStyle/>
                <a:p>
                  <a:endParaRPr lang="en-US"/>
                </a:p>
              </p:txBody>
            </p:sp>
            <p:sp>
              <p:nvSpPr>
                <p:cNvPr id="22656" name="Freeform 125"/>
                <p:cNvSpPr>
                  <a:spLocks/>
                </p:cNvSpPr>
                <p:nvPr/>
              </p:nvSpPr>
              <p:spPr bwMode="auto">
                <a:xfrm>
                  <a:off x="-3193" y="3031"/>
                  <a:ext cx="6" cy="7"/>
                </a:xfrm>
                <a:custGeom>
                  <a:avLst/>
                  <a:gdLst>
                    <a:gd name="T0" fmla="*/ 0 w 6"/>
                    <a:gd name="T1" fmla="*/ 5 h 7"/>
                    <a:gd name="T2" fmla="*/ 1 w 6"/>
                    <a:gd name="T3" fmla="*/ 2 h 7"/>
                    <a:gd name="T4" fmla="*/ 4 w 6"/>
                    <a:gd name="T5" fmla="*/ 0 h 7"/>
                    <a:gd name="T6" fmla="*/ 6 w 6"/>
                    <a:gd name="T7" fmla="*/ 2 h 7"/>
                    <a:gd name="T8" fmla="*/ 2 w 6"/>
                    <a:gd name="T9" fmla="*/ 5 h 7"/>
                    <a:gd name="T10" fmla="*/ 0 w 6"/>
                    <a:gd name="T11" fmla="*/ 7 h 7"/>
                    <a:gd name="T12" fmla="*/ 0 w 6"/>
                    <a:gd name="T13" fmla="*/ 5 h 7"/>
                    <a:gd name="T14" fmla="*/ 0 60000 65536"/>
                    <a:gd name="T15" fmla="*/ 0 60000 65536"/>
                    <a:gd name="T16" fmla="*/ 0 60000 65536"/>
                    <a:gd name="T17" fmla="*/ 0 60000 65536"/>
                    <a:gd name="T18" fmla="*/ 0 60000 65536"/>
                    <a:gd name="T19" fmla="*/ 0 60000 65536"/>
                    <a:gd name="T20" fmla="*/ 0 60000 65536"/>
                    <a:gd name="T21" fmla="*/ 0 w 6"/>
                    <a:gd name="T22" fmla="*/ 0 h 7"/>
                    <a:gd name="T23" fmla="*/ 6 w 6"/>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 h="7">
                      <a:moveTo>
                        <a:pt x="0" y="5"/>
                      </a:moveTo>
                      <a:lnTo>
                        <a:pt x="1" y="2"/>
                      </a:lnTo>
                      <a:lnTo>
                        <a:pt x="4" y="0"/>
                      </a:lnTo>
                      <a:lnTo>
                        <a:pt x="6" y="2"/>
                      </a:lnTo>
                      <a:lnTo>
                        <a:pt x="2" y="5"/>
                      </a:lnTo>
                      <a:lnTo>
                        <a:pt x="0" y="7"/>
                      </a:lnTo>
                      <a:lnTo>
                        <a:pt x="0" y="5"/>
                      </a:lnTo>
                      <a:close/>
                    </a:path>
                  </a:pathLst>
                </a:custGeom>
                <a:noFill/>
                <a:ln w="1588">
                  <a:solidFill>
                    <a:srgbClr val="000000"/>
                  </a:solidFill>
                  <a:round/>
                  <a:headEnd/>
                  <a:tailEnd/>
                </a:ln>
              </p:spPr>
              <p:txBody>
                <a:bodyPr/>
                <a:lstStyle/>
                <a:p>
                  <a:endParaRPr lang="en-US"/>
                </a:p>
              </p:txBody>
            </p:sp>
            <p:sp>
              <p:nvSpPr>
                <p:cNvPr id="22657" name="Freeform 126"/>
                <p:cNvSpPr>
                  <a:spLocks/>
                </p:cNvSpPr>
                <p:nvPr/>
              </p:nvSpPr>
              <p:spPr bwMode="auto">
                <a:xfrm>
                  <a:off x="-3187" y="3031"/>
                  <a:ext cx="8" cy="5"/>
                </a:xfrm>
                <a:custGeom>
                  <a:avLst/>
                  <a:gdLst>
                    <a:gd name="T0" fmla="*/ 1 w 8"/>
                    <a:gd name="T1" fmla="*/ 0 h 5"/>
                    <a:gd name="T2" fmla="*/ 4 w 8"/>
                    <a:gd name="T3" fmla="*/ 0 h 5"/>
                    <a:gd name="T4" fmla="*/ 5 w 8"/>
                    <a:gd name="T5" fmla="*/ 2 h 5"/>
                    <a:gd name="T6" fmla="*/ 8 w 8"/>
                    <a:gd name="T7" fmla="*/ 2 h 5"/>
                    <a:gd name="T8" fmla="*/ 7 w 8"/>
                    <a:gd name="T9" fmla="*/ 5 h 5"/>
                    <a:gd name="T10" fmla="*/ 0 w 8"/>
                    <a:gd name="T11" fmla="*/ 2 h 5"/>
                    <a:gd name="T12" fmla="*/ 1 w 8"/>
                    <a:gd name="T13" fmla="*/ 0 h 5"/>
                    <a:gd name="T14" fmla="*/ 0 60000 65536"/>
                    <a:gd name="T15" fmla="*/ 0 60000 65536"/>
                    <a:gd name="T16" fmla="*/ 0 60000 65536"/>
                    <a:gd name="T17" fmla="*/ 0 60000 65536"/>
                    <a:gd name="T18" fmla="*/ 0 60000 65536"/>
                    <a:gd name="T19" fmla="*/ 0 60000 65536"/>
                    <a:gd name="T20" fmla="*/ 0 60000 65536"/>
                    <a:gd name="T21" fmla="*/ 0 w 8"/>
                    <a:gd name="T22" fmla="*/ 0 h 5"/>
                    <a:gd name="T23" fmla="*/ 8 w 8"/>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5">
                      <a:moveTo>
                        <a:pt x="1" y="0"/>
                      </a:moveTo>
                      <a:lnTo>
                        <a:pt x="4" y="0"/>
                      </a:lnTo>
                      <a:lnTo>
                        <a:pt x="5" y="2"/>
                      </a:lnTo>
                      <a:lnTo>
                        <a:pt x="8" y="2"/>
                      </a:lnTo>
                      <a:lnTo>
                        <a:pt x="7" y="5"/>
                      </a:lnTo>
                      <a:lnTo>
                        <a:pt x="0" y="2"/>
                      </a:lnTo>
                      <a:lnTo>
                        <a:pt x="1" y="0"/>
                      </a:lnTo>
                      <a:close/>
                    </a:path>
                  </a:pathLst>
                </a:custGeom>
                <a:noFill/>
                <a:ln w="1588">
                  <a:solidFill>
                    <a:srgbClr val="000000"/>
                  </a:solidFill>
                  <a:round/>
                  <a:headEnd/>
                  <a:tailEnd/>
                </a:ln>
              </p:spPr>
              <p:txBody>
                <a:bodyPr/>
                <a:lstStyle/>
                <a:p>
                  <a:endParaRPr lang="en-US"/>
                </a:p>
              </p:txBody>
            </p:sp>
            <p:sp>
              <p:nvSpPr>
                <p:cNvPr id="22658" name="Freeform 127"/>
                <p:cNvSpPr>
                  <a:spLocks/>
                </p:cNvSpPr>
                <p:nvPr/>
              </p:nvSpPr>
              <p:spPr bwMode="auto">
                <a:xfrm>
                  <a:off x="-3466" y="2815"/>
                  <a:ext cx="49" cy="26"/>
                </a:xfrm>
                <a:custGeom>
                  <a:avLst/>
                  <a:gdLst>
                    <a:gd name="T0" fmla="*/ 49 w 49"/>
                    <a:gd name="T1" fmla="*/ 16 h 26"/>
                    <a:gd name="T2" fmla="*/ 47 w 49"/>
                    <a:gd name="T3" fmla="*/ 21 h 26"/>
                    <a:gd name="T4" fmla="*/ 42 w 49"/>
                    <a:gd name="T5" fmla="*/ 21 h 26"/>
                    <a:gd name="T6" fmla="*/ 34 w 49"/>
                    <a:gd name="T7" fmla="*/ 23 h 26"/>
                    <a:gd name="T8" fmla="*/ 34 w 49"/>
                    <a:gd name="T9" fmla="*/ 26 h 26"/>
                    <a:gd name="T10" fmla="*/ 33 w 49"/>
                    <a:gd name="T11" fmla="*/ 26 h 26"/>
                    <a:gd name="T12" fmla="*/ 28 w 49"/>
                    <a:gd name="T13" fmla="*/ 21 h 26"/>
                    <a:gd name="T14" fmla="*/ 24 w 49"/>
                    <a:gd name="T15" fmla="*/ 18 h 26"/>
                    <a:gd name="T16" fmla="*/ 24 w 49"/>
                    <a:gd name="T17" fmla="*/ 16 h 26"/>
                    <a:gd name="T18" fmla="*/ 18 w 49"/>
                    <a:gd name="T19" fmla="*/ 13 h 26"/>
                    <a:gd name="T20" fmla="*/ 14 w 49"/>
                    <a:gd name="T21" fmla="*/ 11 h 26"/>
                    <a:gd name="T22" fmla="*/ 5 w 49"/>
                    <a:gd name="T23" fmla="*/ 16 h 26"/>
                    <a:gd name="T24" fmla="*/ 0 w 49"/>
                    <a:gd name="T25" fmla="*/ 11 h 26"/>
                    <a:gd name="T26" fmla="*/ 1 w 49"/>
                    <a:gd name="T27" fmla="*/ 0 h 26"/>
                    <a:gd name="T28" fmla="*/ 4 w 49"/>
                    <a:gd name="T29" fmla="*/ 0 h 26"/>
                    <a:gd name="T30" fmla="*/ 4 w 49"/>
                    <a:gd name="T31" fmla="*/ 3 h 26"/>
                    <a:gd name="T32" fmla="*/ 13 w 49"/>
                    <a:gd name="T33" fmla="*/ 6 h 26"/>
                    <a:gd name="T34" fmla="*/ 24 w 49"/>
                    <a:gd name="T35" fmla="*/ 3 h 26"/>
                    <a:gd name="T36" fmla="*/ 27 w 49"/>
                    <a:gd name="T37" fmla="*/ 6 h 26"/>
                    <a:gd name="T38" fmla="*/ 28 w 49"/>
                    <a:gd name="T39" fmla="*/ 11 h 26"/>
                    <a:gd name="T40" fmla="*/ 40 w 49"/>
                    <a:gd name="T41" fmla="*/ 16 h 26"/>
                    <a:gd name="T42" fmla="*/ 49 w 49"/>
                    <a:gd name="T43" fmla="*/ 16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9"/>
                    <a:gd name="T67" fmla="*/ 0 h 26"/>
                    <a:gd name="T68" fmla="*/ 49 w 49"/>
                    <a:gd name="T69" fmla="*/ 26 h 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9" h="26">
                      <a:moveTo>
                        <a:pt x="49" y="16"/>
                      </a:moveTo>
                      <a:lnTo>
                        <a:pt x="47" y="21"/>
                      </a:lnTo>
                      <a:lnTo>
                        <a:pt x="42" y="21"/>
                      </a:lnTo>
                      <a:lnTo>
                        <a:pt x="34" y="23"/>
                      </a:lnTo>
                      <a:lnTo>
                        <a:pt x="34" y="26"/>
                      </a:lnTo>
                      <a:lnTo>
                        <a:pt x="33" y="26"/>
                      </a:lnTo>
                      <a:lnTo>
                        <a:pt x="28" y="21"/>
                      </a:lnTo>
                      <a:lnTo>
                        <a:pt x="24" y="18"/>
                      </a:lnTo>
                      <a:lnTo>
                        <a:pt x="24" y="16"/>
                      </a:lnTo>
                      <a:lnTo>
                        <a:pt x="18" y="13"/>
                      </a:lnTo>
                      <a:lnTo>
                        <a:pt x="14" y="11"/>
                      </a:lnTo>
                      <a:lnTo>
                        <a:pt x="5" y="16"/>
                      </a:lnTo>
                      <a:lnTo>
                        <a:pt x="0" y="11"/>
                      </a:lnTo>
                      <a:lnTo>
                        <a:pt x="1" y="0"/>
                      </a:lnTo>
                      <a:lnTo>
                        <a:pt x="4" y="0"/>
                      </a:lnTo>
                      <a:lnTo>
                        <a:pt x="4" y="3"/>
                      </a:lnTo>
                      <a:lnTo>
                        <a:pt x="13" y="6"/>
                      </a:lnTo>
                      <a:lnTo>
                        <a:pt x="24" y="3"/>
                      </a:lnTo>
                      <a:lnTo>
                        <a:pt x="27" y="6"/>
                      </a:lnTo>
                      <a:lnTo>
                        <a:pt x="28" y="11"/>
                      </a:lnTo>
                      <a:lnTo>
                        <a:pt x="40" y="16"/>
                      </a:lnTo>
                      <a:lnTo>
                        <a:pt x="49" y="16"/>
                      </a:lnTo>
                      <a:close/>
                    </a:path>
                  </a:pathLst>
                </a:custGeom>
                <a:noFill/>
                <a:ln w="1651">
                  <a:solidFill>
                    <a:srgbClr val="000000"/>
                  </a:solidFill>
                  <a:round/>
                  <a:headEnd/>
                  <a:tailEnd/>
                </a:ln>
              </p:spPr>
              <p:txBody>
                <a:bodyPr/>
                <a:lstStyle/>
                <a:p>
                  <a:endParaRPr lang="en-US"/>
                </a:p>
              </p:txBody>
            </p:sp>
            <p:sp>
              <p:nvSpPr>
                <p:cNvPr id="22659" name="Freeform 128"/>
                <p:cNvSpPr>
                  <a:spLocks/>
                </p:cNvSpPr>
                <p:nvPr/>
              </p:nvSpPr>
              <p:spPr bwMode="auto">
                <a:xfrm>
                  <a:off x="-2821" y="3072"/>
                  <a:ext cx="4" cy="7"/>
                </a:xfrm>
                <a:custGeom>
                  <a:avLst/>
                  <a:gdLst>
                    <a:gd name="T0" fmla="*/ 0 w 4"/>
                    <a:gd name="T1" fmla="*/ 0 h 7"/>
                    <a:gd name="T2" fmla="*/ 4 w 4"/>
                    <a:gd name="T3" fmla="*/ 2 h 7"/>
                    <a:gd name="T4" fmla="*/ 4 w 4"/>
                    <a:gd name="T5" fmla="*/ 7 h 7"/>
                    <a:gd name="T6" fmla="*/ 0 w 4"/>
                    <a:gd name="T7" fmla="*/ 7 h 7"/>
                    <a:gd name="T8" fmla="*/ 0 w 4"/>
                    <a:gd name="T9" fmla="*/ 5 h 7"/>
                    <a:gd name="T10" fmla="*/ 2 w 4"/>
                    <a:gd name="T11" fmla="*/ 5 h 7"/>
                    <a:gd name="T12" fmla="*/ 0 w 4"/>
                    <a:gd name="T13" fmla="*/ 0 h 7"/>
                    <a:gd name="T14" fmla="*/ 0 60000 65536"/>
                    <a:gd name="T15" fmla="*/ 0 60000 65536"/>
                    <a:gd name="T16" fmla="*/ 0 60000 65536"/>
                    <a:gd name="T17" fmla="*/ 0 60000 65536"/>
                    <a:gd name="T18" fmla="*/ 0 60000 65536"/>
                    <a:gd name="T19" fmla="*/ 0 60000 65536"/>
                    <a:gd name="T20" fmla="*/ 0 60000 65536"/>
                    <a:gd name="T21" fmla="*/ 0 w 4"/>
                    <a:gd name="T22" fmla="*/ 0 h 7"/>
                    <a:gd name="T23" fmla="*/ 4 w 4"/>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7">
                      <a:moveTo>
                        <a:pt x="0" y="0"/>
                      </a:moveTo>
                      <a:lnTo>
                        <a:pt x="4" y="2"/>
                      </a:lnTo>
                      <a:lnTo>
                        <a:pt x="4" y="7"/>
                      </a:lnTo>
                      <a:lnTo>
                        <a:pt x="0" y="7"/>
                      </a:lnTo>
                      <a:lnTo>
                        <a:pt x="0" y="5"/>
                      </a:lnTo>
                      <a:lnTo>
                        <a:pt x="2" y="5"/>
                      </a:lnTo>
                      <a:lnTo>
                        <a:pt x="0" y="0"/>
                      </a:lnTo>
                      <a:close/>
                    </a:path>
                  </a:pathLst>
                </a:custGeom>
                <a:noFill/>
                <a:ln w="1651">
                  <a:solidFill>
                    <a:srgbClr val="000000"/>
                  </a:solidFill>
                  <a:round/>
                  <a:headEnd/>
                  <a:tailEnd/>
                </a:ln>
              </p:spPr>
              <p:txBody>
                <a:bodyPr/>
                <a:lstStyle/>
                <a:p>
                  <a:endParaRPr lang="en-US"/>
                </a:p>
              </p:txBody>
            </p:sp>
            <p:sp>
              <p:nvSpPr>
                <p:cNvPr id="22660" name="Freeform 129"/>
                <p:cNvSpPr>
                  <a:spLocks/>
                </p:cNvSpPr>
                <p:nvPr/>
              </p:nvSpPr>
              <p:spPr bwMode="auto">
                <a:xfrm>
                  <a:off x="-2818" y="3079"/>
                  <a:ext cx="5" cy="4"/>
                </a:xfrm>
                <a:custGeom>
                  <a:avLst/>
                  <a:gdLst>
                    <a:gd name="T0" fmla="*/ 1 w 5"/>
                    <a:gd name="T1" fmla="*/ 4 h 4"/>
                    <a:gd name="T2" fmla="*/ 0 w 5"/>
                    <a:gd name="T3" fmla="*/ 3 h 4"/>
                    <a:gd name="T4" fmla="*/ 4 w 5"/>
                    <a:gd name="T5" fmla="*/ 0 h 4"/>
                    <a:gd name="T6" fmla="*/ 5 w 5"/>
                    <a:gd name="T7" fmla="*/ 4 h 4"/>
                    <a:gd name="T8" fmla="*/ 1 w 5"/>
                    <a:gd name="T9" fmla="*/ 4 h 4"/>
                    <a:gd name="T10" fmla="*/ 1 w 5"/>
                    <a:gd name="T11" fmla="*/ 3 h 4"/>
                    <a:gd name="T12" fmla="*/ 1 w 5"/>
                    <a:gd name="T13" fmla="*/ 4 h 4"/>
                    <a:gd name="T14" fmla="*/ 0 60000 65536"/>
                    <a:gd name="T15" fmla="*/ 0 60000 65536"/>
                    <a:gd name="T16" fmla="*/ 0 60000 65536"/>
                    <a:gd name="T17" fmla="*/ 0 60000 65536"/>
                    <a:gd name="T18" fmla="*/ 0 60000 65536"/>
                    <a:gd name="T19" fmla="*/ 0 60000 65536"/>
                    <a:gd name="T20" fmla="*/ 0 60000 65536"/>
                    <a:gd name="T21" fmla="*/ 0 w 5"/>
                    <a:gd name="T22" fmla="*/ 0 h 4"/>
                    <a:gd name="T23" fmla="*/ 5 w 5"/>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 h="4">
                      <a:moveTo>
                        <a:pt x="1" y="4"/>
                      </a:moveTo>
                      <a:lnTo>
                        <a:pt x="0" y="3"/>
                      </a:lnTo>
                      <a:lnTo>
                        <a:pt x="4" y="0"/>
                      </a:lnTo>
                      <a:lnTo>
                        <a:pt x="5" y="4"/>
                      </a:lnTo>
                      <a:lnTo>
                        <a:pt x="1" y="4"/>
                      </a:lnTo>
                      <a:lnTo>
                        <a:pt x="1" y="3"/>
                      </a:lnTo>
                      <a:lnTo>
                        <a:pt x="1" y="4"/>
                      </a:lnTo>
                      <a:close/>
                    </a:path>
                  </a:pathLst>
                </a:custGeom>
                <a:noFill/>
                <a:ln w="1588">
                  <a:solidFill>
                    <a:srgbClr val="000000"/>
                  </a:solidFill>
                  <a:round/>
                  <a:headEnd/>
                  <a:tailEnd/>
                </a:ln>
              </p:spPr>
              <p:txBody>
                <a:bodyPr/>
                <a:lstStyle/>
                <a:p>
                  <a:endParaRPr lang="en-US"/>
                </a:p>
              </p:txBody>
            </p:sp>
            <p:sp>
              <p:nvSpPr>
                <p:cNvPr id="22661" name="Freeform 130"/>
                <p:cNvSpPr>
                  <a:spLocks/>
                </p:cNvSpPr>
                <p:nvPr/>
              </p:nvSpPr>
              <p:spPr bwMode="auto">
                <a:xfrm>
                  <a:off x="-2854" y="3064"/>
                  <a:ext cx="5" cy="10"/>
                </a:xfrm>
                <a:custGeom>
                  <a:avLst/>
                  <a:gdLst>
                    <a:gd name="T0" fmla="*/ 5 w 5"/>
                    <a:gd name="T1" fmla="*/ 2 h 10"/>
                    <a:gd name="T2" fmla="*/ 3 w 5"/>
                    <a:gd name="T3" fmla="*/ 10 h 10"/>
                    <a:gd name="T4" fmla="*/ 1 w 5"/>
                    <a:gd name="T5" fmla="*/ 8 h 10"/>
                    <a:gd name="T6" fmla="*/ 3 w 5"/>
                    <a:gd name="T7" fmla="*/ 2 h 10"/>
                    <a:gd name="T8" fmla="*/ 0 w 5"/>
                    <a:gd name="T9" fmla="*/ 2 h 10"/>
                    <a:gd name="T10" fmla="*/ 1 w 5"/>
                    <a:gd name="T11" fmla="*/ 0 h 10"/>
                    <a:gd name="T12" fmla="*/ 4 w 5"/>
                    <a:gd name="T13" fmla="*/ 0 h 10"/>
                    <a:gd name="T14" fmla="*/ 5 w 5"/>
                    <a:gd name="T15" fmla="*/ 2 h 10"/>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10"/>
                    <a:gd name="T26" fmla="*/ 5 w 5"/>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10">
                      <a:moveTo>
                        <a:pt x="5" y="2"/>
                      </a:moveTo>
                      <a:lnTo>
                        <a:pt x="3" y="10"/>
                      </a:lnTo>
                      <a:lnTo>
                        <a:pt x="1" y="8"/>
                      </a:lnTo>
                      <a:lnTo>
                        <a:pt x="3" y="2"/>
                      </a:lnTo>
                      <a:lnTo>
                        <a:pt x="0" y="2"/>
                      </a:lnTo>
                      <a:lnTo>
                        <a:pt x="1" y="0"/>
                      </a:lnTo>
                      <a:lnTo>
                        <a:pt x="4" y="0"/>
                      </a:lnTo>
                      <a:lnTo>
                        <a:pt x="5" y="2"/>
                      </a:lnTo>
                      <a:close/>
                    </a:path>
                  </a:pathLst>
                </a:custGeom>
                <a:noFill/>
                <a:ln w="1588">
                  <a:solidFill>
                    <a:srgbClr val="000000"/>
                  </a:solidFill>
                  <a:round/>
                  <a:headEnd/>
                  <a:tailEnd/>
                </a:ln>
              </p:spPr>
              <p:txBody>
                <a:bodyPr/>
                <a:lstStyle/>
                <a:p>
                  <a:endParaRPr lang="en-US"/>
                </a:p>
              </p:txBody>
            </p:sp>
            <p:sp>
              <p:nvSpPr>
                <p:cNvPr id="22662" name="Freeform 131"/>
                <p:cNvSpPr>
                  <a:spLocks/>
                </p:cNvSpPr>
                <p:nvPr/>
              </p:nvSpPr>
              <p:spPr bwMode="auto">
                <a:xfrm>
                  <a:off x="-2855" y="3041"/>
                  <a:ext cx="29" cy="51"/>
                </a:xfrm>
                <a:custGeom>
                  <a:avLst/>
                  <a:gdLst>
                    <a:gd name="T0" fmla="*/ 6 w 29"/>
                    <a:gd name="T1" fmla="*/ 31 h 51"/>
                    <a:gd name="T2" fmla="*/ 10 w 29"/>
                    <a:gd name="T3" fmla="*/ 28 h 51"/>
                    <a:gd name="T4" fmla="*/ 13 w 29"/>
                    <a:gd name="T5" fmla="*/ 28 h 51"/>
                    <a:gd name="T6" fmla="*/ 10 w 29"/>
                    <a:gd name="T7" fmla="*/ 25 h 51"/>
                    <a:gd name="T8" fmla="*/ 11 w 29"/>
                    <a:gd name="T9" fmla="*/ 20 h 51"/>
                    <a:gd name="T10" fmla="*/ 9 w 29"/>
                    <a:gd name="T11" fmla="*/ 23 h 51"/>
                    <a:gd name="T12" fmla="*/ 6 w 29"/>
                    <a:gd name="T13" fmla="*/ 20 h 51"/>
                    <a:gd name="T14" fmla="*/ 6 w 29"/>
                    <a:gd name="T15" fmla="*/ 18 h 51"/>
                    <a:gd name="T16" fmla="*/ 5 w 29"/>
                    <a:gd name="T17" fmla="*/ 18 h 51"/>
                    <a:gd name="T18" fmla="*/ 2 w 29"/>
                    <a:gd name="T19" fmla="*/ 15 h 51"/>
                    <a:gd name="T20" fmla="*/ 4 w 29"/>
                    <a:gd name="T21" fmla="*/ 15 h 51"/>
                    <a:gd name="T22" fmla="*/ 8 w 29"/>
                    <a:gd name="T23" fmla="*/ 15 h 51"/>
                    <a:gd name="T24" fmla="*/ 9 w 29"/>
                    <a:gd name="T25" fmla="*/ 8 h 51"/>
                    <a:gd name="T26" fmla="*/ 5 w 29"/>
                    <a:gd name="T27" fmla="*/ 10 h 51"/>
                    <a:gd name="T28" fmla="*/ 2 w 29"/>
                    <a:gd name="T29" fmla="*/ 13 h 51"/>
                    <a:gd name="T30" fmla="*/ 0 w 29"/>
                    <a:gd name="T31" fmla="*/ 10 h 51"/>
                    <a:gd name="T32" fmla="*/ 4 w 29"/>
                    <a:gd name="T33" fmla="*/ 5 h 51"/>
                    <a:gd name="T34" fmla="*/ 4 w 29"/>
                    <a:gd name="T35" fmla="*/ 2 h 51"/>
                    <a:gd name="T36" fmla="*/ 4 w 29"/>
                    <a:gd name="T37" fmla="*/ 0 h 51"/>
                    <a:gd name="T38" fmla="*/ 10 w 29"/>
                    <a:gd name="T39" fmla="*/ 0 h 51"/>
                    <a:gd name="T40" fmla="*/ 13 w 29"/>
                    <a:gd name="T41" fmla="*/ 5 h 51"/>
                    <a:gd name="T42" fmla="*/ 11 w 29"/>
                    <a:gd name="T43" fmla="*/ 8 h 51"/>
                    <a:gd name="T44" fmla="*/ 17 w 29"/>
                    <a:gd name="T45" fmla="*/ 10 h 51"/>
                    <a:gd name="T46" fmla="*/ 22 w 29"/>
                    <a:gd name="T47" fmla="*/ 15 h 51"/>
                    <a:gd name="T48" fmla="*/ 27 w 29"/>
                    <a:gd name="T49" fmla="*/ 25 h 51"/>
                    <a:gd name="T50" fmla="*/ 24 w 29"/>
                    <a:gd name="T51" fmla="*/ 25 h 51"/>
                    <a:gd name="T52" fmla="*/ 27 w 29"/>
                    <a:gd name="T53" fmla="*/ 31 h 51"/>
                    <a:gd name="T54" fmla="*/ 28 w 29"/>
                    <a:gd name="T55" fmla="*/ 31 h 51"/>
                    <a:gd name="T56" fmla="*/ 29 w 29"/>
                    <a:gd name="T57" fmla="*/ 33 h 51"/>
                    <a:gd name="T58" fmla="*/ 28 w 29"/>
                    <a:gd name="T59" fmla="*/ 38 h 51"/>
                    <a:gd name="T60" fmla="*/ 29 w 29"/>
                    <a:gd name="T61" fmla="*/ 38 h 51"/>
                    <a:gd name="T62" fmla="*/ 29 w 29"/>
                    <a:gd name="T63" fmla="*/ 48 h 51"/>
                    <a:gd name="T64" fmla="*/ 24 w 29"/>
                    <a:gd name="T65" fmla="*/ 48 h 51"/>
                    <a:gd name="T66" fmla="*/ 23 w 29"/>
                    <a:gd name="T67" fmla="*/ 41 h 51"/>
                    <a:gd name="T68" fmla="*/ 22 w 29"/>
                    <a:gd name="T69" fmla="*/ 42 h 51"/>
                    <a:gd name="T70" fmla="*/ 18 w 29"/>
                    <a:gd name="T71" fmla="*/ 38 h 51"/>
                    <a:gd name="T72" fmla="*/ 17 w 29"/>
                    <a:gd name="T73" fmla="*/ 41 h 51"/>
                    <a:gd name="T74" fmla="*/ 13 w 29"/>
                    <a:gd name="T75" fmla="*/ 38 h 51"/>
                    <a:gd name="T76" fmla="*/ 14 w 29"/>
                    <a:gd name="T77" fmla="*/ 41 h 51"/>
                    <a:gd name="T78" fmla="*/ 18 w 29"/>
                    <a:gd name="T79" fmla="*/ 42 h 51"/>
                    <a:gd name="T80" fmla="*/ 18 w 29"/>
                    <a:gd name="T81" fmla="*/ 51 h 51"/>
                    <a:gd name="T82" fmla="*/ 17 w 29"/>
                    <a:gd name="T83" fmla="*/ 48 h 51"/>
                    <a:gd name="T84" fmla="*/ 10 w 29"/>
                    <a:gd name="T85" fmla="*/ 41 h 51"/>
                    <a:gd name="T86" fmla="*/ 10 w 29"/>
                    <a:gd name="T87" fmla="*/ 33 h 51"/>
                    <a:gd name="T88" fmla="*/ 6 w 29"/>
                    <a:gd name="T89" fmla="*/ 33 h 51"/>
                    <a:gd name="T90" fmla="*/ 6 w 29"/>
                    <a:gd name="T91" fmla="*/ 31 h 5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
                    <a:gd name="T139" fmla="*/ 0 h 51"/>
                    <a:gd name="T140" fmla="*/ 29 w 29"/>
                    <a:gd name="T141" fmla="*/ 51 h 5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 h="51">
                      <a:moveTo>
                        <a:pt x="6" y="31"/>
                      </a:moveTo>
                      <a:lnTo>
                        <a:pt x="10" y="28"/>
                      </a:lnTo>
                      <a:lnTo>
                        <a:pt x="13" y="28"/>
                      </a:lnTo>
                      <a:lnTo>
                        <a:pt x="10" y="25"/>
                      </a:lnTo>
                      <a:lnTo>
                        <a:pt x="11" y="20"/>
                      </a:lnTo>
                      <a:lnTo>
                        <a:pt x="9" y="23"/>
                      </a:lnTo>
                      <a:lnTo>
                        <a:pt x="6" y="20"/>
                      </a:lnTo>
                      <a:lnTo>
                        <a:pt x="6" y="18"/>
                      </a:lnTo>
                      <a:lnTo>
                        <a:pt x="5" y="18"/>
                      </a:lnTo>
                      <a:lnTo>
                        <a:pt x="2" y="15"/>
                      </a:lnTo>
                      <a:lnTo>
                        <a:pt x="4" y="15"/>
                      </a:lnTo>
                      <a:lnTo>
                        <a:pt x="8" y="15"/>
                      </a:lnTo>
                      <a:lnTo>
                        <a:pt x="9" y="8"/>
                      </a:lnTo>
                      <a:lnTo>
                        <a:pt x="5" y="10"/>
                      </a:lnTo>
                      <a:lnTo>
                        <a:pt x="2" y="13"/>
                      </a:lnTo>
                      <a:lnTo>
                        <a:pt x="0" y="10"/>
                      </a:lnTo>
                      <a:lnTo>
                        <a:pt x="4" y="5"/>
                      </a:lnTo>
                      <a:lnTo>
                        <a:pt x="4" y="2"/>
                      </a:lnTo>
                      <a:lnTo>
                        <a:pt x="4" y="0"/>
                      </a:lnTo>
                      <a:lnTo>
                        <a:pt x="10" y="0"/>
                      </a:lnTo>
                      <a:lnTo>
                        <a:pt x="13" y="5"/>
                      </a:lnTo>
                      <a:lnTo>
                        <a:pt x="11" y="8"/>
                      </a:lnTo>
                      <a:lnTo>
                        <a:pt x="17" y="10"/>
                      </a:lnTo>
                      <a:lnTo>
                        <a:pt x="22" y="15"/>
                      </a:lnTo>
                      <a:lnTo>
                        <a:pt x="27" y="25"/>
                      </a:lnTo>
                      <a:lnTo>
                        <a:pt x="24" y="25"/>
                      </a:lnTo>
                      <a:lnTo>
                        <a:pt x="27" y="31"/>
                      </a:lnTo>
                      <a:lnTo>
                        <a:pt x="28" y="31"/>
                      </a:lnTo>
                      <a:lnTo>
                        <a:pt x="29" y="33"/>
                      </a:lnTo>
                      <a:lnTo>
                        <a:pt x="28" y="38"/>
                      </a:lnTo>
                      <a:lnTo>
                        <a:pt x="29" y="38"/>
                      </a:lnTo>
                      <a:lnTo>
                        <a:pt x="29" y="48"/>
                      </a:lnTo>
                      <a:lnTo>
                        <a:pt x="24" y="48"/>
                      </a:lnTo>
                      <a:lnTo>
                        <a:pt x="23" y="41"/>
                      </a:lnTo>
                      <a:lnTo>
                        <a:pt x="22" y="42"/>
                      </a:lnTo>
                      <a:lnTo>
                        <a:pt x="18" y="38"/>
                      </a:lnTo>
                      <a:lnTo>
                        <a:pt x="17" y="41"/>
                      </a:lnTo>
                      <a:lnTo>
                        <a:pt x="13" y="38"/>
                      </a:lnTo>
                      <a:lnTo>
                        <a:pt x="14" y="41"/>
                      </a:lnTo>
                      <a:lnTo>
                        <a:pt x="18" y="42"/>
                      </a:lnTo>
                      <a:lnTo>
                        <a:pt x="18" y="51"/>
                      </a:lnTo>
                      <a:lnTo>
                        <a:pt x="17" y="48"/>
                      </a:lnTo>
                      <a:lnTo>
                        <a:pt x="10" y="41"/>
                      </a:lnTo>
                      <a:lnTo>
                        <a:pt x="10" y="33"/>
                      </a:lnTo>
                      <a:lnTo>
                        <a:pt x="6" y="33"/>
                      </a:lnTo>
                      <a:lnTo>
                        <a:pt x="6" y="31"/>
                      </a:lnTo>
                      <a:close/>
                    </a:path>
                  </a:pathLst>
                </a:custGeom>
                <a:noFill/>
                <a:ln w="1651">
                  <a:solidFill>
                    <a:srgbClr val="000000"/>
                  </a:solidFill>
                  <a:round/>
                  <a:headEnd/>
                  <a:tailEnd/>
                </a:ln>
              </p:spPr>
              <p:txBody>
                <a:bodyPr/>
                <a:lstStyle/>
                <a:p>
                  <a:endParaRPr lang="en-US"/>
                </a:p>
              </p:txBody>
            </p:sp>
            <p:sp>
              <p:nvSpPr>
                <p:cNvPr id="22663" name="Freeform 132"/>
                <p:cNvSpPr>
                  <a:spLocks/>
                </p:cNvSpPr>
                <p:nvPr/>
              </p:nvSpPr>
              <p:spPr bwMode="auto">
                <a:xfrm>
                  <a:off x="-2901" y="2982"/>
                  <a:ext cx="34" cy="61"/>
                </a:xfrm>
                <a:custGeom>
                  <a:avLst/>
                  <a:gdLst>
                    <a:gd name="T0" fmla="*/ 28 w 34"/>
                    <a:gd name="T1" fmla="*/ 26 h 61"/>
                    <a:gd name="T2" fmla="*/ 29 w 34"/>
                    <a:gd name="T3" fmla="*/ 26 h 61"/>
                    <a:gd name="T4" fmla="*/ 29 w 34"/>
                    <a:gd name="T5" fmla="*/ 31 h 61"/>
                    <a:gd name="T6" fmla="*/ 33 w 34"/>
                    <a:gd name="T7" fmla="*/ 43 h 61"/>
                    <a:gd name="T8" fmla="*/ 34 w 34"/>
                    <a:gd name="T9" fmla="*/ 59 h 61"/>
                    <a:gd name="T10" fmla="*/ 33 w 34"/>
                    <a:gd name="T11" fmla="*/ 61 h 61"/>
                    <a:gd name="T12" fmla="*/ 23 w 34"/>
                    <a:gd name="T13" fmla="*/ 46 h 61"/>
                    <a:gd name="T14" fmla="*/ 23 w 34"/>
                    <a:gd name="T15" fmla="*/ 43 h 61"/>
                    <a:gd name="T16" fmla="*/ 22 w 34"/>
                    <a:gd name="T17" fmla="*/ 43 h 61"/>
                    <a:gd name="T18" fmla="*/ 20 w 34"/>
                    <a:gd name="T19" fmla="*/ 43 h 61"/>
                    <a:gd name="T20" fmla="*/ 22 w 34"/>
                    <a:gd name="T21" fmla="*/ 36 h 61"/>
                    <a:gd name="T22" fmla="*/ 20 w 34"/>
                    <a:gd name="T23" fmla="*/ 36 h 61"/>
                    <a:gd name="T24" fmla="*/ 20 w 34"/>
                    <a:gd name="T25" fmla="*/ 33 h 61"/>
                    <a:gd name="T26" fmla="*/ 15 w 34"/>
                    <a:gd name="T27" fmla="*/ 28 h 61"/>
                    <a:gd name="T28" fmla="*/ 15 w 34"/>
                    <a:gd name="T29" fmla="*/ 31 h 61"/>
                    <a:gd name="T30" fmla="*/ 18 w 34"/>
                    <a:gd name="T31" fmla="*/ 33 h 61"/>
                    <a:gd name="T32" fmla="*/ 16 w 34"/>
                    <a:gd name="T33" fmla="*/ 38 h 61"/>
                    <a:gd name="T34" fmla="*/ 13 w 34"/>
                    <a:gd name="T35" fmla="*/ 38 h 61"/>
                    <a:gd name="T36" fmla="*/ 14 w 34"/>
                    <a:gd name="T37" fmla="*/ 33 h 61"/>
                    <a:gd name="T38" fmla="*/ 13 w 34"/>
                    <a:gd name="T39" fmla="*/ 31 h 61"/>
                    <a:gd name="T40" fmla="*/ 13 w 34"/>
                    <a:gd name="T41" fmla="*/ 28 h 61"/>
                    <a:gd name="T42" fmla="*/ 14 w 34"/>
                    <a:gd name="T43" fmla="*/ 28 h 61"/>
                    <a:gd name="T44" fmla="*/ 10 w 34"/>
                    <a:gd name="T45" fmla="*/ 23 h 61"/>
                    <a:gd name="T46" fmla="*/ 5 w 34"/>
                    <a:gd name="T47" fmla="*/ 13 h 61"/>
                    <a:gd name="T48" fmla="*/ 0 w 34"/>
                    <a:gd name="T49" fmla="*/ 10 h 61"/>
                    <a:gd name="T50" fmla="*/ 1 w 34"/>
                    <a:gd name="T51" fmla="*/ 5 h 61"/>
                    <a:gd name="T52" fmla="*/ 5 w 34"/>
                    <a:gd name="T53" fmla="*/ 5 h 61"/>
                    <a:gd name="T54" fmla="*/ 5 w 34"/>
                    <a:gd name="T55" fmla="*/ 2 h 61"/>
                    <a:gd name="T56" fmla="*/ 10 w 34"/>
                    <a:gd name="T57" fmla="*/ 2 h 61"/>
                    <a:gd name="T58" fmla="*/ 13 w 34"/>
                    <a:gd name="T59" fmla="*/ 0 h 61"/>
                    <a:gd name="T60" fmla="*/ 27 w 34"/>
                    <a:gd name="T61" fmla="*/ 8 h 61"/>
                    <a:gd name="T62" fmla="*/ 27 w 34"/>
                    <a:gd name="T63" fmla="*/ 13 h 61"/>
                    <a:gd name="T64" fmla="*/ 27 w 34"/>
                    <a:gd name="T65" fmla="*/ 15 h 61"/>
                    <a:gd name="T66" fmla="*/ 27 w 34"/>
                    <a:gd name="T67" fmla="*/ 15 h 61"/>
                    <a:gd name="T68" fmla="*/ 29 w 34"/>
                    <a:gd name="T69" fmla="*/ 23 h 61"/>
                    <a:gd name="T70" fmla="*/ 28 w 34"/>
                    <a:gd name="T71" fmla="*/ 26 h 6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
                    <a:gd name="T109" fmla="*/ 0 h 61"/>
                    <a:gd name="T110" fmla="*/ 34 w 34"/>
                    <a:gd name="T111" fmla="*/ 61 h 6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 h="61">
                      <a:moveTo>
                        <a:pt x="28" y="26"/>
                      </a:moveTo>
                      <a:lnTo>
                        <a:pt x="29" y="26"/>
                      </a:lnTo>
                      <a:lnTo>
                        <a:pt x="29" y="31"/>
                      </a:lnTo>
                      <a:lnTo>
                        <a:pt x="33" y="43"/>
                      </a:lnTo>
                      <a:lnTo>
                        <a:pt x="34" y="59"/>
                      </a:lnTo>
                      <a:lnTo>
                        <a:pt x="33" y="61"/>
                      </a:lnTo>
                      <a:lnTo>
                        <a:pt x="23" y="46"/>
                      </a:lnTo>
                      <a:lnTo>
                        <a:pt x="23" y="43"/>
                      </a:lnTo>
                      <a:lnTo>
                        <a:pt x="22" y="43"/>
                      </a:lnTo>
                      <a:lnTo>
                        <a:pt x="20" y="43"/>
                      </a:lnTo>
                      <a:lnTo>
                        <a:pt x="22" y="36"/>
                      </a:lnTo>
                      <a:lnTo>
                        <a:pt x="20" y="36"/>
                      </a:lnTo>
                      <a:lnTo>
                        <a:pt x="20" y="33"/>
                      </a:lnTo>
                      <a:lnTo>
                        <a:pt x="15" y="28"/>
                      </a:lnTo>
                      <a:lnTo>
                        <a:pt x="15" y="31"/>
                      </a:lnTo>
                      <a:lnTo>
                        <a:pt x="18" y="33"/>
                      </a:lnTo>
                      <a:lnTo>
                        <a:pt x="16" y="38"/>
                      </a:lnTo>
                      <a:lnTo>
                        <a:pt x="13" y="38"/>
                      </a:lnTo>
                      <a:lnTo>
                        <a:pt x="14" y="33"/>
                      </a:lnTo>
                      <a:lnTo>
                        <a:pt x="13" y="31"/>
                      </a:lnTo>
                      <a:lnTo>
                        <a:pt x="13" y="28"/>
                      </a:lnTo>
                      <a:lnTo>
                        <a:pt x="14" y="28"/>
                      </a:lnTo>
                      <a:lnTo>
                        <a:pt x="10" y="23"/>
                      </a:lnTo>
                      <a:lnTo>
                        <a:pt x="5" y="13"/>
                      </a:lnTo>
                      <a:lnTo>
                        <a:pt x="0" y="10"/>
                      </a:lnTo>
                      <a:lnTo>
                        <a:pt x="1" y="5"/>
                      </a:lnTo>
                      <a:lnTo>
                        <a:pt x="5" y="5"/>
                      </a:lnTo>
                      <a:lnTo>
                        <a:pt x="5" y="2"/>
                      </a:lnTo>
                      <a:lnTo>
                        <a:pt x="10" y="2"/>
                      </a:lnTo>
                      <a:lnTo>
                        <a:pt x="13" y="0"/>
                      </a:lnTo>
                      <a:lnTo>
                        <a:pt x="27" y="8"/>
                      </a:lnTo>
                      <a:lnTo>
                        <a:pt x="27" y="13"/>
                      </a:lnTo>
                      <a:lnTo>
                        <a:pt x="27" y="15"/>
                      </a:lnTo>
                      <a:lnTo>
                        <a:pt x="29" y="23"/>
                      </a:lnTo>
                      <a:lnTo>
                        <a:pt x="28" y="26"/>
                      </a:lnTo>
                      <a:close/>
                    </a:path>
                  </a:pathLst>
                </a:custGeom>
                <a:noFill/>
                <a:ln w="1651">
                  <a:solidFill>
                    <a:srgbClr val="000000"/>
                  </a:solidFill>
                  <a:round/>
                  <a:headEnd/>
                  <a:tailEnd/>
                </a:ln>
              </p:spPr>
              <p:txBody>
                <a:bodyPr/>
                <a:lstStyle/>
                <a:p>
                  <a:endParaRPr lang="en-US"/>
                </a:p>
              </p:txBody>
            </p:sp>
            <p:sp>
              <p:nvSpPr>
                <p:cNvPr id="22664" name="Freeform 133"/>
                <p:cNvSpPr>
                  <a:spLocks/>
                </p:cNvSpPr>
                <p:nvPr/>
              </p:nvSpPr>
              <p:spPr bwMode="auto">
                <a:xfrm>
                  <a:off x="-2872" y="2977"/>
                  <a:ext cx="17" cy="43"/>
                </a:xfrm>
                <a:custGeom>
                  <a:avLst/>
                  <a:gdLst>
                    <a:gd name="T0" fmla="*/ 17 w 17"/>
                    <a:gd name="T1" fmla="*/ 25 h 43"/>
                    <a:gd name="T2" fmla="*/ 17 w 17"/>
                    <a:gd name="T3" fmla="*/ 33 h 43"/>
                    <a:gd name="T4" fmla="*/ 7 w 17"/>
                    <a:gd name="T5" fmla="*/ 41 h 43"/>
                    <a:gd name="T6" fmla="*/ 4 w 17"/>
                    <a:gd name="T7" fmla="*/ 43 h 43"/>
                    <a:gd name="T8" fmla="*/ 5 w 17"/>
                    <a:gd name="T9" fmla="*/ 28 h 43"/>
                    <a:gd name="T10" fmla="*/ 3 w 17"/>
                    <a:gd name="T11" fmla="*/ 20 h 43"/>
                    <a:gd name="T12" fmla="*/ 0 w 17"/>
                    <a:gd name="T13" fmla="*/ 0 h 43"/>
                    <a:gd name="T14" fmla="*/ 4 w 17"/>
                    <a:gd name="T15" fmla="*/ 7 h 43"/>
                    <a:gd name="T16" fmla="*/ 5 w 17"/>
                    <a:gd name="T17" fmla="*/ 7 h 43"/>
                    <a:gd name="T18" fmla="*/ 12 w 17"/>
                    <a:gd name="T19" fmla="*/ 7 h 43"/>
                    <a:gd name="T20" fmla="*/ 17 w 17"/>
                    <a:gd name="T21" fmla="*/ 25 h 4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
                    <a:gd name="T34" fmla="*/ 0 h 43"/>
                    <a:gd name="T35" fmla="*/ 17 w 17"/>
                    <a:gd name="T36" fmla="*/ 43 h 4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 h="43">
                      <a:moveTo>
                        <a:pt x="17" y="25"/>
                      </a:moveTo>
                      <a:lnTo>
                        <a:pt x="17" y="33"/>
                      </a:lnTo>
                      <a:lnTo>
                        <a:pt x="7" y="41"/>
                      </a:lnTo>
                      <a:lnTo>
                        <a:pt x="4" y="43"/>
                      </a:lnTo>
                      <a:lnTo>
                        <a:pt x="5" y="28"/>
                      </a:lnTo>
                      <a:lnTo>
                        <a:pt x="3" y="20"/>
                      </a:lnTo>
                      <a:lnTo>
                        <a:pt x="0" y="0"/>
                      </a:lnTo>
                      <a:lnTo>
                        <a:pt x="4" y="7"/>
                      </a:lnTo>
                      <a:lnTo>
                        <a:pt x="5" y="7"/>
                      </a:lnTo>
                      <a:lnTo>
                        <a:pt x="12" y="7"/>
                      </a:lnTo>
                      <a:lnTo>
                        <a:pt x="17" y="25"/>
                      </a:lnTo>
                      <a:close/>
                    </a:path>
                  </a:pathLst>
                </a:custGeom>
                <a:noFill/>
                <a:ln w="1651">
                  <a:solidFill>
                    <a:srgbClr val="000000"/>
                  </a:solidFill>
                  <a:round/>
                  <a:headEnd/>
                  <a:tailEnd/>
                </a:ln>
              </p:spPr>
              <p:txBody>
                <a:bodyPr/>
                <a:lstStyle/>
                <a:p>
                  <a:endParaRPr lang="en-US"/>
                </a:p>
              </p:txBody>
            </p:sp>
            <p:sp>
              <p:nvSpPr>
                <p:cNvPr id="22665" name="Freeform 134"/>
                <p:cNvSpPr>
                  <a:spLocks/>
                </p:cNvSpPr>
                <p:nvPr/>
              </p:nvSpPr>
              <p:spPr bwMode="auto">
                <a:xfrm>
                  <a:off x="-3084" y="2913"/>
                  <a:ext cx="7" cy="13"/>
                </a:xfrm>
                <a:custGeom>
                  <a:avLst/>
                  <a:gdLst>
                    <a:gd name="T0" fmla="*/ 3 w 7"/>
                    <a:gd name="T1" fmla="*/ 13 h 13"/>
                    <a:gd name="T2" fmla="*/ 0 w 7"/>
                    <a:gd name="T3" fmla="*/ 10 h 13"/>
                    <a:gd name="T4" fmla="*/ 3 w 7"/>
                    <a:gd name="T5" fmla="*/ 2 h 13"/>
                    <a:gd name="T6" fmla="*/ 7 w 7"/>
                    <a:gd name="T7" fmla="*/ 0 h 13"/>
                    <a:gd name="T8" fmla="*/ 3 w 7"/>
                    <a:gd name="T9" fmla="*/ 13 h 13"/>
                    <a:gd name="T10" fmla="*/ 0 60000 65536"/>
                    <a:gd name="T11" fmla="*/ 0 60000 65536"/>
                    <a:gd name="T12" fmla="*/ 0 60000 65536"/>
                    <a:gd name="T13" fmla="*/ 0 60000 65536"/>
                    <a:gd name="T14" fmla="*/ 0 60000 65536"/>
                    <a:gd name="T15" fmla="*/ 0 w 7"/>
                    <a:gd name="T16" fmla="*/ 0 h 13"/>
                    <a:gd name="T17" fmla="*/ 7 w 7"/>
                    <a:gd name="T18" fmla="*/ 13 h 13"/>
                  </a:gdLst>
                  <a:ahLst/>
                  <a:cxnLst>
                    <a:cxn ang="T10">
                      <a:pos x="T0" y="T1"/>
                    </a:cxn>
                    <a:cxn ang="T11">
                      <a:pos x="T2" y="T3"/>
                    </a:cxn>
                    <a:cxn ang="T12">
                      <a:pos x="T4" y="T5"/>
                    </a:cxn>
                    <a:cxn ang="T13">
                      <a:pos x="T6" y="T7"/>
                    </a:cxn>
                    <a:cxn ang="T14">
                      <a:pos x="T8" y="T9"/>
                    </a:cxn>
                  </a:cxnLst>
                  <a:rect l="T15" t="T16" r="T17" b="T18"/>
                  <a:pathLst>
                    <a:path w="7" h="13">
                      <a:moveTo>
                        <a:pt x="3" y="13"/>
                      </a:moveTo>
                      <a:lnTo>
                        <a:pt x="0" y="10"/>
                      </a:lnTo>
                      <a:lnTo>
                        <a:pt x="3" y="2"/>
                      </a:lnTo>
                      <a:lnTo>
                        <a:pt x="7" y="0"/>
                      </a:lnTo>
                      <a:lnTo>
                        <a:pt x="3" y="13"/>
                      </a:lnTo>
                      <a:close/>
                    </a:path>
                  </a:pathLst>
                </a:custGeom>
                <a:noFill/>
                <a:ln w="1588">
                  <a:solidFill>
                    <a:srgbClr val="000000"/>
                  </a:solidFill>
                  <a:round/>
                  <a:headEnd/>
                  <a:tailEnd/>
                </a:ln>
              </p:spPr>
              <p:txBody>
                <a:bodyPr/>
                <a:lstStyle/>
                <a:p>
                  <a:endParaRPr lang="en-US"/>
                </a:p>
              </p:txBody>
            </p:sp>
            <p:sp>
              <p:nvSpPr>
                <p:cNvPr id="22666" name="Freeform 135"/>
                <p:cNvSpPr>
                  <a:spLocks/>
                </p:cNvSpPr>
                <p:nvPr/>
              </p:nvSpPr>
              <p:spPr bwMode="auto">
                <a:xfrm>
                  <a:off x="-3084" y="2918"/>
                  <a:ext cx="16" cy="18"/>
                </a:xfrm>
                <a:custGeom>
                  <a:avLst/>
                  <a:gdLst>
                    <a:gd name="T0" fmla="*/ 9 w 16"/>
                    <a:gd name="T1" fmla="*/ 18 h 18"/>
                    <a:gd name="T2" fmla="*/ 0 w 16"/>
                    <a:gd name="T3" fmla="*/ 18 h 18"/>
                    <a:gd name="T4" fmla="*/ 11 w 16"/>
                    <a:gd name="T5" fmla="*/ 5 h 18"/>
                    <a:gd name="T6" fmla="*/ 12 w 16"/>
                    <a:gd name="T7" fmla="*/ 2 h 18"/>
                    <a:gd name="T8" fmla="*/ 15 w 16"/>
                    <a:gd name="T9" fmla="*/ 0 h 18"/>
                    <a:gd name="T10" fmla="*/ 16 w 16"/>
                    <a:gd name="T11" fmla="*/ 2 h 18"/>
                    <a:gd name="T12" fmla="*/ 12 w 16"/>
                    <a:gd name="T13" fmla="*/ 8 h 18"/>
                    <a:gd name="T14" fmla="*/ 9 w 16"/>
                    <a:gd name="T15" fmla="*/ 18 h 18"/>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18"/>
                    <a:gd name="T26" fmla="*/ 16 w 16"/>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18">
                      <a:moveTo>
                        <a:pt x="9" y="18"/>
                      </a:moveTo>
                      <a:lnTo>
                        <a:pt x="0" y="18"/>
                      </a:lnTo>
                      <a:lnTo>
                        <a:pt x="11" y="5"/>
                      </a:lnTo>
                      <a:lnTo>
                        <a:pt x="12" y="2"/>
                      </a:lnTo>
                      <a:lnTo>
                        <a:pt x="15" y="0"/>
                      </a:lnTo>
                      <a:lnTo>
                        <a:pt x="16" y="2"/>
                      </a:lnTo>
                      <a:lnTo>
                        <a:pt x="12" y="8"/>
                      </a:lnTo>
                      <a:lnTo>
                        <a:pt x="9" y="18"/>
                      </a:lnTo>
                      <a:close/>
                    </a:path>
                  </a:pathLst>
                </a:custGeom>
                <a:noFill/>
                <a:ln w="1588">
                  <a:solidFill>
                    <a:srgbClr val="000000"/>
                  </a:solidFill>
                  <a:round/>
                  <a:headEnd/>
                  <a:tailEnd/>
                </a:ln>
              </p:spPr>
              <p:txBody>
                <a:bodyPr/>
                <a:lstStyle/>
                <a:p>
                  <a:endParaRPr lang="en-US"/>
                </a:p>
              </p:txBody>
            </p:sp>
          </p:grpSp>
          <p:sp>
            <p:nvSpPr>
              <p:cNvPr id="22628" name="Text Box 136"/>
              <p:cNvSpPr txBox="1">
                <a:spLocks noChangeArrowheads="1"/>
              </p:cNvSpPr>
              <p:nvPr/>
            </p:nvSpPr>
            <p:spPr bwMode="auto">
              <a:xfrm>
                <a:off x="706" y="932"/>
                <a:ext cx="167" cy="97"/>
              </a:xfrm>
              <a:prstGeom prst="rect">
                <a:avLst/>
              </a:prstGeom>
              <a:noFill/>
              <a:ln w="9525">
                <a:noFill/>
                <a:miter lim="800000"/>
                <a:headEnd/>
                <a:tailEnd/>
              </a:ln>
            </p:spPr>
            <p:txBody>
              <a:bodyPr wrap="none" lIns="0" tIns="0" rIns="0" bIns="0"/>
              <a:lstStyle/>
              <a:p>
                <a:r>
                  <a:rPr lang="en-US" sz="1200">
                    <a:solidFill>
                      <a:srgbClr val="000000"/>
                    </a:solidFill>
                    <a:latin typeface="Calibri" pitchFamily="34" charset="0"/>
                    <a:cs typeface="Times New Roman" pitchFamily="18" charset="0"/>
                  </a:rPr>
                  <a:t>41A</a:t>
                </a:r>
              </a:p>
              <a:p>
                <a:r>
                  <a:rPr lang="en-US" sz="1200">
                    <a:solidFill>
                      <a:srgbClr val="FF0000"/>
                    </a:solidFill>
                    <a:latin typeface="Calibri" pitchFamily="34" charset="0"/>
                    <a:cs typeface="Times New Roman" pitchFamily="18" charset="0"/>
                  </a:rPr>
                  <a:t>36C</a:t>
                </a:r>
              </a:p>
            </p:txBody>
          </p:sp>
        </p:grpSp>
        <p:sp>
          <p:nvSpPr>
            <p:cNvPr id="22624" name="Text Box 137"/>
            <p:cNvSpPr txBox="1">
              <a:spLocks noChangeArrowheads="1"/>
            </p:cNvSpPr>
            <p:nvPr/>
          </p:nvSpPr>
          <p:spPr bwMode="auto">
            <a:xfrm>
              <a:off x="4585" y="845"/>
              <a:ext cx="167" cy="97"/>
            </a:xfrm>
            <a:prstGeom prst="rect">
              <a:avLst/>
            </a:prstGeom>
            <a:noFill/>
            <a:ln w="9525">
              <a:noFill/>
              <a:miter lim="800000"/>
              <a:headEnd/>
              <a:tailEnd/>
            </a:ln>
          </p:spPr>
          <p:txBody>
            <a:bodyPr wrap="none" lIns="0" tIns="0" rIns="0" bIns="0"/>
            <a:lstStyle/>
            <a:p>
              <a:pPr algn="ctr"/>
              <a:r>
                <a:rPr lang="en-US" sz="1200">
                  <a:solidFill>
                    <a:srgbClr val="000000"/>
                  </a:solidFill>
                  <a:latin typeface="Calibri" pitchFamily="34" charset="0"/>
                  <a:cs typeface="Times New Roman" pitchFamily="18" charset="0"/>
                </a:rPr>
                <a:t>3A</a:t>
              </a:r>
            </a:p>
            <a:p>
              <a:pPr algn="ctr"/>
              <a:r>
                <a:rPr lang="en-US" sz="1200">
                  <a:solidFill>
                    <a:srgbClr val="FF0000"/>
                  </a:solidFill>
                  <a:latin typeface="Calibri" pitchFamily="34" charset="0"/>
                  <a:cs typeface="Times New Roman" pitchFamily="18" charset="0"/>
                </a:rPr>
                <a:t>2C</a:t>
              </a:r>
            </a:p>
          </p:txBody>
        </p:sp>
        <p:sp>
          <p:nvSpPr>
            <p:cNvPr id="22625" name="Line 138"/>
            <p:cNvSpPr>
              <a:spLocks noChangeShapeType="1"/>
            </p:cNvSpPr>
            <p:nvPr/>
          </p:nvSpPr>
          <p:spPr bwMode="auto">
            <a:xfrm>
              <a:off x="4704" y="1326"/>
              <a:ext cx="125" cy="0"/>
            </a:xfrm>
            <a:prstGeom prst="line">
              <a:avLst/>
            </a:prstGeom>
            <a:noFill/>
            <a:ln w="12700">
              <a:solidFill>
                <a:srgbClr val="000000"/>
              </a:solidFill>
              <a:round/>
              <a:headEnd/>
              <a:tailEnd/>
            </a:ln>
          </p:spPr>
          <p:txBody>
            <a:bodyPr/>
            <a:lstStyle/>
            <a:p>
              <a:endParaRPr lang="en-US"/>
            </a:p>
          </p:txBody>
        </p:sp>
        <p:sp>
          <p:nvSpPr>
            <p:cNvPr id="22626" name="Text Box 139"/>
            <p:cNvSpPr txBox="1">
              <a:spLocks noChangeArrowheads="1"/>
            </p:cNvSpPr>
            <p:nvPr/>
          </p:nvSpPr>
          <p:spPr bwMode="auto">
            <a:xfrm>
              <a:off x="4704" y="1152"/>
              <a:ext cx="237" cy="288"/>
            </a:xfrm>
            <a:prstGeom prst="rect">
              <a:avLst/>
            </a:prstGeom>
            <a:noFill/>
            <a:ln w="9525">
              <a:noFill/>
              <a:miter lim="800000"/>
              <a:headEnd/>
              <a:tailEnd/>
            </a:ln>
          </p:spPr>
          <p:txBody>
            <a:bodyPr>
              <a:spAutoFit/>
            </a:bodyPr>
            <a:lstStyle/>
            <a:p>
              <a:r>
                <a:rPr lang="en-US" sz="1200">
                  <a:latin typeface="Calibri" pitchFamily="34" charset="0"/>
                </a:rPr>
                <a:t>1A</a:t>
              </a:r>
            </a:p>
            <a:p>
              <a:r>
                <a:rPr lang="en-US" sz="1200">
                  <a:solidFill>
                    <a:srgbClr val="FF0000"/>
                  </a:solidFill>
                  <a:latin typeface="Calibri" pitchFamily="34" charset="0"/>
                </a:rPr>
                <a:t>1C</a:t>
              </a:r>
            </a:p>
          </p:txBody>
        </p:sp>
      </p:grpSp>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9"/>
          <p:cNvSpPr>
            <a:spLocks noGrp="1"/>
          </p:cNvSpPr>
          <p:nvPr>
            <p:ph type="ctrTitle"/>
          </p:nvPr>
        </p:nvSpPr>
        <p:spPr>
          <a:xfrm>
            <a:off x="220663" y="3235325"/>
            <a:ext cx="8686800" cy="990600"/>
          </a:xfrm>
        </p:spPr>
        <p:txBody>
          <a:bodyPr/>
          <a:lstStyle/>
          <a:p>
            <a:r>
              <a:rPr lang="en-US" sz="3600" smtClean="0">
                <a:solidFill>
                  <a:schemeClr val="bg1"/>
                </a:solidFill>
                <a:latin typeface="Broadway" pitchFamily="82" charset="0"/>
                <a:ea typeface="ＭＳ Ｐゴシック"/>
                <a:cs typeface="Arial" pitchFamily="34" charset="0"/>
              </a:rPr>
              <a:t>The Aging Network : ACL Region IX</a:t>
            </a:r>
          </a:p>
        </p:txBody>
      </p:sp>
      <p:sp>
        <p:nvSpPr>
          <p:cNvPr id="4" name="Subtitle 3"/>
          <p:cNvSpPr>
            <a:spLocks noGrp="1"/>
          </p:cNvSpPr>
          <p:nvPr>
            <p:ph type="subTitle" idx="1"/>
          </p:nvPr>
        </p:nvSpPr>
        <p:spPr>
          <a:xfrm>
            <a:off x="457200" y="5319713"/>
            <a:ext cx="6294438" cy="663575"/>
          </a:xfrm>
        </p:spPr>
        <p:txBody>
          <a:bodyPr/>
          <a:lstStyle/>
          <a:p>
            <a:pPr>
              <a:defRPr/>
            </a:pPr>
            <a:endParaRPr lang="en-US"/>
          </a:p>
        </p:txBody>
      </p:sp>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idx="4294967295"/>
          </p:nvPr>
        </p:nvSpPr>
        <p:spPr>
          <a:xfrm>
            <a:off x="355600" y="152400"/>
            <a:ext cx="8610600" cy="838200"/>
          </a:xfrm>
        </p:spPr>
        <p:txBody>
          <a:bodyPr/>
          <a:lstStyle/>
          <a:p>
            <a:r>
              <a:rPr lang="en-US" sz="3200" smtClean="0">
                <a:latin typeface="Broadway" pitchFamily="82" charset="0"/>
                <a:ea typeface="ＭＳ Ｐゴシック"/>
                <a:cs typeface="Arial" pitchFamily="34" charset="0"/>
              </a:rPr>
              <a:t>Arizona</a:t>
            </a:r>
          </a:p>
        </p:txBody>
      </p:sp>
      <p:sp>
        <p:nvSpPr>
          <p:cNvPr id="24579" name="Rectangle 3"/>
          <p:cNvSpPr>
            <a:spLocks noChangeArrowheads="1"/>
          </p:cNvSpPr>
          <p:nvPr/>
        </p:nvSpPr>
        <p:spPr bwMode="auto">
          <a:xfrm>
            <a:off x="685800" y="228600"/>
            <a:ext cx="7696200" cy="762000"/>
          </a:xfrm>
          <a:prstGeom prst="rect">
            <a:avLst/>
          </a:prstGeom>
          <a:noFill/>
          <a:ln w="9525">
            <a:noFill/>
            <a:miter lim="800000"/>
            <a:headEnd/>
            <a:tailEnd/>
          </a:ln>
        </p:spPr>
        <p:txBody>
          <a:bodyPr anchor="ctr"/>
          <a:lstStyle/>
          <a:p>
            <a:pPr algn="ctr" eaLnBrk="0" hangingPunct="0"/>
            <a:endParaRPr lang="en-US" sz="2400">
              <a:latin typeface="Eras Bold ITC" pitchFamily="34" charset="0"/>
            </a:endParaRPr>
          </a:p>
        </p:txBody>
      </p:sp>
      <p:pic>
        <p:nvPicPr>
          <p:cNvPr id="24580" name="Picture 4" descr="1573_001.JPG"/>
          <p:cNvPicPr>
            <a:picLocks noChangeAspect="1"/>
          </p:cNvPicPr>
          <p:nvPr/>
        </p:nvPicPr>
        <p:blipFill>
          <a:blip r:embed="rId3">
            <a:clrChange>
              <a:clrFrom>
                <a:srgbClr val="FFFFFF"/>
              </a:clrFrom>
              <a:clrTo>
                <a:srgbClr val="FFFFFF">
                  <a:alpha val="0"/>
                </a:srgbClr>
              </a:clrTo>
            </a:clrChange>
          </a:blip>
          <a:srcRect l="16100" t="14444" r="6726" b="14709"/>
          <a:stretch>
            <a:fillRect/>
          </a:stretch>
        </p:blipFill>
        <p:spPr bwMode="auto">
          <a:xfrm>
            <a:off x="1849438" y="990600"/>
            <a:ext cx="6016625" cy="5294313"/>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idx="4294967295"/>
          </p:nvPr>
        </p:nvSpPr>
        <p:spPr>
          <a:xfrm>
            <a:off x="242888" y="152400"/>
            <a:ext cx="8610600" cy="838200"/>
          </a:xfrm>
        </p:spPr>
        <p:txBody>
          <a:bodyPr/>
          <a:lstStyle/>
          <a:p>
            <a:r>
              <a:rPr lang="en-US" sz="3200" smtClean="0">
                <a:latin typeface="Broadway" pitchFamily="82" charset="0"/>
                <a:ea typeface="ＭＳ Ｐゴシック"/>
                <a:cs typeface="Arial" pitchFamily="34" charset="0"/>
              </a:rPr>
              <a:t>Hawaii</a:t>
            </a:r>
          </a:p>
        </p:txBody>
      </p:sp>
      <p:sp>
        <p:nvSpPr>
          <p:cNvPr id="25603" name="Rectangle 3"/>
          <p:cNvSpPr>
            <a:spLocks noChangeArrowheads="1"/>
          </p:cNvSpPr>
          <p:nvPr/>
        </p:nvSpPr>
        <p:spPr bwMode="auto">
          <a:xfrm>
            <a:off x="685800" y="228600"/>
            <a:ext cx="7696200" cy="762000"/>
          </a:xfrm>
          <a:prstGeom prst="rect">
            <a:avLst/>
          </a:prstGeom>
          <a:noFill/>
          <a:ln w="9525">
            <a:noFill/>
            <a:miter lim="800000"/>
            <a:headEnd/>
            <a:tailEnd/>
          </a:ln>
        </p:spPr>
        <p:txBody>
          <a:bodyPr anchor="ctr"/>
          <a:lstStyle/>
          <a:p>
            <a:pPr algn="ctr" eaLnBrk="0" hangingPunct="0"/>
            <a:endParaRPr lang="en-US" sz="2400">
              <a:latin typeface="Eras Bold ITC" pitchFamily="34" charset="0"/>
            </a:endParaRPr>
          </a:p>
        </p:txBody>
      </p:sp>
      <p:pic>
        <p:nvPicPr>
          <p:cNvPr id="25604" name="Picture 4" descr="New Image_HI.JPG"/>
          <p:cNvPicPr>
            <a:picLocks noChangeAspect="1"/>
          </p:cNvPicPr>
          <p:nvPr/>
        </p:nvPicPr>
        <p:blipFill>
          <a:blip r:embed="rId3">
            <a:clrChange>
              <a:clrFrom>
                <a:srgbClr val="FFFFFF"/>
              </a:clrFrom>
              <a:clrTo>
                <a:srgbClr val="FFFFFF">
                  <a:alpha val="0"/>
                </a:srgbClr>
              </a:clrTo>
            </a:clrChange>
          </a:blip>
          <a:srcRect l="10493" t="17867" r="8148" b="6133"/>
          <a:stretch>
            <a:fillRect/>
          </a:stretch>
        </p:blipFill>
        <p:spPr bwMode="auto">
          <a:xfrm>
            <a:off x="685800" y="1382713"/>
            <a:ext cx="7696200" cy="434975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idx="4294967295"/>
          </p:nvPr>
        </p:nvSpPr>
        <p:spPr>
          <a:xfrm>
            <a:off x="242888" y="152400"/>
            <a:ext cx="8610600" cy="838200"/>
          </a:xfrm>
        </p:spPr>
        <p:txBody>
          <a:bodyPr/>
          <a:lstStyle/>
          <a:p>
            <a:r>
              <a:rPr lang="en-US" sz="3200" smtClean="0">
                <a:latin typeface="Broadway" pitchFamily="82" charset="0"/>
                <a:ea typeface="ＭＳ Ｐゴシック"/>
                <a:cs typeface="Arial" pitchFamily="34" charset="0"/>
              </a:rPr>
              <a:t>Nevada</a:t>
            </a:r>
          </a:p>
        </p:txBody>
      </p:sp>
      <p:sp>
        <p:nvSpPr>
          <p:cNvPr id="26627" name="Rectangle 3"/>
          <p:cNvSpPr>
            <a:spLocks noChangeArrowheads="1"/>
          </p:cNvSpPr>
          <p:nvPr/>
        </p:nvSpPr>
        <p:spPr bwMode="auto">
          <a:xfrm>
            <a:off x="685800" y="228600"/>
            <a:ext cx="7696200" cy="762000"/>
          </a:xfrm>
          <a:prstGeom prst="rect">
            <a:avLst/>
          </a:prstGeom>
          <a:noFill/>
          <a:ln w="9525">
            <a:noFill/>
            <a:miter lim="800000"/>
            <a:headEnd/>
            <a:tailEnd/>
          </a:ln>
        </p:spPr>
        <p:txBody>
          <a:bodyPr anchor="ctr"/>
          <a:lstStyle/>
          <a:p>
            <a:pPr algn="ctr" eaLnBrk="0" hangingPunct="0"/>
            <a:endParaRPr lang="en-US" sz="2400">
              <a:latin typeface="Eras Bold ITC" pitchFamily="34" charset="0"/>
            </a:endParaRPr>
          </a:p>
        </p:txBody>
      </p:sp>
      <p:pic>
        <p:nvPicPr>
          <p:cNvPr id="26628" name="Picture 6" descr="graph"/>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684338" y="1219200"/>
            <a:ext cx="5907087" cy="5181600"/>
          </a:xfrm>
          <a:prstGeom prst="rect">
            <a:avLst/>
          </a:prstGeom>
          <a:noFill/>
          <a:ln w="9525">
            <a:noFill/>
            <a:miter lim="800000"/>
            <a:headEnd/>
            <a:tailEnd/>
          </a:ln>
        </p:spPr>
      </p:pic>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5" descr="New Image.JPG"/>
          <p:cNvPicPr>
            <a:picLocks noChangeAspect="1"/>
          </p:cNvPicPr>
          <p:nvPr/>
        </p:nvPicPr>
        <p:blipFill>
          <a:blip r:embed="rId3">
            <a:clrChange>
              <a:clrFrom>
                <a:srgbClr val="FFFFFF"/>
              </a:clrFrom>
              <a:clrTo>
                <a:srgbClr val="FFFFFF">
                  <a:alpha val="0"/>
                </a:srgbClr>
              </a:clrTo>
            </a:clrChange>
          </a:blip>
          <a:srcRect l="12808" r="8386"/>
          <a:stretch>
            <a:fillRect/>
          </a:stretch>
        </p:blipFill>
        <p:spPr bwMode="auto">
          <a:xfrm>
            <a:off x="1843088" y="-514350"/>
            <a:ext cx="5980112" cy="8420100"/>
          </a:xfrm>
          <a:prstGeom prst="rect">
            <a:avLst/>
          </a:prstGeom>
          <a:noFill/>
          <a:ln w="9525">
            <a:noFill/>
            <a:miter lim="800000"/>
            <a:headEnd/>
            <a:tailEnd/>
          </a:ln>
        </p:spPr>
      </p:pic>
      <p:sp>
        <p:nvSpPr>
          <p:cNvPr id="27651" name="Rectangle 2"/>
          <p:cNvSpPr>
            <a:spLocks noGrp="1"/>
          </p:cNvSpPr>
          <p:nvPr>
            <p:ph type="title" idx="4294967295"/>
          </p:nvPr>
        </p:nvSpPr>
        <p:spPr>
          <a:xfrm>
            <a:off x="273050" y="152400"/>
            <a:ext cx="8610600" cy="838200"/>
          </a:xfrm>
        </p:spPr>
        <p:txBody>
          <a:bodyPr/>
          <a:lstStyle/>
          <a:p>
            <a:r>
              <a:rPr lang="en-US" sz="3200" smtClean="0">
                <a:latin typeface="Broadway" pitchFamily="82" charset="0"/>
                <a:ea typeface="ＭＳ Ｐゴシック"/>
                <a:cs typeface="Arial" pitchFamily="34" charset="0"/>
              </a:rPr>
              <a:t>California</a:t>
            </a:r>
          </a:p>
        </p:txBody>
      </p:sp>
      <p:sp>
        <p:nvSpPr>
          <p:cNvPr id="27652" name="Rectangle 3"/>
          <p:cNvSpPr>
            <a:spLocks noChangeArrowheads="1"/>
          </p:cNvSpPr>
          <p:nvPr/>
        </p:nvSpPr>
        <p:spPr bwMode="auto">
          <a:xfrm>
            <a:off x="685800" y="228600"/>
            <a:ext cx="7696200" cy="762000"/>
          </a:xfrm>
          <a:prstGeom prst="rect">
            <a:avLst/>
          </a:prstGeom>
          <a:noFill/>
          <a:ln w="9525">
            <a:noFill/>
            <a:miter lim="800000"/>
            <a:headEnd/>
            <a:tailEnd/>
          </a:ln>
        </p:spPr>
        <p:txBody>
          <a:bodyPr anchor="ctr"/>
          <a:lstStyle/>
          <a:p>
            <a:pPr algn="ctr" eaLnBrk="0" hangingPunct="0"/>
            <a:endParaRPr lang="en-US" sz="2400">
              <a:latin typeface="Eras Bold ITC" pitchFamily="34" charset="0"/>
            </a:endParaRPr>
          </a:p>
        </p:txBody>
      </p:sp>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idx="4294967295"/>
          </p:nvPr>
        </p:nvSpPr>
        <p:spPr>
          <a:xfrm>
            <a:off x="355600" y="152400"/>
            <a:ext cx="8610600" cy="838200"/>
          </a:xfrm>
        </p:spPr>
        <p:txBody>
          <a:bodyPr/>
          <a:lstStyle/>
          <a:p>
            <a:r>
              <a:rPr lang="en-US" sz="3200" smtClean="0">
                <a:latin typeface="Broadway" pitchFamily="82" charset="0"/>
                <a:ea typeface="ＭＳ Ｐゴシック"/>
                <a:cs typeface="Arial" pitchFamily="34" charset="0"/>
              </a:rPr>
              <a:t>Local Aging Network: San Francisco</a:t>
            </a:r>
          </a:p>
        </p:txBody>
      </p:sp>
      <p:pic>
        <p:nvPicPr>
          <p:cNvPr id="28675" name="Picture 2"/>
          <p:cNvPicPr>
            <a:picLocks noChangeAspect="1" noChangeArrowheads="1"/>
          </p:cNvPicPr>
          <p:nvPr/>
        </p:nvPicPr>
        <p:blipFill>
          <a:blip r:embed="rId3"/>
          <a:srcRect l="44524" t="36719" r="14999" b="22656"/>
          <a:stretch>
            <a:fillRect/>
          </a:stretch>
        </p:blipFill>
        <p:spPr bwMode="auto">
          <a:xfrm>
            <a:off x="685800" y="1144588"/>
            <a:ext cx="7696200" cy="4687887"/>
          </a:xfrm>
          <a:prstGeom prst="rect">
            <a:avLst/>
          </a:prstGeom>
          <a:noFill/>
          <a:ln w="9525">
            <a:noFill/>
            <a:miter lim="800000"/>
            <a:headEnd/>
            <a:tailEnd/>
          </a:ln>
        </p:spPr>
      </p:pic>
      <p:sp>
        <p:nvSpPr>
          <p:cNvPr id="28676" name="Rectangle 3"/>
          <p:cNvSpPr>
            <a:spLocks noChangeArrowheads="1"/>
          </p:cNvSpPr>
          <p:nvPr/>
        </p:nvSpPr>
        <p:spPr bwMode="auto">
          <a:xfrm>
            <a:off x="685800" y="228600"/>
            <a:ext cx="7696200" cy="762000"/>
          </a:xfrm>
          <a:prstGeom prst="rect">
            <a:avLst/>
          </a:prstGeom>
          <a:noFill/>
          <a:ln w="9525">
            <a:noFill/>
            <a:miter lim="800000"/>
            <a:headEnd/>
            <a:tailEnd/>
          </a:ln>
        </p:spPr>
        <p:txBody>
          <a:bodyPr anchor="ctr"/>
          <a:lstStyle/>
          <a:p>
            <a:pPr algn="ctr" eaLnBrk="0" hangingPunct="0"/>
            <a:endParaRPr lang="en-US" sz="2400">
              <a:latin typeface="Eras Bold ITC" pitchFamily="34" charset="0"/>
            </a:endParaRPr>
          </a:p>
        </p:txBody>
      </p:sp>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778500" y="5603875"/>
            <a:ext cx="3109913" cy="1092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3" name="TextBox 2"/>
          <p:cNvSpPr txBox="1"/>
          <p:nvPr/>
        </p:nvSpPr>
        <p:spPr>
          <a:xfrm>
            <a:off x="647700" y="2047875"/>
            <a:ext cx="7781925" cy="2092325"/>
          </a:xfrm>
          <a:prstGeom prst="rect">
            <a:avLst/>
          </a:prstGeom>
          <a:noFill/>
        </p:spPr>
        <p:txBody>
          <a:bodyPr>
            <a:spAutoFit/>
          </a:bodyPr>
          <a:lstStyle/>
          <a:p>
            <a:pPr algn="ctr">
              <a:defRPr/>
            </a:pPr>
            <a:endParaRPr lang="en-US" sz="1400" dirty="0"/>
          </a:p>
          <a:p>
            <a:pPr>
              <a:buFont typeface="Arial" pitchFamily="34" charset="0"/>
              <a:buChar char="•"/>
              <a:defRPr/>
            </a:pPr>
            <a:endParaRPr lang="en-US" sz="3200" dirty="0">
              <a:latin typeface="+mj-lt"/>
            </a:endParaRPr>
          </a:p>
          <a:p>
            <a:pPr>
              <a:buFont typeface="Arial" pitchFamily="34" charset="0"/>
              <a:buChar char="•"/>
              <a:defRPr/>
            </a:pPr>
            <a:endParaRPr lang="en-US" sz="3200" dirty="0">
              <a:latin typeface="+mj-lt"/>
            </a:endParaRPr>
          </a:p>
          <a:p>
            <a:pPr>
              <a:buFont typeface="Arial" pitchFamily="34" charset="0"/>
              <a:buChar char="•"/>
              <a:defRPr/>
            </a:pPr>
            <a:endParaRPr lang="en-US" sz="3200" dirty="0">
              <a:latin typeface="+mj-lt"/>
            </a:endParaRPr>
          </a:p>
          <a:p>
            <a:pPr>
              <a:buFont typeface="Arial" pitchFamily="34" charset="0"/>
              <a:buChar char="•"/>
              <a:defRPr/>
            </a:pPr>
            <a:endParaRPr lang="en-US" sz="2000" dirty="0">
              <a:latin typeface="+mj-lt"/>
            </a:endParaRPr>
          </a:p>
        </p:txBody>
      </p:sp>
      <p:sp>
        <p:nvSpPr>
          <p:cNvPr id="11268" name="TextBox 5"/>
          <p:cNvSpPr txBox="1">
            <a:spLocks noChangeArrowheads="1"/>
          </p:cNvSpPr>
          <p:nvPr/>
        </p:nvSpPr>
        <p:spPr bwMode="auto">
          <a:xfrm>
            <a:off x="511175" y="2416175"/>
            <a:ext cx="7918450" cy="3632200"/>
          </a:xfrm>
          <a:prstGeom prst="rect">
            <a:avLst/>
          </a:prstGeom>
          <a:noFill/>
          <a:ln w="9525">
            <a:noFill/>
            <a:miter lim="800000"/>
            <a:headEnd/>
            <a:tailEnd/>
          </a:ln>
        </p:spPr>
        <p:txBody>
          <a:bodyPr>
            <a:spAutoFit/>
          </a:bodyPr>
          <a:lstStyle/>
          <a:p>
            <a:r>
              <a:rPr lang="en-US" sz="2400" i="1"/>
              <a:t>"</a:t>
            </a:r>
            <a:r>
              <a:rPr lang="en-US" sz="2400" i="1">
                <a:latin typeface="Century Gothic" pitchFamily="34" charset="0"/>
              </a:rPr>
              <a:t>For too long, too many Americans have faced the impossible choice between moving to an institution or living at home without the long-term services and supports they need. The goal of the new Administration for Community Living will be to help people with disabilities and older Americans live productive, satisfying lives</a:t>
            </a:r>
            <a:r>
              <a:rPr lang="en-US" sz="2400" i="1"/>
              <a:t>." </a:t>
            </a:r>
          </a:p>
          <a:p>
            <a:endParaRPr lang="en-US" sz="1200" i="1">
              <a:latin typeface="Century Gothic" pitchFamily="34" charset="0"/>
            </a:endParaRPr>
          </a:p>
          <a:p>
            <a:r>
              <a:rPr lang="en-US" sz="2400">
                <a:latin typeface="Century Gothic" pitchFamily="34" charset="0"/>
              </a:rPr>
              <a:t>	Secretary Kathleen Sebelius</a:t>
            </a:r>
          </a:p>
          <a:p>
            <a:endParaRPr lang="en-US" sz="2400"/>
          </a:p>
        </p:txBody>
      </p:sp>
      <p:pic>
        <p:nvPicPr>
          <p:cNvPr id="11269" name="Picture 2" descr="C:\Documents and Settings\carol.crecy\My Documents\My Pictures\Sec Sebelius.jpg"/>
          <p:cNvPicPr>
            <a:picLocks noChangeAspect="1" noChangeArrowheads="1"/>
          </p:cNvPicPr>
          <p:nvPr/>
        </p:nvPicPr>
        <p:blipFill>
          <a:blip r:embed="rId3"/>
          <a:srcRect/>
          <a:stretch>
            <a:fillRect/>
          </a:stretch>
        </p:blipFill>
        <p:spPr bwMode="auto">
          <a:xfrm>
            <a:off x="381000" y="381000"/>
            <a:ext cx="8382000" cy="1811338"/>
          </a:xfrm>
          <a:prstGeom prst="rect">
            <a:avLst/>
          </a:prstGeom>
          <a:noFill/>
          <a:ln w="9525">
            <a:noFill/>
            <a:miter lim="800000"/>
            <a:headEnd/>
            <a:tailEnd/>
          </a:ln>
        </p:spPr>
      </p:pic>
      <p:sp>
        <p:nvSpPr>
          <p:cNvPr id="9" name="Rectangle 8"/>
          <p:cNvSpPr/>
          <p:nvPr/>
        </p:nvSpPr>
        <p:spPr>
          <a:xfrm>
            <a:off x="0" y="6461125"/>
            <a:ext cx="6232525" cy="203200"/>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1271" name="Picture 11" descr="untitled.bmp"/>
          <p:cNvPicPr>
            <a:picLocks noChangeAspect="1"/>
          </p:cNvPicPr>
          <p:nvPr/>
        </p:nvPicPr>
        <p:blipFill>
          <a:blip r:embed="rId4">
            <a:clrChange>
              <a:clrFrom>
                <a:srgbClr val="FFFFFF"/>
              </a:clrFrom>
              <a:clrTo>
                <a:srgbClr val="FFFFFF">
                  <a:alpha val="0"/>
                </a:srgbClr>
              </a:clrTo>
            </a:clrChange>
          </a:blip>
          <a:srcRect r="30391" b="50000"/>
          <a:stretch>
            <a:fillRect/>
          </a:stretch>
        </p:blipFill>
        <p:spPr bwMode="auto">
          <a:xfrm>
            <a:off x="6718300" y="5764213"/>
            <a:ext cx="2051050" cy="917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8"/>
          <p:cNvSpPr>
            <a:spLocks noGrp="1"/>
          </p:cNvSpPr>
          <p:nvPr>
            <p:ph type="sldNum" sz="quarter" idx="4294967295"/>
          </p:nvPr>
        </p:nvSpPr>
        <p:spPr bwMode="auto">
          <a:xfrm>
            <a:off x="6553200" y="6356350"/>
            <a:ext cx="2133600" cy="365125"/>
          </a:xfrm>
          <a:prstGeom prst="rect">
            <a:avLst/>
          </a:prstGeom>
          <a:noFill/>
          <a:ln>
            <a:miter lim="800000"/>
            <a:headEnd/>
            <a:tailEnd/>
          </a:ln>
        </p:spPr>
        <p:txBody>
          <a:bodyPr/>
          <a:lstStyle/>
          <a:p>
            <a:fld id="{8C64BF82-846E-47AA-9500-ABDC70256A27}" type="slidenum">
              <a:rPr lang="en-US" sz="1000">
                <a:latin typeface="Times New Roman" pitchFamily="18" charset="0"/>
              </a:rPr>
              <a:pPr/>
              <a:t>20</a:t>
            </a:fld>
            <a:endParaRPr lang="en-US" sz="1000">
              <a:latin typeface="Times New Roman" pitchFamily="18" charset="0"/>
            </a:endParaRPr>
          </a:p>
        </p:txBody>
      </p:sp>
      <p:sp>
        <p:nvSpPr>
          <p:cNvPr id="29699" name="Slide Number Placeholder 8"/>
          <p:cNvSpPr txBox="1">
            <a:spLocks noGrp="1"/>
          </p:cNvSpPr>
          <p:nvPr/>
        </p:nvSpPr>
        <p:spPr bwMode="auto">
          <a:xfrm>
            <a:off x="6218238" y="5991225"/>
            <a:ext cx="533400" cy="365125"/>
          </a:xfrm>
          <a:prstGeom prst="rect">
            <a:avLst/>
          </a:prstGeom>
          <a:noFill/>
          <a:ln w="9525">
            <a:noFill/>
            <a:miter lim="800000"/>
            <a:headEnd/>
            <a:tailEnd/>
          </a:ln>
        </p:spPr>
        <p:txBody>
          <a:bodyPr/>
          <a:lstStyle/>
          <a:p>
            <a:fld id="{7474EE4C-B4E1-467F-B9B5-86B1B3DDAA6F}" type="slidenum">
              <a:rPr lang="en-US" sz="1000"/>
              <a:pPr/>
              <a:t>20</a:t>
            </a:fld>
            <a:endParaRPr lang="en-US" sz="1000"/>
          </a:p>
        </p:txBody>
      </p:sp>
      <p:sp>
        <p:nvSpPr>
          <p:cNvPr id="29700" name="Date Placeholder 6"/>
          <p:cNvSpPr txBox="1">
            <a:spLocks noGrp="1"/>
          </p:cNvSpPr>
          <p:nvPr/>
        </p:nvSpPr>
        <p:spPr bwMode="auto">
          <a:xfrm>
            <a:off x="457200" y="5626100"/>
            <a:ext cx="952500" cy="365125"/>
          </a:xfrm>
          <a:prstGeom prst="rect">
            <a:avLst/>
          </a:prstGeom>
          <a:noFill/>
          <a:ln w="9525">
            <a:noFill/>
            <a:miter lim="800000"/>
            <a:headEnd/>
            <a:tailEnd/>
          </a:ln>
        </p:spPr>
        <p:txBody>
          <a:bodyPr/>
          <a:lstStyle/>
          <a:p>
            <a:endParaRPr lang="en-US">
              <a:latin typeface="Calibri" pitchFamily="34" charset="0"/>
            </a:endParaRPr>
          </a:p>
        </p:txBody>
      </p:sp>
      <p:sp>
        <p:nvSpPr>
          <p:cNvPr id="5" name="Slide Number Placeholder 8"/>
          <p:cNvSpPr txBox="1">
            <a:spLocks noGrp="1"/>
          </p:cNvSpPr>
          <p:nvPr/>
        </p:nvSpPr>
        <p:spPr>
          <a:xfrm>
            <a:off x="6218238" y="5991225"/>
            <a:ext cx="533400" cy="365125"/>
          </a:xfrm>
          <a:prstGeom prst="rect">
            <a:avLst/>
          </a:prstGeom>
          <a:noFill/>
        </p:spPr>
        <p:txBody>
          <a:bodyPr/>
          <a:lstStyle/>
          <a:p>
            <a:pPr>
              <a:defRPr/>
            </a:pPr>
            <a:endParaRPr lang="en-US">
              <a:latin typeface="+mn-lt"/>
            </a:endParaRPr>
          </a:p>
        </p:txBody>
      </p:sp>
      <p:sp>
        <p:nvSpPr>
          <p:cNvPr id="29702" name="Rectangle 2"/>
          <p:cNvSpPr>
            <a:spLocks noGrp="1"/>
          </p:cNvSpPr>
          <p:nvPr>
            <p:ph type="ctrTitle" idx="4294967295"/>
          </p:nvPr>
        </p:nvSpPr>
        <p:spPr>
          <a:xfrm>
            <a:off x="685800" y="304800"/>
            <a:ext cx="7772400" cy="838200"/>
          </a:xfrm>
        </p:spPr>
        <p:txBody>
          <a:bodyPr/>
          <a:lstStyle/>
          <a:p>
            <a:r>
              <a:rPr lang="en-US" sz="3200" smtClean="0">
                <a:latin typeface="Broadway" pitchFamily="82" charset="0"/>
                <a:ea typeface="ＭＳ Ｐゴシック"/>
                <a:cs typeface="Arial" pitchFamily="34" charset="0"/>
              </a:rPr>
              <a:t>Aging Network Challenge</a:t>
            </a:r>
          </a:p>
        </p:txBody>
      </p:sp>
      <p:sp>
        <p:nvSpPr>
          <p:cNvPr id="29703" name="Rectangle 3"/>
          <p:cNvSpPr>
            <a:spLocks noGrp="1"/>
          </p:cNvSpPr>
          <p:nvPr>
            <p:ph type="subTitle" idx="4294967295"/>
          </p:nvPr>
        </p:nvSpPr>
        <p:spPr>
          <a:xfrm>
            <a:off x="457200" y="960438"/>
            <a:ext cx="8348663" cy="4848225"/>
          </a:xfrm>
        </p:spPr>
        <p:txBody>
          <a:bodyPr/>
          <a:lstStyle/>
          <a:p>
            <a:pPr marL="0" indent="0">
              <a:buClr>
                <a:schemeClr val="tx1"/>
              </a:buClr>
              <a:buFont typeface="Times New Roman" pitchFamily="18" charset="0"/>
              <a:buNone/>
            </a:pPr>
            <a:r>
              <a:rPr lang="en-US" smtClean="0">
                <a:latin typeface="Century Gothic" pitchFamily="34" charset="0"/>
                <a:ea typeface="ＭＳ Ｐゴシック"/>
                <a:cs typeface="Arial" pitchFamily="34" charset="0"/>
              </a:rPr>
              <a:t> </a:t>
            </a:r>
          </a:p>
          <a:p>
            <a:pPr marL="0" indent="0">
              <a:buClr>
                <a:schemeClr val="tx1"/>
              </a:buClr>
              <a:buFont typeface="Times New Roman" pitchFamily="18" charset="0"/>
              <a:buNone/>
            </a:pPr>
            <a:r>
              <a:rPr lang="en-US" smtClean="0">
                <a:latin typeface="Century Gothic" pitchFamily="34" charset="0"/>
                <a:ea typeface="ＭＳ Ｐゴシック"/>
                <a:cs typeface="Arial" pitchFamily="34" charset="0"/>
              </a:rPr>
              <a:t>In the United States: (2010)</a:t>
            </a:r>
          </a:p>
          <a:p>
            <a:pPr marL="0" indent="0">
              <a:buClr>
                <a:schemeClr val="tx1"/>
              </a:buClr>
            </a:pPr>
            <a:r>
              <a:rPr lang="en-US" sz="3000" smtClean="0">
                <a:latin typeface="Century Gothic" pitchFamily="34" charset="0"/>
                <a:ea typeface="ＭＳ Ｐゴシック"/>
                <a:cs typeface="Arial" pitchFamily="34" charset="0"/>
              </a:rPr>
              <a:t> 56 million persons age 60+</a:t>
            </a:r>
          </a:p>
          <a:p>
            <a:pPr marL="0" indent="0">
              <a:buClr>
                <a:schemeClr val="tx1"/>
              </a:buClr>
            </a:pPr>
            <a:r>
              <a:rPr lang="en-US" sz="3000" smtClean="0">
                <a:latin typeface="Century Gothic" pitchFamily="34" charset="0"/>
                <a:ea typeface="ＭＳ Ｐゴシック"/>
                <a:cs typeface="Arial" pitchFamily="34" charset="0"/>
              </a:rPr>
              <a:t> 11.4 million minority persons age 60+ </a:t>
            </a:r>
          </a:p>
          <a:p>
            <a:pPr marL="0" indent="0">
              <a:buClr>
                <a:schemeClr val="tx1"/>
              </a:buClr>
            </a:pPr>
            <a:r>
              <a:rPr lang="en-US" sz="3000" smtClean="0">
                <a:latin typeface="Century Gothic" pitchFamily="34" charset="0"/>
                <a:ea typeface="ＭＳ Ｐゴシック"/>
                <a:cs typeface="Arial" pitchFamily="34" charset="0"/>
              </a:rPr>
              <a:t> 5.7 million persons age 85+</a:t>
            </a:r>
          </a:p>
          <a:p>
            <a:pPr marL="0" indent="0">
              <a:buClr>
                <a:schemeClr val="tx1"/>
              </a:buClr>
            </a:pPr>
            <a:r>
              <a:rPr lang="en-US" sz="3000" smtClean="0">
                <a:latin typeface="Century Gothic" pitchFamily="34" charset="0"/>
                <a:ea typeface="ＭＳ Ｐゴシック"/>
                <a:cs typeface="Arial" pitchFamily="34" charset="0"/>
              </a:rPr>
              <a:t> 5.3 million persons age 60+ below poverty</a:t>
            </a:r>
          </a:p>
          <a:p>
            <a:pPr marL="0" indent="0">
              <a:buClr>
                <a:schemeClr val="tx1"/>
              </a:buClr>
            </a:pPr>
            <a:r>
              <a:rPr lang="en-US" sz="3000" smtClean="0">
                <a:latin typeface="Century Gothic" pitchFamily="34" charset="0"/>
                <a:ea typeface="ＭＳ Ｐゴシック"/>
                <a:cs typeface="Arial" pitchFamily="34" charset="0"/>
              </a:rPr>
              <a:t> 1.7 million persons in nursing facilities</a:t>
            </a:r>
          </a:p>
          <a:p>
            <a:pPr marL="0" indent="0">
              <a:buClr>
                <a:schemeClr val="tx1"/>
              </a:buClr>
            </a:pPr>
            <a:r>
              <a:rPr lang="en-US" sz="3000" smtClean="0">
                <a:latin typeface="Century Gothic" pitchFamily="34" charset="0"/>
                <a:ea typeface="ＭＳ Ｐゴシック"/>
                <a:cs typeface="Arial" pitchFamily="34" charset="0"/>
              </a:rPr>
              <a:t> 10.4 million persons age 60+ in rural areas</a:t>
            </a:r>
          </a:p>
          <a:p>
            <a:pPr marL="0" indent="0">
              <a:buClr>
                <a:schemeClr val="tx1"/>
              </a:buClr>
            </a:pPr>
            <a:endParaRPr lang="en-US" smtClean="0">
              <a:latin typeface="Century Gothic" pitchFamily="34" charset="0"/>
              <a:ea typeface="ＭＳ Ｐゴシック"/>
              <a:cs typeface="Arial" pitchFamily="34" charset="0"/>
            </a:endParaRPr>
          </a:p>
        </p:txBody>
      </p:sp>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8"/>
          <p:cNvSpPr>
            <a:spLocks noGrp="1"/>
          </p:cNvSpPr>
          <p:nvPr>
            <p:ph type="sldNum" sz="quarter" idx="4294967295"/>
          </p:nvPr>
        </p:nvSpPr>
        <p:spPr bwMode="auto">
          <a:xfrm>
            <a:off x="6553200" y="6356350"/>
            <a:ext cx="2133600" cy="365125"/>
          </a:xfrm>
          <a:prstGeom prst="rect">
            <a:avLst/>
          </a:prstGeom>
          <a:noFill/>
          <a:ln>
            <a:miter lim="800000"/>
            <a:headEnd/>
            <a:tailEnd/>
          </a:ln>
        </p:spPr>
        <p:txBody>
          <a:bodyPr/>
          <a:lstStyle/>
          <a:p>
            <a:fld id="{57E5D40E-7992-4E82-8C5C-8229A5FCC3A1}" type="slidenum">
              <a:rPr lang="en-US" sz="1000">
                <a:latin typeface="Times New Roman" pitchFamily="18" charset="0"/>
              </a:rPr>
              <a:pPr/>
              <a:t>21</a:t>
            </a:fld>
            <a:endParaRPr lang="en-US" sz="1000">
              <a:latin typeface="Times New Roman" pitchFamily="18" charset="0"/>
            </a:endParaRPr>
          </a:p>
        </p:txBody>
      </p:sp>
      <p:sp>
        <p:nvSpPr>
          <p:cNvPr id="30723" name="Slide Number Placeholder 8"/>
          <p:cNvSpPr txBox="1">
            <a:spLocks noGrp="1"/>
          </p:cNvSpPr>
          <p:nvPr/>
        </p:nvSpPr>
        <p:spPr bwMode="auto">
          <a:xfrm>
            <a:off x="6218238" y="5991225"/>
            <a:ext cx="533400" cy="365125"/>
          </a:xfrm>
          <a:prstGeom prst="rect">
            <a:avLst/>
          </a:prstGeom>
          <a:noFill/>
          <a:ln w="9525">
            <a:noFill/>
            <a:miter lim="800000"/>
            <a:headEnd/>
            <a:tailEnd/>
          </a:ln>
        </p:spPr>
        <p:txBody>
          <a:bodyPr/>
          <a:lstStyle/>
          <a:p>
            <a:fld id="{37C75104-269F-432D-AE62-340A63A96632}" type="slidenum">
              <a:rPr lang="en-US" sz="1000"/>
              <a:pPr/>
              <a:t>21</a:t>
            </a:fld>
            <a:endParaRPr lang="en-US" sz="1000"/>
          </a:p>
        </p:txBody>
      </p:sp>
      <p:sp>
        <p:nvSpPr>
          <p:cNvPr id="30724" name="Date Placeholder 6"/>
          <p:cNvSpPr txBox="1">
            <a:spLocks noGrp="1"/>
          </p:cNvSpPr>
          <p:nvPr/>
        </p:nvSpPr>
        <p:spPr bwMode="auto">
          <a:xfrm>
            <a:off x="457200" y="5991225"/>
            <a:ext cx="952500" cy="365125"/>
          </a:xfrm>
          <a:prstGeom prst="rect">
            <a:avLst/>
          </a:prstGeom>
          <a:noFill/>
          <a:ln w="9525">
            <a:noFill/>
            <a:miter lim="800000"/>
            <a:headEnd/>
            <a:tailEnd/>
          </a:ln>
        </p:spPr>
        <p:txBody>
          <a:bodyPr/>
          <a:lstStyle/>
          <a:p>
            <a:endParaRPr lang="en-US">
              <a:latin typeface="Calibri" pitchFamily="34" charset="0"/>
            </a:endParaRPr>
          </a:p>
        </p:txBody>
      </p:sp>
      <p:sp>
        <p:nvSpPr>
          <p:cNvPr id="5" name="Slide Number Placeholder 8"/>
          <p:cNvSpPr txBox="1">
            <a:spLocks noGrp="1"/>
          </p:cNvSpPr>
          <p:nvPr/>
        </p:nvSpPr>
        <p:spPr>
          <a:xfrm>
            <a:off x="6218238" y="5991225"/>
            <a:ext cx="533400" cy="365125"/>
          </a:xfrm>
          <a:prstGeom prst="rect">
            <a:avLst/>
          </a:prstGeom>
          <a:noFill/>
        </p:spPr>
        <p:txBody>
          <a:bodyPr/>
          <a:lstStyle/>
          <a:p>
            <a:pPr>
              <a:defRPr/>
            </a:pPr>
            <a:endParaRPr lang="en-US">
              <a:latin typeface="+mn-lt"/>
            </a:endParaRPr>
          </a:p>
        </p:txBody>
      </p:sp>
      <p:sp>
        <p:nvSpPr>
          <p:cNvPr id="30726" name="Rectangle 2"/>
          <p:cNvSpPr>
            <a:spLocks noGrp="1" noChangeArrowheads="1"/>
          </p:cNvSpPr>
          <p:nvPr>
            <p:ph type="title" idx="4294967295"/>
          </p:nvPr>
        </p:nvSpPr>
        <p:spPr/>
        <p:txBody>
          <a:bodyPr/>
          <a:lstStyle/>
          <a:p>
            <a:r>
              <a:rPr lang="en-US" sz="3200" smtClean="0">
                <a:latin typeface="Broadway" pitchFamily="82" charset="0"/>
                <a:ea typeface="ＭＳ Ｐゴシック"/>
                <a:cs typeface="Arial" pitchFamily="34" charset="0"/>
              </a:rPr>
              <a:t>AoA Strategic Priorities</a:t>
            </a:r>
          </a:p>
        </p:txBody>
      </p:sp>
      <p:sp>
        <p:nvSpPr>
          <p:cNvPr id="153608" name="Rectangle 3"/>
          <p:cNvSpPr>
            <a:spLocks noGrp="1" noChangeArrowheads="1"/>
          </p:cNvSpPr>
          <p:nvPr>
            <p:ph type="body" idx="4294967295"/>
          </p:nvPr>
        </p:nvSpPr>
        <p:spPr>
          <a:xfrm>
            <a:off x="457200" y="1468438"/>
            <a:ext cx="8229600" cy="4391025"/>
          </a:xfrm>
        </p:spPr>
        <p:txBody>
          <a:bodyPr>
            <a:normAutofit lnSpcReduction="10000"/>
          </a:bodyPr>
          <a:lstStyle/>
          <a:p>
            <a:pPr marL="609600" indent="-609600" defTabSz="914400">
              <a:lnSpc>
                <a:spcPct val="90000"/>
              </a:lnSpc>
              <a:buClrTx/>
              <a:buFontTx/>
              <a:buAutoNum type="arabicPeriod"/>
              <a:defRPr/>
            </a:pPr>
            <a:r>
              <a:rPr lang="en-US" dirty="0" smtClean="0">
                <a:latin typeface="Century Gothic" pitchFamily="34" charset="0"/>
                <a:cs typeface="Arial" pitchFamily="34" charset="0"/>
              </a:rPr>
              <a:t>Empower older people, their families, and other consumers  to make informed decisions about, and be able to easily access, existing health and long-term care options. </a:t>
            </a:r>
          </a:p>
          <a:p>
            <a:pPr marL="609600" indent="-609600" defTabSz="914400">
              <a:lnSpc>
                <a:spcPct val="90000"/>
              </a:lnSpc>
              <a:buClrTx/>
              <a:buFontTx/>
              <a:buAutoNum type="arabicPeriod"/>
              <a:defRPr/>
            </a:pPr>
            <a:endParaRPr lang="en-US" dirty="0" smtClean="0">
              <a:latin typeface="Century Gothic" pitchFamily="34" charset="0"/>
              <a:cs typeface="Arial" pitchFamily="34" charset="0"/>
            </a:endParaRPr>
          </a:p>
          <a:p>
            <a:pPr marL="609600" indent="-609600" defTabSz="914400">
              <a:lnSpc>
                <a:spcPct val="90000"/>
              </a:lnSpc>
              <a:buClrTx/>
              <a:buFontTx/>
              <a:buAutoNum type="arabicPeriod"/>
              <a:defRPr/>
            </a:pPr>
            <a:r>
              <a:rPr lang="en-US" dirty="0" smtClean="0">
                <a:latin typeface="Century Gothic" pitchFamily="34" charset="0"/>
                <a:cs typeface="Arial" pitchFamily="34" charset="0"/>
              </a:rPr>
              <a:t>Enable seniors to remain in their own homes with high quality of life as long as possible through the provision of home and community-based services, including support for family caregivers.</a:t>
            </a:r>
          </a:p>
          <a:p>
            <a:pPr marL="609600" indent="-609600" defTabSz="914400">
              <a:lnSpc>
                <a:spcPct val="90000"/>
              </a:lnSpc>
              <a:buClrTx/>
              <a:buFontTx/>
              <a:buNone/>
              <a:defRPr/>
            </a:pPr>
            <a:endParaRPr lang="en-US" dirty="0" smtClean="0">
              <a:latin typeface="Century Gothic" pitchFamily="34" charset="0"/>
              <a:cs typeface="Arial" pitchFamily="34" charset="0"/>
            </a:endParaRPr>
          </a:p>
          <a:p>
            <a:pPr marL="609600" indent="-609600" defTabSz="914400">
              <a:lnSpc>
                <a:spcPct val="90000"/>
              </a:lnSpc>
              <a:buClrTx/>
              <a:buFontTx/>
              <a:buNone/>
              <a:defRPr/>
            </a:pPr>
            <a:endParaRPr lang="en-US" dirty="0" smtClean="0">
              <a:latin typeface="Century Gothic" pitchFamily="34" charset="0"/>
              <a:cs typeface="Arial" pitchFamily="34" charset="0"/>
            </a:endParaRPr>
          </a:p>
        </p:txBody>
      </p:sp>
    </p:spTree>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8"/>
          <p:cNvSpPr>
            <a:spLocks noGrp="1"/>
          </p:cNvSpPr>
          <p:nvPr>
            <p:ph type="sldNum" sz="quarter" idx="4294967295"/>
          </p:nvPr>
        </p:nvSpPr>
        <p:spPr bwMode="auto">
          <a:xfrm>
            <a:off x="6553200" y="6356350"/>
            <a:ext cx="2133600" cy="365125"/>
          </a:xfrm>
          <a:prstGeom prst="rect">
            <a:avLst/>
          </a:prstGeom>
          <a:noFill/>
          <a:ln>
            <a:miter lim="800000"/>
            <a:headEnd/>
            <a:tailEnd/>
          </a:ln>
        </p:spPr>
        <p:txBody>
          <a:bodyPr/>
          <a:lstStyle/>
          <a:p>
            <a:fld id="{2D4874D7-DEBF-4C51-908B-6453FD29945A}" type="slidenum">
              <a:rPr lang="en-US" sz="1000"/>
              <a:pPr/>
              <a:t>22</a:t>
            </a:fld>
            <a:endParaRPr lang="en-US" sz="1000"/>
          </a:p>
        </p:txBody>
      </p:sp>
      <p:sp>
        <p:nvSpPr>
          <p:cNvPr id="31747" name="Slide Number Placeholder 8"/>
          <p:cNvSpPr txBox="1">
            <a:spLocks noGrp="1"/>
          </p:cNvSpPr>
          <p:nvPr/>
        </p:nvSpPr>
        <p:spPr bwMode="auto">
          <a:xfrm>
            <a:off x="6218238" y="5991225"/>
            <a:ext cx="533400" cy="365125"/>
          </a:xfrm>
          <a:prstGeom prst="rect">
            <a:avLst/>
          </a:prstGeom>
          <a:noFill/>
          <a:ln w="9525">
            <a:noFill/>
            <a:miter lim="800000"/>
            <a:headEnd/>
            <a:tailEnd/>
          </a:ln>
        </p:spPr>
        <p:txBody>
          <a:bodyPr/>
          <a:lstStyle/>
          <a:p>
            <a:endParaRPr lang="en-US" sz="1000"/>
          </a:p>
        </p:txBody>
      </p:sp>
      <p:sp>
        <p:nvSpPr>
          <p:cNvPr id="31748" name="Date Placeholder 6"/>
          <p:cNvSpPr txBox="1">
            <a:spLocks noGrp="1"/>
          </p:cNvSpPr>
          <p:nvPr/>
        </p:nvSpPr>
        <p:spPr bwMode="auto">
          <a:xfrm>
            <a:off x="457200" y="5808663"/>
            <a:ext cx="952500" cy="365125"/>
          </a:xfrm>
          <a:prstGeom prst="rect">
            <a:avLst/>
          </a:prstGeom>
          <a:noFill/>
          <a:ln w="9525">
            <a:noFill/>
            <a:miter lim="800000"/>
            <a:headEnd/>
            <a:tailEnd/>
          </a:ln>
        </p:spPr>
        <p:txBody>
          <a:bodyPr/>
          <a:lstStyle/>
          <a:p>
            <a:endParaRPr lang="en-US">
              <a:latin typeface="Calibri" pitchFamily="34" charset="0"/>
            </a:endParaRPr>
          </a:p>
        </p:txBody>
      </p:sp>
      <p:sp>
        <p:nvSpPr>
          <p:cNvPr id="5" name="Slide Number Placeholder 8"/>
          <p:cNvSpPr txBox="1">
            <a:spLocks noGrp="1"/>
          </p:cNvSpPr>
          <p:nvPr/>
        </p:nvSpPr>
        <p:spPr>
          <a:xfrm>
            <a:off x="6218238" y="5991225"/>
            <a:ext cx="533400" cy="365125"/>
          </a:xfrm>
          <a:prstGeom prst="rect">
            <a:avLst/>
          </a:prstGeom>
          <a:noFill/>
        </p:spPr>
        <p:txBody>
          <a:bodyPr/>
          <a:lstStyle/>
          <a:p>
            <a:pPr>
              <a:defRPr/>
            </a:pPr>
            <a:endParaRPr lang="en-US">
              <a:latin typeface="+mn-lt"/>
            </a:endParaRPr>
          </a:p>
        </p:txBody>
      </p:sp>
      <p:sp>
        <p:nvSpPr>
          <p:cNvPr id="31750" name="Rectangle 2"/>
          <p:cNvSpPr>
            <a:spLocks noGrp="1" noChangeArrowheads="1"/>
          </p:cNvSpPr>
          <p:nvPr>
            <p:ph type="title" idx="4294967295"/>
          </p:nvPr>
        </p:nvSpPr>
        <p:spPr/>
        <p:txBody>
          <a:bodyPr/>
          <a:lstStyle/>
          <a:p>
            <a:r>
              <a:rPr lang="en-US" sz="3200" smtClean="0">
                <a:latin typeface="Broadway" pitchFamily="82" charset="0"/>
                <a:ea typeface="ＭＳ Ｐゴシック"/>
                <a:cs typeface="Arial" pitchFamily="34" charset="0"/>
              </a:rPr>
              <a:t>AoA Strategic Priorities (CONT.)</a:t>
            </a:r>
          </a:p>
        </p:txBody>
      </p:sp>
      <p:sp>
        <p:nvSpPr>
          <p:cNvPr id="31751" name="Rectangle 3"/>
          <p:cNvSpPr>
            <a:spLocks noGrp="1" noChangeArrowheads="1"/>
          </p:cNvSpPr>
          <p:nvPr>
            <p:ph type="body" idx="4294967295"/>
          </p:nvPr>
        </p:nvSpPr>
        <p:spPr>
          <a:xfrm>
            <a:off x="457200" y="879475"/>
            <a:ext cx="8229600" cy="4695825"/>
          </a:xfrm>
        </p:spPr>
        <p:txBody>
          <a:bodyPr/>
          <a:lstStyle/>
          <a:p>
            <a:pPr marL="609600" indent="-609600" defTabSz="914400">
              <a:buFont typeface="Times New Roman" pitchFamily="18" charset="0"/>
              <a:buNone/>
            </a:pPr>
            <a:endParaRPr lang="en-US" smtClean="0">
              <a:latin typeface="Century Gothic" pitchFamily="34" charset="0"/>
              <a:ea typeface="ＭＳ Ｐゴシック"/>
              <a:cs typeface="Arial" pitchFamily="34" charset="0"/>
            </a:endParaRPr>
          </a:p>
          <a:p>
            <a:pPr marL="609600" indent="-609600" defTabSz="914400">
              <a:buClrTx/>
              <a:buFontTx/>
              <a:buAutoNum type="arabicPeriod" startAt="3"/>
            </a:pPr>
            <a:r>
              <a:rPr lang="en-US" smtClean="0">
                <a:latin typeface="Century Gothic" pitchFamily="34" charset="0"/>
                <a:ea typeface="ＭＳ Ｐゴシック"/>
                <a:cs typeface="Arial" pitchFamily="34" charset="0"/>
              </a:rPr>
              <a:t>Empower older people to stay active and healthy through Older Americans Act services and the new prevention benefits under Medicare.</a:t>
            </a:r>
          </a:p>
          <a:p>
            <a:pPr marL="609600" indent="-609600" defTabSz="914400">
              <a:buFontTx/>
              <a:buAutoNum type="arabicPeriod" startAt="3"/>
            </a:pPr>
            <a:endParaRPr lang="en-US" sz="1400" smtClean="0">
              <a:latin typeface="Century Gothic" pitchFamily="34" charset="0"/>
              <a:ea typeface="ＭＳ Ｐゴシック"/>
              <a:cs typeface="Arial" pitchFamily="34" charset="0"/>
            </a:endParaRPr>
          </a:p>
          <a:p>
            <a:pPr marL="609600" indent="-609600" defTabSz="914400">
              <a:buClrTx/>
              <a:buFontTx/>
              <a:buAutoNum type="arabicPeriod" startAt="4"/>
            </a:pPr>
            <a:r>
              <a:rPr lang="en-US" smtClean="0">
                <a:latin typeface="Century Gothic" pitchFamily="34" charset="0"/>
                <a:ea typeface="ＭＳ Ｐゴシック"/>
                <a:cs typeface="Arial" pitchFamily="34" charset="0"/>
              </a:rPr>
              <a:t>Ensure the rights of older people and prevent their abuse, neglect and exploitation.</a:t>
            </a:r>
          </a:p>
          <a:p>
            <a:pPr marL="609600" indent="-609600" defTabSz="914400">
              <a:buFontTx/>
              <a:buNone/>
            </a:pPr>
            <a:endParaRPr lang="en-US" sz="1400" smtClean="0">
              <a:latin typeface="Century Gothic" pitchFamily="34" charset="0"/>
              <a:ea typeface="ＭＳ Ｐゴシック"/>
              <a:cs typeface="Arial" pitchFamily="34" charset="0"/>
            </a:endParaRPr>
          </a:p>
          <a:p>
            <a:pPr marL="609600" indent="-609600" defTabSz="914400">
              <a:buFont typeface="Times New Roman" pitchFamily="18" charset="0"/>
              <a:buNone/>
            </a:pPr>
            <a:r>
              <a:rPr lang="en-US" smtClean="0">
                <a:latin typeface="Century Gothic" pitchFamily="34" charset="0"/>
                <a:ea typeface="ＭＳ Ｐゴシック"/>
                <a:cs typeface="Arial" pitchFamily="34" charset="0"/>
              </a:rPr>
              <a:t>5.   Maintain effective and responsive management.</a:t>
            </a:r>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8"/>
          <p:cNvSpPr txBox="1">
            <a:spLocks noGrp="1"/>
          </p:cNvSpPr>
          <p:nvPr/>
        </p:nvSpPr>
        <p:spPr>
          <a:xfrm>
            <a:off x="6218238" y="5991225"/>
            <a:ext cx="533400" cy="365125"/>
          </a:xfrm>
          <a:prstGeom prst="rect">
            <a:avLst/>
          </a:prstGeom>
          <a:noFill/>
        </p:spPr>
        <p:txBody>
          <a:bodyPr/>
          <a:lstStyle/>
          <a:p>
            <a:pPr>
              <a:defRPr/>
            </a:pPr>
            <a:endParaRPr lang="en-US">
              <a:latin typeface="+mn-lt"/>
            </a:endParaRPr>
          </a:p>
        </p:txBody>
      </p:sp>
      <p:sp>
        <p:nvSpPr>
          <p:cNvPr id="32771" name="Rectangle 2"/>
          <p:cNvSpPr>
            <a:spLocks noGrp="1" noChangeArrowheads="1"/>
          </p:cNvSpPr>
          <p:nvPr>
            <p:ph type="title" idx="4294967295"/>
          </p:nvPr>
        </p:nvSpPr>
        <p:spPr>
          <a:xfrm>
            <a:off x="1563688" y="0"/>
            <a:ext cx="6530975" cy="908050"/>
          </a:xfrm>
        </p:spPr>
        <p:txBody>
          <a:bodyPr anchor="b"/>
          <a:lstStyle/>
          <a:p>
            <a:r>
              <a:rPr lang="en-US" smtClean="0">
                <a:latin typeface="Broadway" pitchFamily="82" charset="0"/>
                <a:ea typeface="ＭＳ Ｐゴシック"/>
                <a:cs typeface="Arial" pitchFamily="34" charset="0"/>
              </a:rPr>
              <a:t>AoA’s Major Initiatives </a:t>
            </a:r>
          </a:p>
        </p:txBody>
      </p:sp>
      <p:sp>
        <p:nvSpPr>
          <p:cNvPr id="32772" name="Rectangle 3"/>
          <p:cNvSpPr>
            <a:spLocks noGrp="1" noChangeArrowheads="1"/>
          </p:cNvSpPr>
          <p:nvPr>
            <p:ph type="body" idx="4294967295"/>
          </p:nvPr>
        </p:nvSpPr>
        <p:spPr>
          <a:xfrm>
            <a:off x="457200" y="1246188"/>
            <a:ext cx="8396288" cy="3268662"/>
          </a:xfrm>
        </p:spPr>
        <p:txBody>
          <a:bodyPr/>
          <a:lstStyle/>
          <a:p>
            <a:pPr marL="273050" indent="-273050" defTabSz="914400">
              <a:lnSpc>
                <a:spcPct val="70000"/>
              </a:lnSpc>
              <a:buClrTx/>
            </a:pPr>
            <a:r>
              <a:rPr lang="en-US" sz="2400" dirty="0" smtClean="0">
                <a:latin typeface="Century Gothic" pitchFamily="34" charset="0"/>
                <a:ea typeface="ＭＳ Ｐゴシック"/>
                <a:cs typeface="Arial" pitchFamily="34" charset="0"/>
              </a:rPr>
              <a:t>Aging &amp; Disability Resource Centers</a:t>
            </a:r>
          </a:p>
          <a:p>
            <a:pPr marL="673100" lvl="1" indent="-273050" defTabSz="914400">
              <a:lnSpc>
                <a:spcPct val="70000"/>
              </a:lnSpc>
              <a:buClrTx/>
              <a:buFont typeface="Wingdings" pitchFamily="2" charset="2"/>
              <a:buChar char="v"/>
            </a:pPr>
            <a:r>
              <a:rPr lang="en-US" sz="2400" dirty="0" smtClean="0">
                <a:latin typeface="Century Gothic" pitchFamily="34" charset="0"/>
                <a:ea typeface="ＭＳ Ｐゴシック"/>
                <a:cs typeface="Arial" pitchFamily="34" charset="0"/>
              </a:rPr>
              <a:t>Care Transitions Activities</a:t>
            </a:r>
          </a:p>
          <a:p>
            <a:pPr marL="273050" indent="-273050" defTabSz="914400">
              <a:lnSpc>
                <a:spcPct val="70000"/>
              </a:lnSpc>
              <a:buClrTx/>
            </a:pPr>
            <a:endParaRPr lang="en-US" sz="2400" dirty="0" smtClean="0">
              <a:latin typeface="Century Gothic" pitchFamily="34" charset="0"/>
              <a:ea typeface="ＭＳ Ｐゴシック"/>
              <a:cs typeface="Arial" pitchFamily="34" charset="0"/>
            </a:endParaRPr>
          </a:p>
          <a:p>
            <a:pPr marL="273050" indent="-273050" defTabSz="914400">
              <a:lnSpc>
                <a:spcPct val="70000"/>
              </a:lnSpc>
              <a:buClrTx/>
            </a:pPr>
            <a:r>
              <a:rPr lang="en-US" sz="2400" dirty="0" smtClean="0">
                <a:latin typeface="Century Gothic" pitchFamily="34" charset="0"/>
                <a:ea typeface="ＭＳ Ｐゴシック"/>
                <a:cs typeface="Arial" pitchFamily="34" charset="0"/>
              </a:rPr>
              <a:t>Consumer Direction</a:t>
            </a:r>
          </a:p>
          <a:p>
            <a:pPr marL="673100" lvl="1" indent="-273050" defTabSz="914400">
              <a:lnSpc>
                <a:spcPct val="70000"/>
              </a:lnSpc>
              <a:buClrTx/>
              <a:buFont typeface="Wingdings" pitchFamily="2" charset="2"/>
              <a:buChar char="v"/>
            </a:pPr>
            <a:r>
              <a:rPr lang="en-US" sz="2400" dirty="0" smtClean="0">
                <a:latin typeface="Century Gothic" pitchFamily="34" charset="0"/>
                <a:ea typeface="ＭＳ Ｐゴシック"/>
                <a:cs typeface="Arial" pitchFamily="34" charset="0"/>
              </a:rPr>
              <a:t>Veteran Directed Home and Community-Based Service Program (VCHCBS)</a:t>
            </a:r>
            <a:r>
              <a:rPr lang="en-US" sz="2400" i="1" dirty="0" smtClean="0">
                <a:latin typeface="Century Gothic" pitchFamily="34" charset="0"/>
                <a:ea typeface="ＭＳ Ｐゴシック"/>
                <a:cs typeface="Arial" pitchFamily="34" charset="0"/>
              </a:rPr>
              <a:t>  </a:t>
            </a:r>
          </a:p>
          <a:p>
            <a:pPr marL="273050" indent="-273050" defTabSz="914400">
              <a:lnSpc>
                <a:spcPct val="70000"/>
              </a:lnSpc>
              <a:buClrTx/>
            </a:pPr>
            <a:endParaRPr lang="en-US" sz="2400" i="1" dirty="0" smtClean="0">
              <a:latin typeface="Century Gothic" pitchFamily="34" charset="0"/>
              <a:ea typeface="ＭＳ Ｐゴシック"/>
              <a:cs typeface="Arial" pitchFamily="34" charset="0"/>
            </a:endParaRPr>
          </a:p>
          <a:p>
            <a:pPr marL="273050" indent="-273050" defTabSz="914400">
              <a:lnSpc>
                <a:spcPct val="70000"/>
              </a:lnSpc>
              <a:buClrTx/>
            </a:pPr>
            <a:r>
              <a:rPr lang="en-US" sz="2400" dirty="0" smtClean="0">
                <a:latin typeface="Century Gothic" pitchFamily="34" charset="0"/>
                <a:ea typeface="ＭＳ Ｐゴシック"/>
                <a:cs typeface="Arial" pitchFamily="34" charset="0"/>
              </a:rPr>
              <a:t>Evidence-Based Disease Prevention and Health Promotion</a:t>
            </a:r>
          </a:p>
          <a:p>
            <a:pPr marL="273050" indent="-273050" defTabSz="914400">
              <a:lnSpc>
                <a:spcPct val="70000"/>
              </a:lnSpc>
              <a:buClrTx/>
            </a:pPr>
            <a:endParaRPr lang="en-US" sz="2400" dirty="0" smtClean="0">
              <a:latin typeface="Century Gothic" pitchFamily="34" charset="0"/>
              <a:ea typeface="ＭＳ Ｐゴシック"/>
              <a:cs typeface="Arial" pitchFamily="34" charset="0"/>
            </a:endParaRPr>
          </a:p>
          <a:p>
            <a:pPr marL="273050" indent="-273050" defTabSz="914400">
              <a:lnSpc>
                <a:spcPct val="70000"/>
              </a:lnSpc>
              <a:buClrTx/>
            </a:pPr>
            <a:r>
              <a:rPr lang="en-US" sz="2400" dirty="0" smtClean="0">
                <a:latin typeface="Century Gothic" pitchFamily="34" charset="0"/>
                <a:ea typeface="ＭＳ Ｐゴシック"/>
                <a:cs typeface="Arial" pitchFamily="34" charset="0"/>
              </a:rPr>
              <a:t>Alzheimer’s Disease Supportive Services Program (ADSSP)</a:t>
            </a:r>
          </a:p>
          <a:p>
            <a:pPr marL="273050" indent="-273050" defTabSz="914400">
              <a:lnSpc>
                <a:spcPct val="70000"/>
              </a:lnSpc>
              <a:buClrTx/>
            </a:pPr>
            <a:endParaRPr lang="en-US" sz="2400" dirty="0" smtClean="0">
              <a:latin typeface="Century Gothic" pitchFamily="34" charset="0"/>
              <a:ea typeface="ＭＳ Ｐゴシック"/>
              <a:cs typeface="Arial" pitchFamily="34" charset="0"/>
            </a:endParaRPr>
          </a:p>
          <a:p>
            <a:pPr marL="273050" indent="-273050" defTabSz="914400">
              <a:lnSpc>
                <a:spcPct val="70000"/>
              </a:lnSpc>
              <a:buClrTx/>
            </a:pPr>
            <a:r>
              <a:rPr lang="en-US" sz="2400" dirty="0" smtClean="0">
                <a:latin typeface="Century Gothic" pitchFamily="34" charset="0"/>
                <a:ea typeface="ＭＳ Ｐゴシック"/>
                <a:cs typeface="Arial" pitchFamily="34" charset="0"/>
              </a:rPr>
              <a:t>Senior Medicare Patrol (SMP)</a:t>
            </a:r>
          </a:p>
          <a:p>
            <a:pPr marL="273050" indent="-273050" defTabSz="914400">
              <a:lnSpc>
                <a:spcPct val="70000"/>
              </a:lnSpc>
              <a:buClrTx/>
            </a:pPr>
            <a:endParaRPr lang="en-US" sz="2400" dirty="0" smtClean="0">
              <a:latin typeface="Century Gothic" pitchFamily="34" charset="0"/>
              <a:ea typeface="ＭＳ Ｐゴシック"/>
              <a:cs typeface="Arial" pitchFamily="34" charset="0"/>
            </a:endParaRPr>
          </a:p>
          <a:p>
            <a:pPr marL="273050" indent="-273050" defTabSz="914400">
              <a:lnSpc>
                <a:spcPct val="70000"/>
              </a:lnSpc>
              <a:buClrTx/>
            </a:pPr>
            <a:r>
              <a:rPr lang="en-US" sz="2400" dirty="0" smtClean="0">
                <a:latin typeface="Century Gothic" pitchFamily="34" charset="0"/>
                <a:ea typeface="ＭＳ Ｐゴシック"/>
                <a:cs typeface="Arial" pitchFamily="34" charset="0"/>
              </a:rPr>
              <a:t>Elder Justice Act</a:t>
            </a:r>
          </a:p>
          <a:p>
            <a:pPr marL="273050" indent="-273050" defTabSz="914400">
              <a:lnSpc>
                <a:spcPct val="70000"/>
              </a:lnSpc>
              <a:buClrTx/>
            </a:pPr>
            <a:endParaRPr lang="en-US" dirty="0" smtClean="0">
              <a:latin typeface="Century Gothic" pitchFamily="34" charset="0"/>
              <a:ea typeface="ＭＳ Ｐゴシック"/>
              <a:cs typeface="Arial" pitchFamily="34" charset="0"/>
            </a:endParaRPr>
          </a:p>
        </p:txBody>
      </p:sp>
    </p:spTree>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idx="4294967295"/>
          </p:nvPr>
        </p:nvSpPr>
        <p:spPr/>
        <p:txBody>
          <a:bodyPr/>
          <a:lstStyle/>
          <a:p>
            <a:r>
              <a:rPr lang="en-US" sz="3200" dirty="0" smtClean="0">
                <a:latin typeface="Broadway" pitchFamily="82" charset="0"/>
                <a:ea typeface="ＭＳ Ｐゴシック"/>
                <a:cs typeface="Century Gothic" pitchFamily="34" charset="0"/>
              </a:rPr>
              <a:t>AoA Grant Opportunities</a:t>
            </a:r>
            <a:br>
              <a:rPr lang="en-US" sz="3200" dirty="0" smtClean="0">
                <a:latin typeface="Broadway" pitchFamily="82" charset="0"/>
                <a:ea typeface="ＭＳ Ｐゴシック"/>
                <a:cs typeface="Century Gothic" pitchFamily="34" charset="0"/>
              </a:rPr>
            </a:br>
            <a:r>
              <a:rPr lang="en-US" sz="1100" dirty="0" smtClean="0">
                <a:latin typeface="Broadway" pitchFamily="82" charset="0"/>
                <a:ea typeface="ＭＳ Ｐゴシック"/>
                <a:cs typeface="Century Gothic" pitchFamily="34" charset="0"/>
              </a:rPr>
              <a:t> </a:t>
            </a:r>
            <a:r>
              <a:rPr lang="en-US" sz="3200" dirty="0" smtClean="0">
                <a:latin typeface="Broadway" pitchFamily="82" charset="0"/>
                <a:ea typeface="ＭＳ Ｐゴシック"/>
                <a:cs typeface="Century Gothic" pitchFamily="34" charset="0"/>
              </a:rPr>
              <a:t/>
            </a:r>
            <a:br>
              <a:rPr lang="en-US" sz="3200" dirty="0" smtClean="0">
                <a:latin typeface="Broadway" pitchFamily="82" charset="0"/>
                <a:ea typeface="ＭＳ Ｐゴシック"/>
                <a:cs typeface="Century Gothic" pitchFamily="34" charset="0"/>
              </a:rPr>
            </a:br>
            <a:r>
              <a:rPr lang="en-US" sz="2000" dirty="0" smtClean="0">
                <a:latin typeface="Broadway" pitchFamily="82" charset="0"/>
                <a:ea typeface="ＭＳ Ｐゴシック"/>
                <a:cs typeface="Century Gothic" pitchFamily="34" charset="0"/>
                <a:hlinkClick r:id="rId3"/>
              </a:rPr>
              <a:t>http://www.aoa.gov/AoARoot/Grants/Funding/index.aspx</a:t>
            </a:r>
            <a:r>
              <a:rPr lang="en-US" sz="2000" dirty="0" smtClean="0">
                <a:latin typeface="Broadway" pitchFamily="82" charset="0"/>
                <a:ea typeface="ＭＳ Ｐゴシック"/>
                <a:cs typeface="Century Gothic" pitchFamily="34" charset="0"/>
              </a:rPr>
              <a:t> </a:t>
            </a:r>
            <a:endParaRPr lang="en-US" sz="3200" dirty="0" smtClean="0">
              <a:latin typeface="Broadway" pitchFamily="82" charset="0"/>
              <a:ea typeface="ＭＳ Ｐゴシック"/>
              <a:cs typeface="Century Gothic" pitchFamily="34" charset="0"/>
            </a:endParaRPr>
          </a:p>
        </p:txBody>
      </p:sp>
      <p:sp>
        <p:nvSpPr>
          <p:cNvPr id="22531" name="Rectangle 3"/>
          <p:cNvSpPr>
            <a:spLocks noGrp="1"/>
          </p:cNvSpPr>
          <p:nvPr>
            <p:ph type="body" sz="half" idx="4294967295"/>
          </p:nvPr>
        </p:nvSpPr>
        <p:spPr>
          <a:xfrm>
            <a:off x="650696" y="1643006"/>
            <a:ext cx="7569200" cy="4799013"/>
          </a:xfrm>
        </p:spPr>
        <p:txBody>
          <a:bodyPr>
            <a:normAutofit/>
          </a:bodyPr>
          <a:lstStyle/>
          <a:p>
            <a:pPr>
              <a:lnSpc>
                <a:spcPct val="110000"/>
              </a:lnSpc>
              <a:spcBef>
                <a:spcPts val="0"/>
              </a:spcBef>
              <a:buClrTx/>
              <a:buFont typeface="Wingdings" pitchFamily="2" charset="2"/>
              <a:buChar char="v"/>
              <a:defRPr/>
            </a:pPr>
            <a:r>
              <a:rPr lang="en-US" sz="1800" dirty="0" smtClean="0"/>
              <a:t>Information and Planning: Understanding the Capacity of the Aging Network</a:t>
            </a:r>
          </a:p>
          <a:p>
            <a:pPr marL="801688" lvl="1" indent="-344488">
              <a:lnSpc>
                <a:spcPct val="110000"/>
              </a:lnSpc>
              <a:spcBef>
                <a:spcPts val="0"/>
              </a:spcBef>
              <a:buClrTx/>
              <a:buFont typeface="Wingdings" pitchFamily="2" charset="2"/>
              <a:buChar char="q"/>
              <a:defRPr/>
            </a:pPr>
            <a:r>
              <a:rPr lang="en-US" sz="1800" dirty="0" smtClean="0"/>
              <a:t>Submission Deadline: July 16, 2012</a:t>
            </a:r>
          </a:p>
          <a:p>
            <a:pPr marL="801688" lvl="1" indent="-344488">
              <a:lnSpc>
                <a:spcPct val="110000"/>
              </a:lnSpc>
              <a:spcBef>
                <a:spcPts val="0"/>
              </a:spcBef>
              <a:buClrTx/>
              <a:buFont typeface="Wingdings" pitchFamily="2" charset="2"/>
              <a:buChar char="q"/>
              <a:defRPr/>
            </a:pPr>
            <a:r>
              <a:rPr lang="en-US" sz="1800" dirty="0" smtClean="0"/>
              <a:t>Estimated Total Program Funding: $177,923 (1 Year)</a:t>
            </a:r>
          </a:p>
          <a:p>
            <a:pPr marL="1314450" lvl="2" indent="-457200">
              <a:lnSpc>
                <a:spcPct val="110000"/>
              </a:lnSpc>
              <a:spcBef>
                <a:spcPts val="0"/>
              </a:spcBef>
              <a:buClrTx/>
              <a:buFont typeface="WP IconicSymbolsA" pitchFamily="2" charset="2"/>
              <a:buNone/>
              <a:defRPr/>
            </a:pPr>
            <a:endParaRPr lang="en-US" sz="1800" dirty="0" smtClean="0"/>
          </a:p>
          <a:p>
            <a:pPr marL="339725" indent="-339725">
              <a:lnSpc>
                <a:spcPct val="110000"/>
              </a:lnSpc>
              <a:spcBef>
                <a:spcPts val="0"/>
              </a:spcBef>
              <a:buClrTx/>
              <a:buFont typeface="Wingdings" pitchFamily="2" charset="2"/>
              <a:buChar char="v"/>
              <a:defRPr/>
            </a:pPr>
            <a:r>
              <a:rPr lang="en-US" sz="1800" dirty="0" smtClean="0"/>
              <a:t>Aging and Disability Resource Center Program</a:t>
            </a:r>
          </a:p>
          <a:p>
            <a:pPr marL="801688" lvl="1" indent="-339725">
              <a:lnSpc>
                <a:spcPct val="110000"/>
              </a:lnSpc>
              <a:spcBef>
                <a:spcPts val="0"/>
              </a:spcBef>
              <a:buClrTx/>
              <a:buFont typeface="Wingdings" pitchFamily="2" charset="2"/>
              <a:buChar char="q"/>
              <a:defRPr/>
            </a:pPr>
            <a:r>
              <a:rPr lang="en-US" sz="1800" dirty="0" smtClean="0"/>
              <a:t>Option A: The Enhanced ADRC Options Counseling Program</a:t>
            </a:r>
          </a:p>
          <a:p>
            <a:pPr marL="1201738" lvl="2" indent="-339725">
              <a:lnSpc>
                <a:spcPct val="110000"/>
              </a:lnSpc>
              <a:spcBef>
                <a:spcPts val="0"/>
              </a:spcBef>
              <a:buClrTx/>
              <a:buFont typeface="Wingdings" pitchFamily="2" charset="2"/>
              <a:buChar char="ü"/>
              <a:defRPr/>
            </a:pPr>
            <a:r>
              <a:rPr lang="en-US" sz="1800" dirty="0" smtClean="0"/>
              <a:t>Submission Deadline: July 25, 2012</a:t>
            </a:r>
          </a:p>
          <a:p>
            <a:pPr marL="1201738" lvl="2" indent="-344488">
              <a:lnSpc>
                <a:spcPct val="110000"/>
              </a:lnSpc>
              <a:spcBef>
                <a:spcPts val="0"/>
              </a:spcBef>
              <a:buClrTx/>
              <a:buFont typeface="Wingdings" pitchFamily="2" charset="2"/>
              <a:buChar char="ü"/>
              <a:defRPr/>
            </a:pPr>
            <a:r>
              <a:rPr lang="en-US" sz="1800" dirty="0" smtClean="0"/>
              <a:t>Estimated Total Program Funding: $18,400,000 (3 Years)</a:t>
            </a:r>
          </a:p>
          <a:p>
            <a:pPr marL="801688" lvl="1" indent="-344488">
              <a:lnSpc>
                <a:spcPct val="110000"/>
              </a:lnSpc>
              <a:spcBef>
                <a:spcPts val="0"/>
              </a:spcBef>
              <a:buClrTx/>
              <a:buFont typeface="Wingdings" pitchFamily="2" charset="2"/>
              <a:buChar char="q"/>
              <a:defRPr/>
            </a:pPr>
            <a:r>
              <a:rPr lang="en-US" sz="1800" dirty="0" smtClean="0"/>
              <a:t>Option B: ADRC Sustainability Program Expansion Supplemental Opportunity</a:t>
            </a:r>
          </a:p>
          <a:p>
            <a:pPr marL="1201738" lvl="2" indent="-344488">
              <a:lnSpc>
                <a:spcPct val="110000"/>
              </a:lnSpc>
              <a:spcBef>
                <a:spcPts val="0"/>
              </a:spcBef>
              <a:buClrTx/>
              <a:buFont typeface="Wingdings" pitchFamily="2" charset="2"/>
              <a:buChar char="ü"/>
              <a:defRPr/>
            </a:pPr>
            <a:r>
              <a:rPr lang="en-US" sz="1800" dirty="0" smtClean="0"/>
              <a:t>Submission Deadline: July 11, 2012</a:t>
            </a:r>
          </a:p>
          <a:p>
            <a:pPr marL="1201738" lvl="2" indent="-344488">
              <a:lnSpc>
                <a:spcPct val="110000"/>
              </a:lnSpc>
              <a:spcBef>
                <a:spcPts val="0"/>
              </a:spcBef>
              <a:buClrTx/>
              <a:buFont typeface="Wingdings" pitchFamily="2" charset="2"/>
              <a:buChar char="ü"/>
              <a:defRPr/>
            </a:pPr>
            <a:r>
              <a:rPr lang="en-US" sz="1800" dirty="0" smtClean="0"/>
              <a:t>Estimated Total Program Funding $6,900,000 (1 Year)</a:t>
            </a:r>
          </a:p>
          <a:p>
            <a:pPr marL="914400" lvl="1" indent="-457200">
              <a:lnSpc>
                <a:spcPct val="90000"/>
              </a:lnSpc>
              <a:spcBef>
                <a:spcPts val="0"/>
              </a:spcBef>
              <a:buClrTx/>
              <a:buFont typeface="Wingdings" pitchFamily="2" charset="2"/>
              <a:buChar char="q"/>
              <a:defRPr/>
            </a:pPr>
            <a:endParaRPr lang="en-US" sz="2200" dirty="0" smtClean="0"/>
          </a:p>
          <a:p>
            <a:pPr marL="914400" lvl="1" indent="-457200">
              <a:lnSpc>
                <a:spcPct val="90000"/>
              </a:lnSpc>
              <a:spcBef>
                <a:spcPts val="0"/>
              </a:spcBef>
              <a:buClrTx/>
              <a:buFont typeface="Wingdings" pitchFamily="2" charset="2"/>
              <a:buChar char="q"/>
              <a:defRPr/>
            </a:pPr>
            <a:endParaRPr lang="en-US" sz="2200" dirty="0" smtClean="0"/>
          </a:p>
          <a:p>
            <a:pPr lvl="1">
              <a:lnSpc>
                <a:spcPct val="90000"/>
              </a:lnSpc>
              <a:buClrTx/>
              <a:buFont typeface="Wingdings" pitchFamily="2" charset="2"/>
              <a:buChar char="q"/>
              <a:defRPr/>
            </a:pPr>
            <a:endParaRPr lang="en-US" sz="2000" dirty="0" smtClean="0"/>
          </a:p>
          <a:p>
            <a:pPr lvl="1">
              <a:lnSpc>
                <a:spcPct val="90000"/>
              </a:lnSpc>
              <a:buClrTx/>
              <a:buFont typeface="Wingdings" pitchFamily="2" charset="2"/>
              <a:buChar char="q"/>
              <a:defRPr/>
            </a:pPr>
            <a:endParaRPr lang="en-US" sz="2000" dirty="0" smtClean="0"/>
          </a:p>
          <a:p>
            <a:pPr>
              <a:lnSpc>
                <a:spcPct val="90000"/>
              </a:lnSpc>
              <a:buClrTx/>
              <a:buFont typeface="Wingdings" pitchFamily="2" charset="2"/>
              <a:buChar char="v"/>
              <a:defRPr/>
            </a:pPr>
            <a:endParaRPr lang="en-US" sz="2000" i="1" u="sng" dirty="0" smtClean="0">
              <a:latin typeface="Century Gothic" pitchFamily="34" charset="0"/>
              <a:ea typeface="ＭＳ Ｐゴシック"/>
              <a:cs typeface="Century Gothic" pitchFamily="34"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Rectangle 2"/>
          <p:cNvSpPr>
            <a:spLocks noGrp="1"/>
          </p:cNvSpPr>
          <p:nvPr>
            <p:ph type="title"/>
          </p:nvPr>
        </p:nvSpPr>
        <p:spPr/>
        <p:txBody>
          <a:bodyPr/>
          <a:lstStyle/>
          <a:p>
            <a:r>
              <a:rPr lang="en-US" sz="3200" dirty="0" smtClean="0">
                <a:latin typeface="Broadway" pitchFamily="82" charset="0"/>
                <a:ea typeface="ＭＳ Ｐゴシック"/>
                <a:cs typeface="Century Gothic" pitchFamily="34" charset="0"/>
              </a:rPr>
              <a:t>Grant Toolkit</a:t>
            </a:r>
          </a:p>
        </p:txBody>
      </p:sp>
      <p:sp>
        <p:nvSpPr>
          <p:cNvPr id="5" name="Text Placeholder 4"/>
          <p:cNvSpPr>
            <a:spLocks noGrp="1"/>
          </p:cNvSpPr>
          <p:nvPr>
            <p:ph type="body" idx="1"/>
          </p:nvPr>
        </p:nvSpPr>
        <p:spPr/>
        <p:txBody>
          <a:bodyPr/>
          <a:lstStyle/>
          <a:p>
            <a:endParaRPr lang="en-US"/>
          </a:p>
        </p:txBody>
      </p:sp>
      <p:sp>
        <p:nvSpPr>
          <p:cNvPr id="6" name="Content Placeholder 5"/>
          <p:cNvSpPr>
            <a:spLocks noGrp="1"/>
          </p:cNvSpPr>
          <p:nvPr>
            <p:ph sz="half" idx="2"/>
          </p:nvPr>
        </p:nvSpPr>
        <p:spPr/>
        <p:txBody>
          <a:bodyPr/>
          <a:lstStyle/>
          <a:p>
            <a:endParaRPr lang="en-US"/>
          </a:p>
        </p:txBody>
      </p:sp>
      <p:sp>
        <p:nvSpPr>
          <p:cNvPr id="7" name="Text Placeholder 6"/>
          <p:cNvSpPr>
            <a:spLocks noGrp="1"/>
          </p:cNvSpPr>
          <p:nvPr>
            <p:ph type="body" sz="quarter" idx="3"/>
          </p:nvPr>
        </p:nvSpPr>
        <p:spPr>
          <a:xfrm>
            <a:off x="4645025" y="1227759"/>
            <a:ext cx="4041775" cy="639762"/>
          </a:xfrm>
        </p:spPr>
        <p:txBody>
          <a:bodyPr/>
          <a:lstStyle/>
          <a:p>
            <a:r>
              <a:rPr lang="en-US" dirty="0" smtClean="0"/>
              <a:t>Topics:</a:t>
            </a:r>
            <a:endParaRPr lang="en-US" dirty="0"/>
          </a:p>
        </p:txBody>
      </p:sp>
      <p:sp>
        <p:nvSpPr>
          <p:cNvPr id="8" name="Content Placeholder 7"/>
          <p:cNvSpPr>
            <a:spLocks noGrp="1"/>
          </p:cNvSpPr>
          <p:nvPr>
            <p:ph sz="quarter" idx="4"/>
          </p:nvPr>
        </p:nvSpPr>
        <p:spPr>
          <a:xfrm>
            <a:off x="4645025" y="2041313"/>
            <a:ext cx="4041775" cy="3951288"/>
          </a:xfrm>
        </p:spPr>
        <p:txBody>
          <a:bodyPr/>
          <a:lstStyle/>
          <a:p>
            <a:pPr>
              <a:lnSpc>
                <a:spcPct val="200000"/>
              </a:lnSpc>
              <a:buClrTx/>
              <a:buFont typeface="Wingdings" pitchFamily="2" charset="2"/>
              <a:buChar char="§"/>
            </a:pPr>
            <a:r>
              <a:rPr lang="en-US" sz="2000" dirty="0" smtClean="0"/>
              <a:t>Discretionary Grants</a:t>
            </a:r>
          </a:p>
          <a:p>
            <a:pPr>
              <a:lnSpc>
                <a:spcPct val="200000"/>
              </a:lnSpc>
              <a:buClrTx/>
              <a:buFont typeface="Wingdings" pitchFamily="2" charset="2"/>
              <a:buChar char="§"/>
            </a:pPr>
            <a:r>
              <a:rPr lang="en-US" sz="2000" dirty="0" smtClean="0"/>
              <a:t>Formula Grants</a:t>
            </a:r>
          </a:p>
          <a:p>
            <a:pPr>
              <a:lnSpc>
                <a:spcPct val="200000"/>
              </a:lnSpc>
              <a:buClrTx/>
              <a:buFont typeface="Wingdings" pitchFamily="2" charset="2"/>
              <a:buChar char="§"/>
            </a:pPr>
            <a:r>
              <a:rPr lang="en-US" sz="2000" dirty="0" smtClean="0"/>
              <a:t>Application Made Easy: Avoiding Bumps in the Road</a:t>
            </a:r>
          </a:p>
          <a:p>
            <a:pPr>
              <a:lnSpc>
                <a:spcPct val="200000"/>
              </a:lnSpc>
              <a:buClrTx/>
              <a:buFont typeface="Wingdings" pitchFamily="2" charset="2"/>
              <a:buChar char="§"/>
            </a:pPr>
            <a:r>
              <a:rPr lang="en-US" sz="2000" dirty="0" smtClean="0"/>
              <a:t>Understanding Match</a:t>
            </a:r>
          </a:p>
          <a:p>
            <a:pPr>
              <a:lnSpc>
                <a:spcPct val="200000"/>
              </a:lnSpc>
              <a:buClrTx/>
              <a:buFont typeface="Wingdings" pitchFamily="2" charset="2"/>
              <a:buChar char="§"/>
            </a:pPr>
            <a:r>
              <a:rPr lang="en-US" sz="2000" dirty="0" smtClean="0"/>
              <a:t>Frequently Asked Questions</a:t>
            </a:r>
            <a:endParaRPr lang="en-US" sz="2000" dirty="0"/>
          </a:p>
        </p:txBody>
      </p:sp>
      <p:pic>
        <p:nvPicPr>
          <p:cNvPr id="4" name="Picture 3" descr="2012 Grants Workshop Toolkit_Cover Pagepdf.jpg"/>
          <p:cNvPicPr>
            <a:picLocks noChangeAspect="1"/>
          </p:cNvPicPr>
          <p:nvPr/>
        </p:nvPicPr>
        <p:blipFill>
          <a:blip r:embed="rId3"/>
          <a:stretch>
            <a:fillRect/>
          </a:stretch>
        </p:blipFill>
        <p:spPr>
          <a:xfrm>
            <a:off x="457200" y="1227759"/>
            <a:ext cx="4040188" cy="5101119"/>
          </a:xfrm>
          <a:prstGeom prst="rect">
            <a:avLst/>
          </a:prstGeom>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idx="4294967295"/>
          </p:nvPr>
        </p:nvSpPr>
        <p:spPr>
          <a:xfrm>
            <a:off x="457200" y="500666"/>
            <a:ext cx="8229600" cy="1143000"/>
          </a:xfrm>
        </p:spPr>
        <p:txBody>
          <a:bodyPr/>
          <a:lstStyle/>
          <a:p>
            <a:r>
              <a:rPr lang="en-US" sz="3200" dirty="0" smtClean="0">
                <a:latin typeface="Broadway" pitchFamily="82" charset="0"/>
                <a:ea typeface="ＭＳ Ｐゴシック"/>
                <a:cs typeface="Century Gothic" pitchFamily="34" charset="0"/>
              </a:rPr>
              <a:t>Questions</a:t>
            </a:r>
          </a:p>
        </p:txBody>
      </p:sp>
      <p:sp>
        <p:nvSpPr>
          <p:cNvPr id="22531" name="Rectangle 3"/>
          <p:cNvSpPr>
            <a:spLocks noGrp="1"/>
          </p:cNvSpPr>
          <p:nvPr>
            <p:ph type="body" sz="half" idx="4294967295"/>
          </p:nvPr>
        </p:nvSpPr>
        <p:spPr>
          <a:xfrm>
            <a:off x="773984" y="2064241"/>
            <a:ext cx="7569200" cy="3494070"/>
          </a:xfrm>
        </p:spPr>
        <p:txBody>
          <a:bodyPr>
            <a:normAutofit/>
          </a:bodyPr>
          <a:lstStyle/>
          <a:p>
            <a:pPr algn="ctr">
              <a:lnSpc>
                <a:spcPct val="110000"/>
              </a:lnSpc>
              <a:spcBef>
                <a:spcPts val="0"/>
              </a:spcBef>
              <a:buClrTx/>
              <a:buNone/>
              <a:defRPr/>
            </a:pPr>
            <a:r>
              <a:rPr lang="en-US" sz="2200" dirty="0" smtClean="0"/>
              <a:t>Darrick Lam, M.S.W.</a:t>
            </a:r>
          </a:p>
          <a:p>
            <a:pPr algn="ctr">
              <a:lnSpc>
                <a:spcPct val="110000"/>
              </a:lnSpc>
              <a:spcBef>
                <a:spcPts val="0"/>
              </a:spcBef>
              <a:buClrTx/>
              <a:buNone/>
              <a:defRPr/>
            </a:pPr>
            <a:r>
              <a:rPr lang="en-US" sz="2200" dirty="0" smtClean="0"/>
              <a:t>Aging Services Program Specialist</a:t>
            </a:r>
          </a:p>
          <a:p>
            <a:pPr algn="ctr">
              <a:lnSpc>
                <a:spcPct val="110000"/>
              </a:lnSpc>
              <a:spcBef>
                <a:spcPts val="0"/>
              </a:spcBef>
              <a:buClrTx/>
              <a:buNone/>
              <a:defRPr/>
            </a:pPr>
            <a:r>
              <a:rPr lang="en-US" sz="2200" dirty="0" smtClean="0"/>
              <a:t>Administration for Community Living – Region IX</a:t>
            </a:r>
          </a:p>
          <a:p>
            <a:pPr algn="ctr">
              <a:lnSpc>
                <a:spcPct val="110000"/>
              </a:lnSpc>
              <a:spcBef>
                <a:spcPts val="0"/>
              </a:spcBef>
              <a:buClrTx/>
              <a:buNone/>
              <a:defRPr/>
            </a:pPr>
            <a:r>
              <a:rPr lang="en-US" sz="2200" dirty="0" smtClean="0"/>
              <a:t>U.S. Department of Health and Human Services</a:t>
            </a:r>
          </a:p>
          <a:p>
            <a:pPr algn="ctr">
              <a:lnSpc>
                <a:spcPct val="110000"/>
              </a:lnSpc>
              <a:spcBef>
                <a:spcPts val="0"/>
              </a:spcBef>
              <a:buClrTx/>
              <a:buNone/>
              <a:defRPr/>
            </a:pPr>
            <a:r>
              <a:rPr lang="en-US" sz="2200" dirty="0" smtClean="0"/>
              <a:t>90 – 7</a:t>
            </a:r>
            <a:r>
              <a:rPr lang="en-US" sz="2200" baseline="30000" dirty="0" smtClean="0"/>
              <a:t>th</a:t>
            </a:r>
            <a:r>
              <a:rPr lang="en-US" sz="2200" dirty="0" smtClean="0"/>
              <a:t> Street, Suite 8100</a:t>
            </a:r>
          </a:p>
          <a:p>
            <a:pPr algn="ctr">
              <a:lnSpc>
                <a:spcPct val="110000"/>
              </a:lnSpc>
              <a:spcBef>
                <a:spcPts val="0"/>
              </a:spcBef>
              <a:buClrTx/>
              <a:buNone/>
              <a:defRPr/>
            </a:pPr>
            <a:r>
              <a:rPr lang="en-US" sz="2200" dirty="0" smtClean="0"/>
              <a:t>San Francisco, CA 94103</a:t>
            </a:r>
          </a:p>
          <a:p>
            <a:pPr algn="ctr">
              <a:lnSpc>
                <a:spcPct val="110000"/>
              </a:lnSpc>
              <a:spcBef>
                <a:spcPts val="0"/>
              </a:spcBef>
              <a:buClrTx/>
              <a:buNone/>
              <a:defRPr/>
            </a:pPr>
            <a:r>
              <a:rPr lang="en-US" sz="2200" dirty="0" smtClean="0"/>
              <a:t>(415) 437-8780 (work)</a:t>
            </a:r>
          </a:p>
          <a:p>
            <a:pPr algn="ctr">
              <a:lnSpc>
                <a:spcPct val="110000"/>
              </a:lnSpc>
              <a:spcBef>
                <a:spcPts val="0"/>
              </a:spcBef>
              <a:buClrTx/>
              <a:buNone/>
              <a:defRPr/>
            </a:pPr>
            <a:r>
              <a:rPr lang="en-US" sz="2200" dirty="0" smtClean="0"/>
              <a:t>(415) 437-8782 (fax)</a:t>
            </a:r>
          </a:p>
          <a:p>
            <a:pPr algn="ctr">
              <a:lnSpc>
                <a:spcPct val="110000"/>
              </a:lnSpc>
              <a:spcBef>
                <a:spcPts val="0"/>
              </a:spcBef>
              <a:buClrTx/>
              <a:buNone/>
              <a:defRPr/>
            </a:pPr>
            <a:r>
              <a:rPr lang="en-US" sz="2200" dirty="0" smtClean="0">
                <a:hlinkClick r:id="rId3"/>
              </a:rPr>
              <a:t>darrick.lam@acl.hhs.gov</a:t>
            </a:r>
            <a:endParaRPr lang="en-US" sz="2200" dirty="0" smtClean="0"/>
          </a:p>
          <a:p>
            <a:pPr algn="ctr">
              <a:lnSpc>
                <a:spcPct val="110000"/>
              </a:lnSpc>
              <a:spcBef>
                <a:spcPts val="0"/>
              </a:spcBef>
              <a:buClrTx/>
              <a:buNone/>
              <a:defRPr/>
            </a:pPr>
            <a:endParaRPr lang="en-US" sz="2200" dirty="0" smtClean="0"/>
          </a:p>
          <a:p>
            <a:pPr marL="914400" lvl="1" indent="-457200">
              <a:lnSpc>
                <a:spcPct val="90000"/>
              </a:lnSpc>
              <a:spcBef>
                <a:spcPts val="0"/>
              </a:spcBef>
              <a:buClrTx/>
              <a:buFont typeface="Wingdings" pitchFamily="2" charset="2"/>
              <a:buChar char="q"/>
              <a:defRPr/>
            </a:pPr>
            <a:endParaRPr lang="en-US" sz="2200" dirty="0" smtClean="0"/>
          </a:p>
          <a:p>
            <a:pPr marL="914400" lvl="1" indent="-457200">
              <a:lnSpc>
                <a:spcPct val="90000"/>
              </a:lnSpc>
              <a:spcBef>
                <a:spcPts val="0"/>
              </a:spcBef>
              <a:buClrTx/>
              <a:buFont typeface="Wingdings" pitchFamily="2" charset="2"/>
              <a:buChar char="q"/>
              <a:defRPr/>
            </a:pPr>
            <a:endParaRPr lang="en-US" sz="2200" dirty="0" smtClean="0"/>
          </a:p>
          <a:p>
            <a:pPr lvl="1">
              <a:lnSpc>
                <a:spcPct val="90000"/>
              </a:lnSpc>
              <a:buClrTx/>
              <a:buFont typeface="Wingdings" pitchFamily="2" charset="2"/>
              <a:buChar char="q"/>
              <a:defRPr/>
            </a:pPr>
            <a:endParaRPr lang="en-US" sz="2000" dirty="0" smtClean="0"/>
          </a:p>
          <a:p>
            <a:pPr lvl="1">
              <a:lnSpc>
                <a:spcPct val="90000"/>
              </a:lnSpc>
              <a:buClrTx/>
              <a:buFont typeface="Wingdings" pitchFamily="2" charset="2"/>
              <a:buChar char="q"/>
              <a:defRPr/>
            </a:pPr>
            <a:endParaRPr lang="en-US" sz="2000" dirty="0" smtClean="0"/>
          </a:p>
          <a:p>
            <a:pPr>
              <a:lnSpc>
                <a:spcPct val="90000"/>
              </a:lnSpc>
              <a:buClrTx/>
              <a:buFont typeface="Wingdings" pitchFamily="2" charset="2"/>
              <a:buChar char="v"/>
              <a:defRPr/>
            </a:pPr>
            <a:endParaRPr lang="en-US" sz="2000" i="1" u="sng" dirty="0" smtClean="0">
              <a:latin typeface="Century Gothic" pitchFamily="34" charset="0"/>
              <a:ea typeface="ＭＳ Ｐゴシック"/>
              <a:cs typeface="Century Gothic"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778500" y="5603875"/>
            <a:ext cx="3109913" cy="1092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4" name="Rectangle 3"/>
          <p:cNvSpPr/>
          <p:nvPr/>
        </p:nvSpPr>
        <p:spPr>
          <a:xfrm>
            <a:off x="6953250" y="5648325"/>
            <a:ext cx="1895475" cy="1066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4340" name="Title 1"/>
          <p:cNvSpPr>
            <a:spLocks noGrp="1"/>
          </p:cNvSpPr>
          <p:nvPr>
            <p:ph type="title"/>
          </p:nvPr>
        </p:nvSpPr>
        <p:spPr>
          <a:xfrm>
            <a:off x="457200" y="446088"/>
            <a:ext cx="8229600" cy="458787"/>
          </a:xfrm>
        </p:spPr>
        <p:txBody>
          <a:bodyPr>
            <a:noAutofit/>
          </a:bodyPr>
          <a:lstStyle/>
          <a:p>
            <a:pPr>
              <a:defRPr/>
            </a:pPr>
            <a:r>
              <a:rPr lang="en-US" sz="3200" dirty="0" smtClean="0">
                <a:latin typeface="Broadway" pitchFamily="82" charset="0"/>
                <a:ea typeface="ＭＳ Ｐゴシック"/>
                <a:cs typeface="Century Gothic" pitchFamily="34" charset="0"/>
              </a:rPr>
              <a:t/>
            </a:r>
            <a:br>
              <a:rPr lang="en-US" sz="3200" dirty="0" smtClean="0">
                <a:latin typeface="Broadway" pitchFamily="82" charset="0"/>
                <a:ea typeface="ＭＳ Ｐゴシック"/>
                <a:cs typeface="Century Gothic" pitchFamily="34" charset="0"/>
              </a:rPr>
            </a:br>
            <a:r>
              <a:rPr lang="en-US" sz="3200" dirty="0" smtClean="0">
                <a:latin typeface="Broadway" pitchFamily="82" charset="0"/>
                <a:ea typeface="ＭＳ Ｐゴシック"/>
                <a:cs typeface="Century Gothic" pitchFamily="34" charset="0"/>
              </a:rPr>
              <a:t/>
            </a:r>
            <a:br>
              <a:rPr lang="en-US" sz="3200" dirty="0" smtClean="0">
                <a:latin typeface="Broadway" pitchFamily="82" charset="0"/>
                <a:ea typeface="ＭＳ Ｐゴシック"/>
                <a:cs typeface="Century Gothic" pitchFamily="34" charset="0"/>
              </a:rPr>
            </a:br>
            <a:r>
              <a:rPr lang="en-US" sz="3200" dirty="0" smtClean="0">
                <a:latin typeface="Broadway" pitchFamily="82" charset="0"/>
                <a:ea typeface="ＭＳ Ｐゴシック"/>
                <a:cs typeface="Century Gothic" pitchFamily="34" charset="0"/>
              </a:rPr>
              <a:t>Preface</a:t>
            </a:r>
            <a:br>
              <a:rPr lang="en-US" sz="3200" dirty="0" smtClean="0">
                <a:latin typeface="Broadway" pitchFamily="82" charset="0"/>
                <a:ea typeface="ＭＳ Ｐゴシック"/>
                <a:cs typeface="Century Gothic" pitchFamily="34" charset="0"/>
              </a:rPr>
            </a:br>
            <a:r>
              <a:rPr lang="en-US" sz="3200" dirty="0" smtClean="0">
                <a:latin typeface="Broadway" pitchFamily="82" charset="0"/>
                <a:ea typeface="ＭＳ Ｐゴシック"/>
                <a:cs typeface="Century Gothic" pitchFamily="34" charset="0"/>
              </a:rPr>
              <a:t/>
            </a:r>
            <a:br>
              <a:rPr lang="en-US" sz="3200" dirty="0" smtClean="0">
                <a:latin typeface="Broadway" pitchFamily="82" charset="0"/>
                <a:ea typeface="ＭＳ Ｐゴシック"/>
                <a:cs typeface="Century Gothic" pitchFamily="34" charset="0"/>
              </a:rPr>
            </a:br>
            <a:endParaRPr lang="en-US" sz="3200" dirty="0" smtClean="0">
              <a:latin typeface="Broadway" pitchFamily="82" charset="0"/>
              <a:ea typeface="ＭＳ Ｐゴシック"/>
              <a:cs typeface="Century Gothic" pitchFamily="34" charset="0"/>
            </a:endParaRPr>
          </a:p>
        </p:txBody>
      </p:sp>
      <p:sp>
        <p:nvSpPr>
          <p:cNvPr id="3" name="Text Placeholder 2"/>
          <p:cNvSpPr>
            <a:spLocks noGrp="1"/>
          </p:cNvSpPr>
          <p:nvPr>
            <p:ph sz="half" idx="1"/>
          </p:nvPr>
        </p:nvSpPr>
        <p:spPr>
          <a:xfrm>
            <a:off x="466725" y="1409700"/>
            <a:ext cx="7915275" cy="4933950"/>
          </a:xfrm>
        </p:spPr>
        <p:txBody>
          <a:bodyPr/>
          <a:lstStyle/>
          <a:p>
            <a:pPr>
              <a:buClrTx/>
              <a:defRPr/>
            </a:pPr>
            <a:r>
              <a:rPr lang="en-US" dirty="0" smtClean="0">
                <a:latin typeface="Century Gothic" pitchFamily="34" charset="0"/>
              </a:rPr>
              <a:t>Background</a:t>
            </a:r>
          </a:p>
          <a:p>
            <a:pPr lvl="1">
              <a:buClrTx/>
              <a:buFont typeface="Wingdings" pitchFamily="2" charset="2"/>
              <a:buChar char="v"/>
              <a:defRPr/>
            </a:pPr>
            <a:r>
              <a:rPr lang="en-US" dirty="0" smtClean="0">
                <a:latin typeface="Century Gothic" pitchFamily="34" charset="0"/>
              </a:rPr>
              <a:t>10th Anniversary of Olmstead Decision</a:t>
            </a:r>
          </a:p>
          <a:p>
            <a:pPr lvl="1">
              <a:buClrTx/>
              <a:buFont typeface="Wingdings" pitchFamily="2" charset="2"/>
              <a:buChar char="v"/>
              <a:defRPr/>
            </a:pPr>
            <a:r>
              <a:rPr lang="en-US" dirty="0" smtClean="0">
                <a:latin typeface="Century Gothic" pitchFamily="34" charset="0"/>
              </a:rPr>
              <a:t>Interagency Coordinating Council</a:t>
            </a:r>
          </a:p>
          <a:p>
            <a:pPr>
              <a:buClrTx/>
              <a:defRPr/>
            </a:pPr>
            <a:endParaRPr lang="en-US" sz="1400" dirty="0" smtClean="0">
              <a:latin typeface="Century Gothic" pitchFamily="34" charset="0"/>
              <a:sym typeface="Wingdings"/>
            </a:endParaRPr>
          </a:p>
          <a:p>
            <a:pPr>
              <a:buClrTx/>
              <a:defRPr/>
            </a:pPr>
            <a:r>
              <a:rPr lang="en-US" dirty="0" smtClean="0">
                <a:latin typeface="Century Gothic" pitchFamily="34" charset="0"/>
              </a:rPr>
              <a:t>Overview</a:t>
            </a:r>
          </a:p>
          <a:p>
            <a:pPr lvl="1">
              <a:buClrTx/>
              <a:buFont typeface="Wingdings" pitchFamily="2" charset="2"/>
              <a:buChar char="v"/>
              <a:defRPr/>
            </a:pPr>
            <a:r>
              <a:rPr lang="en-US" dirty="0" smtClean="0">
                <a:latin typeface="Century Gothic" pitchFamily="34" charset="0"/>
              </a:rPr>
              <a:t>Organizational Structure</a:t>
            </a:r>
          </a:p>
          <a:p>
            <a:pPr lvl="1">
              <a:buClrTx/>
              <a:buFont typeface="Wingdings" pitchFamily="2" charset="2"/>
              <a:buChar char="v"/>
              <a:defRPr/>
            </a:pPr>
            <a:r>
              <a:rPr lang="en-US" dirty="0" smtClean="0">
                <a:latin typeface="Century Gothic" pitchFamily="34" charset="0"/>
              </a:rPr>
              <a:t>Roles &amp; Responsibilities</a:t>
            </a:r>
          </a:p>
          <a:p>
            <a:pPr>
              <a:buClrTx/>
              <a:defRPr/>
            </a:pPr>
            <a:endParaRPr lang="en-US" sz="1400" dirty="0" smtClean="0">
              <a:latin typeface="Broadway" pitchFamily="82" charset="0"/>
            </a:endParaRPr>
          </a:p>
          <a:p>
            <a:pPr>
              <a:buClrTx/>
              <a:defRPr/>
            </a:pPr>
            <a:r>
              <a:rPr lang="en-US" dirty="0" smtClean="0">
                <a:latin typeface="Century Gothic" pitchFamily="34" charset="0"/>
              </a:rPr>
              <a:t>Importance</a:t>
            </a:r>
          </a:p>
          <a:p>
            <a:pPr>
              <a:buClrTx/>
              <a:defRPr/>
            </a:pPr>
            <a:endParaRPr lang="en-US" sz="1100" dirty="0" smtClean="0">
              <a:latin typeface="Broadway" pitchFamily="82" charset="0"/>
            </a:endParaRPr>
          </a:p>
          <a:p>
            <a:pPr>
              <a:buClrTx/>
              <a:buFont typeface="Wingdings" pitchFamily="2" charset="2"/>
              <a:buNone/>
              <a:defRPr/>
            </a:pPr>
            <a:endParaRPr lang="en-US" sz="2000" dirty="0" smtClean="0">
              <a:latin typeface="Broadway" pitchFamily="82" charset="0"/>
            </a:endParaRPr>
          </a:p>
          <a:p>
            <a:pPr>
              <a:buClrTx/>
              <a:defRPr/>
            </a:pPr>
            <a:endParaRPr lang="en-US" sz="2400" dirty="0" smtClean="0">
              <a:latin typeface="Broadway" pitchFamily="82" charset="0"/>
            </a:endParaRPr>
          </a:p>
          <a:p>
            <a:pPr>
              <a:buClrTx/>
              <a:defRPr/>
            </a:pPr>
            <a:endParaRPr lang="en-US" sz="2400" dirty="0" smtClean="0">
              <a:latin typeface="Broadway" pitchFamily="82" charset="0"/>
            </a:endParaRPr>
          </a:p>
          <a:p>
            <a:pPr marL="800100" lvl="1" indent="-228600">
              <a:buClrTx/>
              <a:buFont typeface="WP IconicSymbolsA" pitchFamily="2" charset="2"/>
              <a:buNone/>
              <a:tabLst>
                <a:tab pos="1371600" algn="l"/>
              </a:tabLst>
              <a:defRPr/>
            </a:pPr>
            <a:endParaRPr lang="en-US" sz="800" dirty="0" smtClean="0">
              <a:latin typeface="+mn-lt"/>
            </a:endParaRPr>
          </a:p>
        </p:txBody>
      </p:sp>
      <p:pic>
        <p:nvPicPr>
          <p:cNvPr id="12294" name="Picture 7" descr="untitled.bmp"/>
          <p:cNvPicPr>
            <a:picLocks noChangeAspect="1"/>
          </p:cNvPicPr>
          <p:nvPr/>
        </p:nvPicPr>
        <p:blipFill>
          <a:blip r:embed="rId3">
            <a:clrChange>
              <a:clrFrom>
                <a:srgbClr val="FFFFFF"/>
              </a:clrFrom>
              <a:clrTo>
                <a:srgbClr val="FFFFFF">
                  <a:alpha val="0"/>
                </a:srgbClr>
              </a:clrTo>
            </a:clrChange>
          </a:blip>
          <a:srcRect r="30391" b="50000"/>
          <a:stretch>
            <a:fillRect/>
          </a:stretch>
        </p:blipFill>
        <p:spPr bwMode="auto">
          <a:xfrm>
            <a:off x="6718300" y="5764213"/>
            <a:ext cx="2051050" cy="917575"/>
          </a:xfrm>
          <a:prstGeom prst="rect">
            <a:avLst/>
          </a:prstGeom>
          <a:noFill/>
          <a:ln w="9525">
            <a:noFill/>
            <a:miter lim="800000"/>
            <a:headEnd/>
            <a:tailEnd/>
          </a:ln>
        </p:spPr>
      </p:pic>
      <p:sp>
        <p:nvSpPr>
          <p:cNvPr id="10" name="Rectangle 9"/>
          <p:cNvSpPr/>
          <p:nvPr/>
        </p:nvSpPr>
        <p:spPr>
          <a:xfrm>
            <a:off x="0" y="6461125"/>
            <a:ext cx="6232525" cy="203200"/>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778500" y="5603875"/>
            <a:ext cx="3109913" cy="1092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4" name="Rectangle 3"/>
          <p:cNvSpPr/>
          <p:nvPr/>
        </p:nvSpPr>
        <p:spPr>
          <a:xfrm>
            <a:off x="6953250" y="5648325"/>
            <a:ext cx="1895475" cy="1066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5364" name="Title 1"/>
          <p:cNvSpPr>
            <a:spLocks noGrp="1"/>
          </p:cNvSpPr>
          <p:nvPr>
            <p:ph type="title"/>
          </p:nvPr>
        </p:nvSpPr>
        <p:spPr>
          <a:xfrm>
            <a:off x="457200" y="446088"/>
            <a:ext cx="8229600" cy="458787"/>
          </a:xfrm>
        </p:spPr>
        <p:txBody>
          <a:bodyPr>
            <a:noAutofit/>
          </a:bodyPr>
          <a:lstStyle/>
          <a:p>
            <a:pPr>
              <a:defRPr/>
            </a:pPr>
            <a:r>
              <a:rPr lang="en-US" sz="3200" smtClean="0">
                <a:latin typeface="Broadway" pitchFamily="82" charset="0"/>
                <a:ea typeface="ＭＳ Ｐゴシック"/>
                <a:cs typeface="Century Gothic" pitchFamily="34" charset="0"/>
              </a:rPr>
              <a:t/>
            </a:r>
            <a:br>
              <a:rPr lang="en-US" sz="3200" smtClean="0">
                <a:latin typeface="Broadway" pitchFamily="82" charset="0"/>
                <a:ea typeface="ＭＳ Ｐゴシック"/>
                <a:cs typeface="Century Gothic" pitchFamily="34" charset="0"/>
              </a:rPr>
            </a:br>
            <a:r>
              <a:rPr lang="en-US" sz="3200" smtClean="0">
                <a:latin typeface="Broadway" pitchFamily="82" charset="0"/>
                <a:ea typeface="ＭＳ Ｐゴシック"/>
                <a:cs typeface="Century Gothic" pitchFamily="34" charset="0"/>
              </a:rPr>
              <a:t/>
            </a:r>
            <a:br>
              <a:rPr lang="en-US" sz="3200" smtClean="0">
                <a:latin typeface="Broadway" pitchFamily="82" charset="0"/>
                <a:ea typeface="ＭＳ Ｐゴシック"/>
                <a:cs typeface="Century Gothic" pitchFamily="34" charset="0"/>
              </a:rPr>
            </a:br>
            <a:r>
              <a:rPr lang="en-US" sz="3200" smtClean="0">
                <a:latin typeface="Broadway" pitchFamily="82" charset="0"/>
                <a:ea typeface="ＭＳ Ｐゴシック"/>
                <a:cs typeface="Century Gothic" pitchFamily="34" charset="0"/>
              </a:rPr>
              <a:t/>
            </a:r>
            <a:br>
              <a:rPr lang="en-US" sz="3200" smtClean="0">
                <a:latin typeface="Broadway" pitchFamily="82" charset="0"/>
                <a:ea typeface="ＭＳ Ｐゴシック"/>
                <a:cs typeface="Century Gothic" pitchFamily="34" charset="0"/>
              </a:rPr>
            </a:br>
            <a:r>
              <a:rPr lang="en-US" sz="3200" smtClean="0">
                <a:latin typeface="Broadway" pitchFamily="82" charset="0"/>
                <a:ea typeface="ＭＳ Ｐゴシック"/>
                <a:cs typeface="Century Gothic" pitchFamily="34" charset="0"/>
              </a:rPr>
              <a:t>Implications</a:t>
            </a:r>
            <a:br>
              <a:rPr lang="en-US" sz="3200" smtClean="0">
                <a:latin typeface="Broadway" pitchFamily="82" charset="0"/>
                <a:ea typeface="ＭＳ Ｐゴシック"/>
                <a:cs typeface="Century Gothic" pitchFamily="34" charset="0"/>
              </a:rPr>
            </a:br>
            <a:r>
              <a:rPr lang="en-US" sz="3200" smtClean="0">
                <a:latin typeface="Broadway" pitchFamily="82" charset="0"/>
                <a:ea typeface="ＭＳ Ｐゴシック"/>
                <a:cs typeface="Century Gothic" pitchFamily="34" charset="0"/>
              </a:rPr>
              <a:t/>
            </a:r>
            <a:br>
              <a:rPr lang="en-US" sz="3200" smtClean="0">
                <a:latin typeface="Broadway" pitchFamily="82" charset="0"/>
                <a:ea typeface="ＭＳ Ｐゴシック"/>
                <a:cs typeface="Century Gothic" pitchFamily="34" charset="0"/>
              </a:rPr>
            </a:br>
            <a:r>
              <a:rPr lang="en-US" sz="3200" smtClean="0">
                <a:latin typeface="Broadway" pitchFamily="82" charset="0"/>
                <a:ea typeface="ＭＳ Ｐゴシック"/>
                <a:cs typeface="Century Gothic" pitchFamily="34" charset="0"/>
              </a:rPr>
              <a:t/>
            </a:r>
            <a:br>
              <a:rPr lang="en-US" sz="3200" smtClean="0">
                <a:latin typeface="Broadway" pitchFamily="82" charset="0"/>
                <a:ea typeface="ＭＳ Ｐゴシック"/>
                <a:cs typeface="Century Gothic" pitchFamily="34" charset="0"/>
              </a:rPr>
            </a:br>
            <a:endParaRPr lang="en-US" sz="3200" smtClean="0">
              <a:latin typeface="Broadway" pitchFamily="82" charset="0"/>
              <a:ea typeface="ＭＳ Ｐゴシック"/>
              <a:cs typeface="Century Gothic" pitchFamily="34" charset="0"/>
            </a:endParaRPr>
          </a:p>
        </p:txBody>
      </p:sp>
      <p:sp>
        <p:nvSpPr>
          <p:cNvPr id="3" name="Text Placeholder 2"/>
          <p:cNvSpPr>
            <a:spLocks noGrp="1"/>
          </p:cNvSpPr>
          <p:nvPr>
            <p:ph sz="half" idx="1"/>
          </p:nvPr>
        </p:nvSpPr>
        <p:spPr>
          <a:xfrm>
            <a:off x="466725" y="1157288"/>
            <a:ext cx="7915275" cy="4933950"/>
          </a:xfrm>
        </p:spPr>
        <p:txBody>
          <a:bodyPr/>
          <a:lstStyle/>
          <a:p>
            <a:pPr>
              <a:buClrTx/>
              <a:defRPr/>
            </a:pPr>
            <a:r>
              <a:rPr lang="en-US" sz="2000" dirty="0" smtClean="0">
                <a:latin typeface="Century Gothic" pitchFamily="34" charset="0"/>
              </a:rPr>
              <a:t>Enhance and strengthen efforts to support seniors and people with disabilities.</a:t>
            </a:r>
          </a:p>
          <a:p>
            <a:pPr>
              <a:buClrTx/>
              <a:defRPr/>
            </a:pPr>
            <a:endParaRPr lang="en-US" sz="1100" dirty="0" smtClean="0">
              <a:latin typeface="Century Gothic" pitchFamily="34" charset="0"/>
              <a:sym typeface="Wingdings"/>
            </a:endParaRPr>
          </a:p>
          <a:p>
            <a:pPr>
              <a:buClrTx/>
              <a:defRPr/>
            </a:pPr>
            <a:r>
              <a:rPr lang="en-US" sz="2000" dirty="0" smtClean="0">
                <a:latin typeface="Century Gothic" pitchFamily="34" charset="0"/>
              </a:rPr>
              <a:t>Benefit existing programs intended to serve both older Americans and persons with disabilities.</a:t>
            </a:r>
          </a:p>
          <a:p>
            <a:pPr>
              <a:buClrTx/>
              <a:defRPr/>
            </a:pPr>
            <a:endParaRPr lang="en-US" sz="1100" dirty="0" smtClean="0">
              <a:latin typeface="Broadway" pitchFamily="82" charset="0"/>
            </a:endParaRPr>
          </a:p>
          <a:p>
            <a:pPr>
              <a:buClrTx/>
              <a:defRPr/>
            </a:pPr>
            <a:r>
              <a:rPr lang="en-US" sz="2000" dirty="0" smtClean="0">
                <a:latin typeface="Century Gothic" pitchFamily="34" charset="0"/>
              </a:rPr>
              <a:t>Retain the distinct programs of initiatives designed to meet the unique needs of seniors or people with disabilities.</a:t>
            </a:r>
          </a:p>
          <a:p>
            <a:pPr>
              <a:buClrTx/>
              <a:defRPr/>
            </a:pPr>
            <a:endParaRPr lang="en-US" sz="1100" dirty="0" smtClean="0">
              <a:latin typeface="Broadway" pitchFamily="82" charset="0"/>
            </a:endParaRPr>
          </a:p>
          <a:p>
            <a:pPr>
              <a:buClrTx/>
              <a:defRPr/>
            </a:pPr>
            <a:r>
              <a:rPr lang="en-US" sz="2000" dirty="0" smtClean="0">
                <a:latin typeface="Century Gothic" pitchFamily="34" charset="0"/>
              </a:rPr>
              <a:t>Work with CMS to develop, refine and strengthen policies that promote independent living among all populations; and to promote home and community based services and supports.</a:t>
            </a:r>
          </a:p>
          <a:p>
            <a:pPr>
              <a:buClrTx/>
              <a:defRPr/>
            </a:pPr>
            <a:endParaRPr lang="en-US" sz="1100" dirty="0" smtClean="0">
              <a:latin typeface="Broadway" pitchFamily="82" charset="0"/>
            </a:endParaRPr>
          </a:p>
          <a:p>
            <a:pPr>
              <a:buClrTx/>
              <a:defRPr/>
            </a:pPr>
            <a:r>
              <a:rPr lang="en-US" sz="2000" dirty="0" smtClean="0">
                <a:latin typeface="Century Gothic" pitchFamily="34" charset="0"/>
              </a:rPr>
              <a:t>Include a Principal Deputy to serve as the senior advisor to the Secretary on Disability</a:t>
            </a:r>
          </a:p>
          <a:p>
            <a:pPr>
              <a:buClrTx/>
              <a:buFont typeface="Wingdings" pitchFamily="2" charset="2"/>
              <a:buNone/>
              <a:defRPr/>
            </a:pPr>
            <a:endParaRPr lang="en-US" sz="2000" dirty="0" smtClean="0">
              <a:latin typeface="Broadway" pitchFamily="82" charset="0"/>
            </a:endParaRPr>
          </a:p>
          <a:p>
            <a:pPr>
              <a:buClrTx/>
              <a:defRPr/>
            </a:pPr>
            <a:endParaRPr lang="en-US" sz="2400" dirty="0" smtClean="0">
              <a:latin typeface="Broadway" pitchFamily="82" charset="0"/>
            </a:endParaRPr>
          </a:p>
          <a:p>
            <a:pPr>
              <a:buClrTx/>
              <a:defRPr/>
            </a:pPr>
            <a:endParaRPr lang="en-US" sz="2400" dirty="0" smtClean="0">
              <a:latin typeface="Broadway" pitchFamily="82" charset="0"/>
            </a:endParaRPr>
          </a:p>
          <a:p>
            <a:pPr marL="800100" lvl="1" indent="-228600">
              <a:buClrTx/>
              <a:buFont typeface="WP IconicSymbolsA" pitchFamily="2" charset="2"/>
              <a:buNone/>
              <a:tabLst>
                <a:tab pos="1371600" algn="l"/>
              </a:tabLst>
              <a:defRPr/>
            </a:pPr>
            <a:endParaRPr lang="en-US" sz="800" dirty="0" smtClean="0">
              <a:latin typeface="+mn-lt"/>
            </a:endParaRPr>
          </a:p>
        </p:txBody>
      </p:sp>
      <p:sp>
        <p:nvSpPr>
          <p:cNvPr id="8" name="Rectangle 7"/>
          <p:cNvSpPr/>
          <p:nvPr/>
        </p:nvSpPr>
        <p:spPr>
          <a:xfrm>
            <a:off x="0" y="6461125"/>
            <a:ext cx="6232525" cy="203200"/>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13319" name="Picture 8" descr="untitled.bmp"/>
          <p:cNvPicPr>
            <a:picLocks noChangeAspect="1"/>
          </p:cNvPicPr>
          <p:nvPr/>
        </p:nvPicPr>
        <p:blipFill>
          <a:blip r:embed="rId3">
            <a:clrChange>
              <a:clrFrom>
                <a:srgbClr val="FFFFFF"/>
              </a:clrFrom>
              <a:clrTo>
                <a:srgbClr val="FFFFFF">
                  <a:alpha val="0"/>
                </a:srgbClr>
              </a:clrTo>
            </a:clrChange>
          </a:blip>
          <a:srcRect r="30391" b="50000"/>
          <a:stretch>
            <a:fillRect/>
          </a:stretch>
        </p:blipFill>
        <p:spPr bwMode="auto">
          <a:xfrm>
            <a:off x="6718300" y="5764213"/>
            <a:ext cx="2051050" cy="917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7700" y="2047875"/>
            <a:ext cx="7781925" cy="2092325"/>
          </a:xfrm>
          <a:prstGeom prst="rect">
            <a:avLst/>
          </a:prstGeom>
          <a:noFill/>
        </p:spPr>
        <p:txBody>
          <a:bodyPr>
            <a:spAutoFit/>
          </a:bodyPr>
          <a:lstStyle/>
          <a:p>
            <a:pPr algn="ctr">
              <a:defRPr/>
            </a:pPr>
            <a:endParaRPr lang="en-US" sz="1400" dirty="0"/>
          </a:p>
          <a:p>
            <a:pPr>
              <a:buFont typeface="Arial" pitchFamily="34" charset="0"/>
              <a:buChar char="•"/>
              <a:defRPr/>
            </a:pPr>
            <a:endParaRPr lang="en-US" sz="3200" dirty="0">
              <a:latin typeface="+mj-lt"/>
            </a:endParaRPr>
          </a:p>
          <a:p>
            <a:pPr>
              <a:buFont typeface="Arial" pitchFamily="34" charset="0"/>
              <a:buChar char="•"/>
              <a:defRPr/>
            </a:pPr>
            <a:endParaRPr lang="en-US" sz="3200" dirty="0">
              <a:latin typeface="+mj-lt"/>
            </a:endParaRPr>
          </a:p>
          <a:p>
            <a:pPr>
              <a:buFont typeface="Arial" pitchFamily="34" charset="0"/>
              <a:buChar char="•"/>
              <a:defRPr/>
            </a:pPr>
            <a:endParaRPr lang="en-US" sz="3200" dirty="0">
              <a:latin typeface="+mj-lt"/>
            </a:endParaRPr>
          </a:p>
          <a:p>
            <a:pPr>
              <a:buFont typeface="Arial" pitchFamily="34" charset="0"/>
              <a:buChar char="•"/>
              <a:defRPr/>
            </a:pPr>
            <a:endParaRPr lang="en-US" sz="2000" dirty="0">
              <a:latin typeface="+mj-lt"/>
            </a:endParaRPr>
          </a:p>
        </p:txBody>
      </p:sp>
      <p:pic>
        <p:nvPicPr>
          <p:cNvPr id="14339" name="Picture 3" descr="ACL Org Chart.jpg"/>
          <p:cNvPicPr>
            <a:picLocks noChangeAspect="1"/>
          </p:cNvPicPr>
          <p:nvPr/>
        </p:nvPicPr>
        <p:blipFill>
          <a:blip r:embed="rId3"/>
          <a:srcRect t="12473"/>
          <a:stretch>
            <a:fillRect/>
          </a:stretch>
        </p:blipFill>
        <p:spPr bwMode="auto">
          <a:xfrm>
            <a:off x="0" y="1282700"/>
            <a:ext cx="8821738" cy="5754688"/>
          </a:xfrm>
          <a:prstGeom prst="rect">
            <a:avLst/>
          </a:prstGeom>
          <a:noFill/>
          <a:ln w="9525">
            <a:noFill/>
            <a:miter lim="800000"/>
            <a:headEnd/>
            <a:tailEnd/>
          </a:ln>
        </p:spPr>
      </p:pic>
      <p:sp>
        <p:nvSpPr>
          <p:cNvPr id="14340" name="TextBox 4"/>
          <p:cNvSpPr txBox="1">
            <a:spLocks noChangeArrowheads="1"/>
          </p:cNvSpPr>
          <p:nvPr/>
        </p:nvSpPr>
        <p:spPr bwMode="auto">
          <a:xfrm>
            <a:off x="2085975" y="160338"/>
            <a:ext cx="4957763" cy="1154112"/>
          </a:xfrm>
          <a:prstGeom prst="rect">
            <a:avLst/>
          </a:prstGeom>
          <a:noFill/>
          <a:ln w="9525">
            <a:noFill/>
            <a:miter lim="800000"/>
            <a:headEnd/>
            <a:tailEnd/>
          </a:ln>
        </p:spPr>
        <p:txBody>
          <a:bodyPr wrap="none">
            <a:spAutoFit/>
          </a:bodyPr>
          <a:lstStyle/>
          <a:p>
            <a:pPr algn="ctr"/>
            <a:r>
              <a:rPr lang="en-US" sz="3200">
                <a:latin typeface="Broadway" pitchFamily="82" charset="0"/>
              </a:rPr>
              <a:t>Organizational Chart</a:t>
            </a:r>
          </a:p>
          <a:p>
            <a:pPr algn="ctr"/>
            <a:endParaRPr lang="en-US" sz="500">
              <a:latin typeface="Broadway" pitchFamily="82" charset="0"/>
            </a:endParaRPr>
          </a:p>
          <a:p>
            <a:pPr algn="ctr"/>
            <a:r>
              <a:rPr lang="en-US" sz="1600">
                <a:latin typeface="Broadway" pitchFamily="82" charset="0"/>
              </a:rPr>
              <a:t>Department of Health &amp; Human Services</a:t>
            </a:r>
          </a:p>
          <a:p>
            <a:pPr algn="ctr"/>
            <a:r>
              <a:rPr lang="en-US" sz="1600">
                <a:latin typeface="Broadway" pitchFamily="82" charset="0"/>
              </a:rPr>
              <a:t>Administration for Community Living</a:t>
            </a:r>
            <a:endParaRPr lang="en-US" sz="2000">
              <a:latin typeface="Broadway" pitchFamily="82" charset="0"/>
            </a:endParaRPr>
          </a:p>
        </p:txBody>
      </p:sp>
      <p:pic>
        <p:nvPicPr>
          <p:cNvPr id="14341" name="Picture 5" descr="untitled.bmp"/>
          <p:cNvPicPr>
            <a:picLocks noChangeAspect="1"/>
          </p:cNvPicPr>
          <p:nvPr/>
        </p:nvPicPr>
        <p:blipFill>
          <a:blip r:embed="rId4">
            <a:clrChange>
              <a:clrFrom>
                <a:srgbClr val="FFFFFF"/>
              </a:clrFrom>
              <a:clrTo>
                <a:srgbClr val="FFFFFF">
                  <a:alpha val="0"/>
                </a:srgbClr>
              </a:clrTo>
            </a:clrChange>
          </a:blip>
          <a:srcRect r="30391" b="50000"/>
          <a:stretch>
            <a:fillRect/>
          </a:stretch>
        </p:blipFill>
        <p:spPr bwMode="auto">
          <a:xfrm>
            <a:off x="6718300" y="5764213"/>
            <a:ext cx="2051050" cy="917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6"/>
          <p:cNvSpPr>
            <a:spLocks noChangeArrowheads="1"/>
          </p:cNvSpPr>
          <p:nvPr/>
        </p:nvSpPr>
        <p:spPr bwMode="auto">
          <a:xfrm>
            <a:off x="457200" y="381000"/>
            <a:ext cx="8229600" cy="1066800"/>
          </a:xfrm>
          <a:prstGeom prst="rect">
            <a:avLst/>
          </a:prstGeom>
          <a:noFill/>
          <a:ln w="9525">
            <a:noFill/>
            <a:miter lim="800000"/>
            <a:headEnd/>
            <a:tailEnd/>
          </a:ln>
        </p:spPr>
        <p:txBody>
          <a:bodyPr anchor="ctr"/>
          <a:lstStyle/>
          <a:p>
            <a:pPr algn="ctr" eaLnBrk="0" hangingPunct="0"/>
            <a:r>
              <a:rPr lang="en-US" sz="3200" b="1" dirty="0">
                <a:latin typeface="Broadway" pitchFamily="82" charset="0"/>
              </a:rPr>
              <a:t>AoA is the Federal Leader of the Aging Network</a:t>
            </a:r>
          </a:p>
        </p:txBody>
      </p:sp>
      <p:grpSp>
        <p:nvGrpSpPr>
          <p:cNvPr id="15363" name="Group 28"/>
          <p:cNvGrpSpPr>
            <a:grpSpLocks noChangeAspect="1"/>
          </p:cNvGrpSpPr>
          <p:nvPr/>
        </p:nvGrpSpPr>
        <p:grpSpPr bwMode="auto">
          <a:xfrm>
            <a:off x="609600" y="1838325"/>
            <a:ext cx="7620000" cy="4495800"/>
            <a:chOff x="1728" y="-1075"/>
            <a:chExt cx="8798" cy="8883"/>
          </a:xfrm>
        </p:grpSpPr>
        <p:sp>
          <p:nvSpPr>
            <p:cNvPr id="15377" name="AutoShape 29"/>
            <p:cNvSpPr>
              <a:spLocks noChangeAspect="1" noChangeArrowheads="1" noTextEdit="1"/>
            </p:cNvSpPr>
            <p:nvPr/>
          </p:nvSpPr>
          <p:spPr bwMode="auto">
            <a:xfrm>
              <a:off x="1728" y="-1075"/>
              <a:ext cx="8798" cy="8883"/>
            </a:xfrm>
            <a:prstGeom prst="rect">
              <a:avLst/>
            </a:prstGeom>
            <a:noFill/>
            <a:ln w="9525">
              <a:noFill/>
              <a:miter lim="800000"/>
              <a:headEnd/>
              <a:tailEnd/>
            </a:ln>
          </p:spPr>
          <p:txBody>
            <a:bodyPr/>
            <a:lstStyle/>
            <a:p>
              <a:endParaRPr lang="en-US"/>
            </a:p>
          </p:txBody>
        </p:sp>
        <p:sp>
          <p:nvSpPr>
            <p:cNvPr id="15378" name="_s92190"/>
            <p:cNvSpPr>
              <a:spLocks noChangeShapeType="1"/>
            </p:cNvSpPr>
            <p:nvPr/>
          </p:nvSpPr>
          <p:spPr bwMode="auto">
            <a:xfrm flipH="1" flipV="1">
              <a:off x="4525" y="2087"/>
              <a:ext cx="800" cy="639"/>
            </a:xfrm>
            <a:prstGeom prst="line">
              <a:avLst/>
            </a:prstGeom>
            <a:noFill/>
            <a:ln w="28575">
              <a:solidFill>
                <a:schemeClr val="bg2"/>
              </a:solidFill>
              <a:round/>
              <a:headEnd/>
              <a:tailEnd/>
            </a:ln>
          </p:spPr>
          <p:txBody>
            <a:bodyPr lIns="0" tIns="0" rIns="0" bIns="0" anchor="ctr"/>
            <a:lstStyle/>
            <a:p>
              <a:endParaRPr lang="en-US"/>
            </a:p>
          </p:txBody>
        </p:sp>
        <p:sp>
          <p:nvSpPr>
            <p:cNvPr id="92191" name="_s92191"/>
            <p:cNvSpPr>
              <a:spLocks noChangeArrowheads="1"/>
            </p:cNvSpPr>
            <p:nvPr/>
          </p:nvSpPr>
          <p:spPr bwMode="auto">
            <a:xfrm>
              <a:off x="2698" y="421"/>
              <a:ext cx="2051" cy="2051"/>
            </a:xfrm>
            <a:prstGeom prst="rect">
              <a:avLst/>
            </a:prstGeom>
            <a:gradFill rotWithShape="0">
              <a:gsLst>
                <a:gs pos="0">
                  <a:srgbClr val="FFC000"/>
                </a:gs>
                <a:gs pos="100000">
                  <a:schemeClr val="bg1"/>
                </a:gs>
              </a:gsLst>
              <a:path path="rect">
                <a:fillToRect l="100000" b="100000"/>
              </a:path>
            </a:gradFill>
            <a:ln w="9525">
              <a:solidFill>
                <a:schemeClr val="tx1"/>
              </a:solidFill>
              <a:miter lim="800000"/>
              <a:headEnd/>
              <a:tailEnd/>
            </a:ln>
            <a:effectLst>
              <a:outerShdw blurRad="63500" dist="141990" dir="1593903" algn="ctr" rotWithShape="0">
                <a:schemeClr val="accent2">
                  <a:alpha val="74998"/>
                </a:schemeClr>
              </a:outerShdw>
            </a:effectLst>
          </p:spPr>
          <p:txBody>
            <a:bodyPr lIns="0" tIns="0" rIns="0" bIns="0" anchor="ctr"/>
            <a:lstStyle/>
            <a:p>
              <a:pPr algn="ctr">
                <a:defRPr/>
              </a:pPr>
              <a:r>
                <a:rPr lang="en-US" b="1" dirty="0">
                  <a:latin typeface="Century Gothic" pitchFamily="34" charset="0"/>
                  <a:ea typeface="ＭＳ Ｐゴシック" charset="-128"/>
                  <a:cs typeface="+mn-cs"/>
                </a:rPr>
                <a:t>629 Area Agencies on Aging</a:t>
              </a:r>
              <a:r>
                <a:rPr lang="en-US" b="1" dirty="0">
                  <a:latin typeface="Times New Roman" pitchFamily="18" charset="0"/>
                  <a:ea typeface="ＭＳ Ｐゴシック" charset="-128"/>
                  <a:cs typeface="+mn-cs"/>
                </a:rPr>
                <a:t> </a:t>
              </a:r>
              <a:endParaRPr lang="en-US" dirty="0">
                <a:ea typeface="ＭＳ Ｐゴシック" charset="-128"/>
                <a:cs typeface="+mn-cs"/>
              </a:endParaRPr>
            </a:p>
          </p:txBody>
        </p:sp>
        <p:sp>
          <p:nvSpPr>
            <p:cNvPr id="15380" name="_s92192"/>
            <p:cNvSpPr>
              <a:spLocks noChangeShapeType="1"/>
            </p:cNvSpPr>
            <p:nvPr/>
          </p:nvSpPr>
          <p:spPr bwMode="auto">
            <a:xfrm flipH="1">
              <a:off x="4129" y="3594"/>
              <a:ext cx="998" cy="227"/>
            </a:xfrm>
            <a:prstGeom prst="line">
              <a:avLst/>
            </a:prstGeom>
            <a:noFill/>
            <a:ln w="28575">
              <a:solidFill>
                <a:schemeClr val="bg2"/>
              </a:solidFill>
              <a:round/>
              <a:headEnd/>
              <a:tailEnd/>
            </a:ln>
          </p:spPr>
          <p:txBody>
            <a:bodyPr lIns="0" tIns="0" rIns="0" bIns="0" anchor="ctr"/>
            <a:lstStyle/>
            <a:p>
              <a:endParaRPr lang="en-US"/>
            </a:p>
          </p:txBody>
        </p:sp>
        <p:sp>
          <p:nvSpPr>
            <p:cNvPr id="92193" name="_s92193"/>
            <p:cNvSpPr>
              <a:spLocks noChangeArrowheads="1"/>
            </p:cNvSpPr>
            <p:nvPr/>
          </p:nvSpPr>
          <p:spPr bwMode="auto">
            <a:xfrm>
              <a:off x="2104" y="3025"/>
              <a:ext cx="2025" cy="1731"/>
            </a:xfrm>
            <a:prstGeom prst="rect">
              <a:avLst/>
            </a:prstGeom>
            <a:gradFill rotWithShape="0">
              <a:gsLst>
                <a:gs pos="0">
                  <a:srgbClr val="FFC000"/>
                </a:gs>
                <a:gs pos="100000">
                  <a:schemeClr val="bg1"/>
                </a:gs>
              </a:gsLst>
              <a:path path="rect">
                <a:fillToRect l="100000" b="100000"/>
              </a:path>
            </a:gradFill>
            <a:ln w="9525">
              <a:solidFill>
                <a:schemeClr val="tx1"/>
              </a:solidFill>
              <a:miter lim="800000"/>
              <a:headEnd/>
              <a:tailEnd/>
            </a:ln>
            <a:effectLst>
              <a:outerShdw blurRad="63500" dist="141990" dir="1593903" algn="ctr" rotWithShape="0">
                <a:schemeClr val="accent2">
                  <a:alpha val="74998"/>
                </a:schemeClr>
              </a:outerShdw>
            </a:effectLst>
          </p:spPr>
          <p:txBody>
            <a:bodyPr lIns="0" tIns="0" rIns="0" bIns="0" anchor="ctr"/>
            <a:lstStyle/>
            <a:p>
              <a:pPr algn="ctr">
                <a:defRPr/>
              </a:pPr>
              <a:endParaRPr lang="en-US" b="1" dirty="0">
                <a:latin typeface="Times New Roman" pitchFamily="18" charset="0"/>
                <a:ea typeface="ＭＳ Ｐゴシック" charset="-128"/>
                <a:cs typeface="+mn-cs"/>
              </a:endParaRPr>
            </a:p>
            <a:p>
              <a:pPr algn="ctr">
                <a:defRPr/>
              </a:pPr>
              <a:r>
                <a:rPr lang="en-US" sz="1400" b="1" dirty="0">
                  <a:latin typeface="Century Gothic" pitchFamily="34" charset="0"/>
                  <a:ea typeface="ＭＳ Ｐゴシック" charset="-128"/>
                  <a:cs typeface="+mn-cs"/>
                </a:rPr>
                <a:t>254 Tribal Organizations and</a:t>
              </a:r>
            </a:p>
            <a:p>
              <a:pPr algn="ctr">
                <a:defRPr/>
              </a:pPr>
              <a:r>
                <a:rPr lang="en-US" sz="1400" b="1" dirty="0">
                  <a:latin typeface="Century Gothic" pitchFamily="34" charset="0"/>
                  <a:ea typeface="ＭＳ Ｐゴシック" charset="-128"/>
                  <a:cs typeface="+mn-cs"/>
                </a:rPr>
                <a:t> 2 Native Hawaiian</a:t>
              </a:r>
              <a:r>
                <a:rPr lang="en-US" b="1" dirty="0">
                  <a:latin typeface="Times New Roman" pitchFamily="18" charset="0"/>
                  <a:ea typeface="ＭＳ Ｐゴシック" charset="-128"/>
                  <a:cs typeface="+mn-cs"/>
                </a:rPr>
                <a:t> </a:t>
              </a:r>
            </a:p>
            <a:p>
              <a:pPr algn="ctr">
                <a:defRPr/>
              </a:pPr>
              <a:endParaRPr lang="en-US" dirty="0">
                <a:ea typeface="ＭＳ Ｐゴシック" charset="-128"/>
                <a:cs typeface="+mn-cs"/>
              </a:endParaRPr>
            </a:p>
          </p:txBody>
        </p:sp>
        <p:sp>
          <p:nvSpPr>
            <p:cNvPr id="15382" name="_s92194"/>
            <p:cNvSpPr>
              <a:spLocks noChangeShapeType="1"/>
            </p:cNvSpPr>
            <p:nvPr/>
          </p:nvSpPr>
          <p:spPr bwMode="auto">
            <a:xfrm flipH="1">
              <a:off x="5238" y="4290"/>
              <a:ext cx="445" cy="922"/>
            </a:xfrm>
            <a:prstGeom prst="line">
              <a:avLst/>
            </a:prstGeom>
            <a:noFill/>
            <a:ln w="28575">
              <a:solidFill>
                <a:schemeClr val="bg2"/>
              </a:solidFill>
              <a:round/>
              <a:headEnd/>
              <a:tailEnd/>
            </a:ln>
          </p:spPr>
          <p:txBody>
            <a:bodyPr lIns="0" tIns="0" rIns="0" bIns="0" anchor="ctr"/>
            <a:lstStyle/>
            <a:p>
              <a:endParaRPr lang="en-US"/>
            </a:p>
          </p:txBody>
        </p:sp>
        <p:sp>
          <p:nvSpPr>
            <p:cNvPr id="92195" name="_s92195"/>
            <p:cNvSpPr>
              <a:spLocks noChangeArrowheads="1"/>
            </p:cNvSpPr>
            <p:nvPr/>
          </p:nvSpPr>
          <p:spPr bwMode="auto">
            <a:xfrm>
              <a:off x="3766" y="5110"/>
              <a:ext cx="2053" cy="2051"/>
            </a:xfrm>
            <a:prstGeom prst="rect">
              <a:avLst/>
            </a:prstGeom>
            <a:gradFill rotWithShape="0">
              <a:gsLst>
                <a:gs pos="0">
                  <a:srgbClr val="FFC000"/>
                </a:gs>
                <a:gs pos="100000">
                  <a:schemeClr val="bg1"/>
                </a:gs>
              </a:gsLst>
              <a:path path="rect">
                <a:fillToRect l="100000" b="100000"/>
              </a:path>
            </a:gradFill>
            <a:ln w="9525">
              <a:solidFill>
                <a:schemeClr val="tx1"/>
              </a:solidFill>
              <a:miter lim="800000"/>
              <a:headEnd/>
              <a:tailEnd/>
            </a:ln>
            <a:effectLst>
              <a:outerShdw blurRad="63500" dist="141990" dir="1593903" algn="ctr" rotWithShape="0">
                <a:schemeClr val="accent2">
                  <a:alpha val="74998"/>
                </a:schemeClr>
              </a:outerShdw>
            </a:effectLst>
          </p:spPr>
          <p:txBody>
            <a:bodyPr lIns="0" tIns="0" rIns="0" bIns="0" anchor="ctr"/>
            <a:lstStyle/>
            <a:p>
              <a:pPr algn="ctr">
                <a:defRPr/>
              </a:pPr>
              <a:r>
                <a:rPr lang="en-US" b="1" dirty="0">
                  <a:latin typeface="Century Gothic" pitchFamily="34" charset="0"/>
                  <a:ea typeface="ＭＳ Ｐゴシック" charset="-128"/>
                  <a:cs typeface="+mn-cs"/>
                </a:rPr>
                <a:t>20,000 </a:t>
              </a:r>
            </a:p>
            <a:p>
              <a:pPr algn="ctr">
                <a:defRPr/>
              </a:pPr>
              <a:r>
                <a:rPr lang="en-US" b="1" dirty="0">
                  <a:latin typeface="Century Gothic" pitchFamily="34" charset="0"/>
                  <a:ea typeface="ＭＳ Ｐゴシック" charset="-128"/>
                  <a:cs typeface="+mn-cs"/>
                </a:rPr>
                <a:t>Providers</a:t>
              </a:r>
              <a:r>
                <a:rPr lang="en-US" b="1" dirty="0">
                  <a:latin typeface="Times New Roman" pitchFamily="18" charset="0"/>
                  <a:ea typeface="ＭＳ Ｐゴシック" charset="-128"/>
                  <a:cs typeface="+mn-cs"/>
                </a:rPr>
                <a:t> </a:t>
              </a:r>
              <a:endParaRPr lang="en-US" dirty="0">
                <a:ea typeface="ＭＳ Ｐゴシック" charset="-128"/>
                <a:cs typeface="+mn-cs"/>
              </a:endParaRPr>
            </a:p>
          </p:txBody>
        </p:sp>
        <p:sp>
          <p:nvSpPr>
            <p:cNvPr id="15384" name="_s92196"/>
            <p:cNvSpPr>
              <a:spLocks noChangeShapeType="1"/>
            </p:cNvSpPr>
            <p:nvPr/>
          </p:nvSpPr>
          <p:spPr bwMode="auto">
            <a:xfrm>
              <a:off x="6573" y="4289"/>
              <a:ext cx="444" cy="923"/>
            </a:xfrm>
            <a:prstGeom prst="line">
              <a:avLst/>
            </a:prstGeom>
            <a:noFill/>
            <a:ln w="28575">
              <a:solidFill>
                <a:schemeClr val="bg2"/>
              </a:solidFill>
              <a:round/>
              <a:headEnd/>
              <a:tailEnd/>
            </a:ln>
          </p:spPr>
          <p:txBody>
            <a:bodyPr lIns="0" tIns="0" rIns="0" bIns="0" anchor="ctr"/>
            <a:lstStyle/>
            <a:p>
              <a:endParaRPr lang="en-US"/>
            </a:p>
          </p:txBody>
        </p:sp>
        <p:sp>
          <p:nvSpPr>
            <p:cNvPr id="92197" name="_s92197"/>
            <p:cNvSpPr>
              <a:spLocks noChangeArrowheads="1"/>
            </p:cNvSpPr>
            <p:nvPr/>
          </p:nvSpPr>
          <p:spPr bwMode="auto">
            <a:xfrm>
              <a:off x="6437" y="5110"/>
              <a:ext cx="2051" cy="2051"/>
            </a:xfrm>
            <a:prstGeom prst="rect">
              <a:avLst/>
            </a:prstGeom>
            <a:gradFill rotWithShape="0">
              <a:gsLst>
                <a:gs pos="0">
                  <a:srgbClr val="FFC000"/>
                </a:gs>
                <a:gs pos="100000">
                  <a:schemeClr val="bg1"/>
                </a:gs>
              </a:gsLst>
              <a:path path="rect">
                <a:fillToRect l="100000" b="100000"/>
              </a:path>
            </a:gradFill>
            <a:ln w="9525">
              <a:solidFill>
                <a:schemeClr val="tx1"/>
              </a:solidFill>
              <a:miter lim="800000"/>
              <a:headEnd/>
              <a:tailEnd/>
            </a:ln>
            <a:effectLst>
              <a:outerShdw blurRad="63500" dist="141990" dir="1593903" algn="ctr" rotWithShape="0">
                <a:schemeClr val="accent2">
                  <a:alpha val="74998"/>
                </a:schemeClr>
              </a:outerShdw>
            </a:effectLst>
          </p:spPr>
          <p:txBody>
            <a:bodyPr lIns="0" tIns="0" rIns="0" bIns="0" anchor="ctr"/>
            <a:lstStyle/>
            <a:p>
              <a:pPr algn="ctr">
                <a:defRPr/>
              </a:pPr>
              <a:r>
                <a:rPr lang="en-US" b="1" dirty="0">
                  <a:latin typeface="Century Gothic" pitchFamily="34" charset="0"/>
                  <a:ea typeface="ＭＳ Ｐゴシック" charset="-128"/>
                  <a:cs typeface="+mn-cs"/>
                </a:rPr>
                <a:t>10,000 Senior Centers</a:t>
              </a:r>
              <a:endParaRPr lang="en-US" dirty="0">
                <a:latin typeface="Century Gothic" pitchFamily="34" charset="0"/>
                <a:ea typeface="ＭＳ Ｐゴシック" charset="-128"/>
                <a:cs typeface="+mn-cs"/>
              </a:endParaRPr>
            </a:p>
          </p:txBody>
        </p:sp>
        <p:sp>
          <p:nvSpPr>
            <p:cNvPr id="15386" name="_s92198"/>
            <p:cNvSpPr>
              <a:spLocks noChangeShapeType="1"/>
            </p:cNvSpPr>
            <p:nvPr/>
          </p:nvSpPr>
          <p:spPr bwMode="auto">
            <a:xfrm>
              <a:off x="7127" y="3593"/>
              <a:ext cx="999" cy="228"/>
            </a:xfrm>
            <a:prstGeom prst="line">
              <a:avLst/>
            </a:prstGeom>
            <a:noFill/>
            <a:ln w="28575">
              <a:solidFill>
                <a:schemeClr val="bg2"/>
              </a:solidFill>
              <a:round/>
              <a:headEnd/>
              <a:tailEnd/>
            </a:ln>
          </p:spPr>
          <p:txBody>
            <a:bodyPr lIns="0" tIns="0" rIns="0" bIns="0" anchor="ctr"/>
            <a:lstStyle/>
            <a:p>
              <a:endParaRPr lang="en-US"/>
            </a:p>
          </p:txBody>
        </p:sp>
        <p:sp>
          <p:nvSpPr>
            <p:cNvPr id="92199" name="_s92199"/>
            <p:cNvSpPr>
              <a:spLocks noChangeArrowheads="1"/>
            </p:cNvSpPr>
            <p:nvPr/>
          </p:nvSpPr>
          <p:spPr bwMode="auto">
            <a:xfrm>
              <a:off x="8099" y="3021"/>
              <a:ext cx="1815" cy="1735"/>
            </a:xfrm>
            <a:prstGeom prst="rect">
              <a:avLst/>
            </a:prstGeom>
            <a:gradFill rotWithShape="0">
              <a:gsLst>
                <a:gs pos="0">
                  <a:srgbClr val="FFC000"/>
                </a:gs>
                <a:gs pos="100000">
                  <a:schemeClr val="bg1"/>
                </a:gs>
              </a:gsLst>
              <a:path path="rect">
                <a:fillToRect l="100000" b="100000"/>
              </a:path>
            </a:gradFill>
            <a:ln w="9525">
              <a:solidFill>
                <a:schemeClr val="tx1"/>
              </a:solidFill>
              <a:miter lim="800000"/>
              <a:headEnd/>
              <a:tailEnd/>
            </a:ln>
            <a:effectLst>
              <a:outerShdw blurRad="63500" dist="141990" dir="1593903" algn="ctr" rotWithShape="0">
                <a:schemeClr val="accent2">
                  <a:alpha val="74998"/>
                </a:schemeClr>
              </a:outerShdw>
            </a:effectLst>
          </p:spPr>
          <p:txBody>
            <a:bodyPr wrap="none" lIns="0" tIns="0" rIns="0" bIns="0" anchor="ctr"/>
            <a:lstStyle/>
            <a:p>
              <a:pPr algn="ctr">
                <a:defRPr/>
              </a:pPr>
              <a:r>
                <a:rPr lang="en-US" b="1" dirty="0">
                  <a:latin typeface="Century Gothic" charset="0"/>
                  <a:ea typeface="+mn-ea"/>
                  <a:cs typeface="+mn-cs"/>
                </a:rPr>
                <a:t>Federal </a:t>
              </a:r>
            </a:p>
            <a:p>
              <a:pPr algn="ctr">
                <a:defRPr/>
              </a:pPr>
              <a:r>
                <a:rPr lang="en-US" b="1" dirty="0">
                  <a:latin typeface="Century Gothic" charset="0"/>
                  <a:ea typeface="+mn-ea"/>
                  <a:cs typeface="+mn-cs"/>
                </a:rPr>
                <a:t>Partners</a:t>
              </a:r>
              <a:r>
                <a:rPr lang="en-US" sz="900" dirty="0">
                  <a:latin typeface="Arial" charset="0"/>
                  <a:ea typeface="+mn-ea"/>
                  <a:cs typeface="+mn-cs"/>
                </a:rPr>
                <a:t> </a:t>
              </a:r>
            </a:p>
          </p:txBody>
        </p:sp>
        <p:sp>
          <p:nvSpPr>
            <p:cNvPr id="15388" name="_s92200"/>
            <p:cNvSpPr>
              <a:spLocks noChangeShapeType="1"/>
            </p:cNvSpPr>
            <p:nvPr/>
          </p:nvSpPr>
          <p:spPr bwMode="auto">
            <a:xfrm flipV="1">
              <a:off x="6929" y="2087"/>
              <a:ext cx="801" cy="639"/>
            </a:xfrm>
            <a:prstGeom prst="line">
              <a:avLst/>
            </a:prstGeom>
            <a:noFill/>
            <a:ln w="28575">
              <a:solidFill>
                <a:schemeClr val="bg2"/>
              </a:solidFill>
              <a:round/>
              <a:headEnd/>
              <a:tailEnd/>
            </a:ln>
          </p:spPr>
          <p:txBody>
            <a:bodyPr lIns="0" tIns="0" rIns="0" bIns="0" anchor="ctr"/>
            <a:lstStyle/>
            <a:p>
              <a:endParaRPr lang="en-US"/>
            </a:p>
          </p:txBody>
        </p:sp>
        <p:sp>
          <p:nvSpPr>
            <p:cNvPr id="92201" name="_s92201"/>
            <p:cNvSpPr>
              <a:spLocks noChangeArrowheads="1"/>
            </p:cNvSpPr>
            <p:nvPr/>
          </p:nvSpPr>
          <p:spPr bwMode="auto">
            <a:xfrm>
              <a:off x="7505" y="421"/>
              <a:ext cx="2053" cy="2051"/>
            </a:xfrm>
            <a:prstGeom prst="rect">
              <a:avLst/>
            </a:prstGeom>
            <a:gradFill rotWithShape="0">
              <a:gsLst>
                <a:gs pos="0">
                  <a:srgbClr val="FFC000"/>
                </a:gs>
                <a:gs pos="100000">
                  <a:schemeClr val="bg1"/>
                </a:gs>
              </a:gsLst>
              <a:path path="rect">
                <a:fillToRect l="100000" b="100000"/>
              </a:path>
            </a:gradFill>
            <a:ln w="9525">
              <a:solidFill>
                <a:schemeClr val="tx1"/>
              </a:solidFill>
              <a:miter lim="800000"/>
              <a:headEnd/>
              <a:tailEnd/>
            </a:ln>
            <a:effectLst>
              <a:outerShdw blurRad="63500" dist="141990" dir="1593903" algn="ctr" rotWithShape="0">
                <a:schemeClr val="accent2">
                  <a:alpha val="74998"/>
                </a:schemeClr>
              </a:outerShdw>
            </a:effectLst>
          </p:spPr>
          <p:txBody>
            <a:bodyPr lIns="0" tIns="0" rIns="0" bIns="0" anchor="ctr"/>
            <a:lstStyle/>
            <a:p>
              <a:pPr algn="ctr">
                <a:defRPr/>
              </a:pPr>
              <a:r>
                <a:rPr lang="en-US" b="1" dirty="0">
                  <a:latin typeface="Century Gothic" pitchFamily="34" charset="0"/>
                  <a:ea typeface="ＭＳ Ｐゴシック" charset="-128"/>
                  <a:cs typeface="+mn-cs"/>
                </a:rPr>
                <a:t>500,000</a:t>
              </a:r>
            </a:p>
            <a:p>
              <a:pPr algn="ctr">
                <a:defRPr/>
              </a:pPr>
              <a:r>
                <a:rPr lang="en-US" b="1" dirty="0">
                  <a:latin typeface="Century Gothic" pitchFamily="34" charset="0"/>
                  <a:ea typeface="ＭＳ Ｐゴシック" charset="-128"/>
                  <a:cs typeface="+mn-cs"/>
                </a:rPr>
                <a:t>Volunteers</a:t>
              </a:r>
              <a:r>
                <a:rPr lang="en-US" b="1" dirty="0">
                  <a:latin typeface="Times New Roman" pitchFamily="18" charset="0"/>
                  <a:ea typeface="ＭＳ Ｐゴシック" charset="-128"/>
                  <a:cs typeface="+mn-cs"/>
                </a:rPr>
                <a:t> </a:t>
              </a:r>
              <a:endParaRPr lang="en-US" dirty="0">
                <a:ea typeface="ＭＳ Ｐゴシック" charset="-128"/>
                <a:cs typeface="+mn-cs"/>
              </a:endParaRPr>
            </a:p>
          </p:txBody>
        </p:sp>
        <p:sp>
          <p:nvSpPr>
            <p:cNvPr id="15390" name="_s92202"/>
            <p:cNvSpPr>
              <a:spLocks noChangeShapeType="1"/>
            </p:cNvSpPr>
            <p:nvPr/>
          </p:nvSpPr>
          <p:spPr bwMode="auto">
            <a:xfrm flipV="1">
              <a:off x="6127" y="1315"/>
              <a:ext cx="0" cy="1025"/>
            </a:xfrm>
            <a:prstGeom prst="line">
              <a:avLst/>
            </a:prstGeom>
            <a:noFill/>
            <a:ln w="28575">
              <a:solidFill>
                <a:schemeClr val="bg2"/>
              </a:solidFill>
              <a:round/>
              <a:headEnd/>
              <a:tailEnd/>
            </a:ln>
          </p:spPr>
          <p:txBody>
            <a:bodyPr lIns="0" tIns="0" rIns="0" bIns="0" anchor="ctr"/>
            <a:lstStyle/>
            <a:p>
              <a:endParaRPr lang="en-US"/>
            </a:p>
          </p:txBody>
        </p:sp>
        <p:sp>
          <p:nvSpPr>
            <p:cNvPr id="92203" name="_s92203"/>
            <p:cNvSpPr>
              <a:spLocks noChangeArrowheads="1"/>
            </p:cNvSpPr>
            <p:nvPr/>
          </p:nvSpPr>
          <p:spPr bwMode="auto">
            <a:xfrm>
              <a:off x="5101" y="-736"/>
              <a:ext cx="2053" cy="2051"/>
            </a:xfrm>
            <a:prstGeom prst="rect">
              <a:avLst/>
            </a:prstGeom>
            <a:gradFill rotWithShape="0">
              <a:gsLst>
                <a:gs pos="0">
                  <a:srgbClr val="FFC000"/>
                </a:gs>
                <a:gs pos="100000">
                  <a:schemeClr val="bg1"/>
                </a:gs>
              </a:gsLst>
              <a:path path="rect">
                <a:fillToRect l="100000" b="100000"/>
              </a:path>
            </a:gradFill>
            <a:ln w="9525">
              <a:solidFill>
                <a:schemeClr val="tx1"/>
              </a:solidFill>
              <a:miter lim="800000"/>
              <a:headEnd/>
              <a:tailEnd/>
            </a:ln>
            <a:effectLst>
              <a:outerShdw blurRad="63500" dist="141990" dir="1593903" algn="ctr" rotWithShape="0">
                <a:schemeClr val="accent2">
                  <a:alpha val="74998"/>
                </a:schemeClr>
              </a:outerShdw>
            </a:effectLst>
          </p:spPr>
          <p:txBody>
            <a:bodyPr lIns="0" tIns="0" rIns="0" bIns="0" anchor="ctr"/>
            <a:lstStyle/>
            <a:p>
              <a:pPr algn="ctr">
                <a:defRPr/>
              </a:pPr>
              <a:r>
                <a:rPr lang="en-US" b="1" dirty="0">
                  <a:latin typeface="Century Gothic" pitchFamily="34" charset="0"/>
                  <a:ea typeface="ＭＳ Ｐゴシック" charset="-128"/>
                  <a:cs typeface="+mn-cs"/>
                </a:rPr>
                <a:t>56 State Units on Aging</a:t>
              </a:r>
              <a:endParaRPr lang="en-US" dirty="0">
                <a:latin typeface="Century Gothic" pitchFamily="34" charset="0"/>
                <a:ea typeface="ＭＳ Ｐゴシック" charset="-128"/>
                <a:cs typeface="+mn-cs"/>
              </a:endParaRPr>
            </a:p>
          </p:txBody>
        </p:sp>
        <p:sp>
          <p:nvSpPr>
            <p:cNvPr id="92204" name="_s92204"/>
            <p:cNvSpPr>
              <a:spLocks noChangeArrowheads="1"/>
            </p:cNvSpPr>
            <p:nvPr/>
          </p:nvSpPr>
          <p:spPr bwMode="auto">
            <a:xfrm>
              <a:off x="5101" y="2341"/>
              <a:ext cx="2053" cy="2051"/>
            </a:xfrm>
            <a:prstGeom prst="rect">
              <a:avLst/>
            </a:prstGeom>
            <a:gradFill rotWithShape="0">
              <a:gsLst>
                <a:gs pos="0">
                  <a:srgbClr val="FFC000"/>
                </a:gs>
                <a:gs pos="100000">
                  <a:schemeClr val="bg1"/>
                </a:gs>
              </a:gsLst>
              <a:path path="rect">
                <a:fillToRect l="100000" b="100000"/>
              </a:path>
            </a:gradFill>
            <a:ln w="9525">
              <a:solidFill>
                <a:schemeClr val="tx1"/>
              </a:solidFill>
              <a:miter lim="800000"/>
              <a:headEnd/>
              <a:tailEnd/>
            </a:ln>
            <a:effectLst>
              <a:outerShdw blurRad="63500" dist="141990" dir="1593903" algn="ctr" rotWithShape="0">
                <a:schemeClr val="folHlink">
                  <a:alpha val="74998"/>
                </a:schemeClr>
              </a:outerShdw>
            </a:effectLst>
          </p:spPr>
          <p:txBody>
            <a:bodyPr lIns="0" tIns="0" rIns="0" bIns="0" anchor="ctr"/>
            <a:lstStyle/>
            <a:p>
              <a:pPr algn="ctr">
                <a:defRPr/>
              </a:pPr>
              <a:r>
                <a:rPr lang="en-US" b="1" dirty="0">
                  <a:latin typeface="Century Gothic" pitchFamily="34" charset="0"/>
                  <a:ea typeface="ＭＳ Ｐゴシック" charset="-128"/>
                  <a:cs typeface="+mn-cs"/>
                </a:rPr>
                <a:t>Administration on Aging</a:t>
              </a:r>
              <a:r>
                <a:rPr lang="en-US" b="1" dirty="0">
                  <a:latin typeface="Times New Roman" pitchFamily="18" charset="0"/>
                  <a:ea typeface="ＭＳ Ｐゴシック" charset="-128"/>
                  <a:cs typeface="+mn-cs"/>
                </a:rPr>
                <a:t> </a:t>
              </a:r>
              <a:endParaRPr lang="en-US" dirty="0">
                <a:ea typeface="ＭＳ Ｐゴシック" charset="-128"/>
                <a:cs typeface="+mn-cs"/>
              </a:endParaRPr>
            </a:p>
          </p:txBody>
        </p:sp>
        <p:sp>
          <p:nvSpPr>
            <p:cNvPr id="15393" name="Line 45"/>
            <p:cNvSpPr>
              <a:spLocks noChangeShapeType="1"/>
            </p:cNvSpPr>
            <p:nvPr/>
          </p:nvSpPr>
          <p:spPr bwMode="auto">
            <a:xfrm>
              <a:off x="7153" y="581"/>
              <a:ext cx="352" cy="452"/>
            </a:xfrm>
            <a:prstGeom prst="line">
              <a:avLst/>
            </a:prstGeom>
            <a:noFill/>
            <a:ln w="9525">
              <a:solidFill>
                <a:schemeClr val="tx1"/>
              </a:solidFill>
              <a:round/>
              <a:headEnd/>
              <a:tailEnd/>
            </a:ln>
          </p:spPr>
          <p:txBody>
            <a:bodyPr/>
            <a:lstStyle/>
            <a:p>
              <a:endParaRPr lang="en-US"/>
            </a:p>
          </p:txBody>
        </p:sp>
      </p:grpSp>
      <p:sp>
        <p:nvSpPr>
          <p:cNvPr id="15364" name="Line 46"/>
          <p:cNvSpPr>
            <a:spLocks noChangeShapeType="1"/>
          </p:cNvSpPr>
          <p:nvPr/>
        </p:nvSpPr>
        <p:spPr bwMode="auto">
          <a:xfrm flipH="1">
            <a:off x="3225800" y="2595563"/>
            <a:ext cx="304800" cy="452437"/>
          </a:xfrm>
          <a:prstGeom prst="line">
            <a:avLst/>
          </a:prstGeom>
          <a:noFill/>
          <a:ln w="9525">
            <a:solidFill>
              <a:schemeClr val="tx1"/>
            </a:solidFill>
            <a:round/>
            <a:headEnd/>
            <a:tailEnd/>
          </a:ln>
        </p:spPr>
        <p:txBody>
          <a:bodyPr/>
          <a:lstStyle/>
          <a:p>
            <a:endParaRPr lang="en-US"/>
          </a:p>
        </p:txBody>
      </p:sp>
      <p:sp>
        <p:nvSpPr>
          <p:cNvPr id="15365" name="Line 47"/>
          <p:cNvSpPr>
            <a:spLocks noChangeShapeType="1"/>
          </p:cNvSpPr>
          <p:nvPr/>
        </p:nvSpPr>
        <p:spPr bwMode="auto">
          <a:xfrm flipH="1">
            <a:off x="2097088" y="3633788"/>
            <a:ext cx="277812" cy="279400"/>
          </a:xfrm>
          <a:prstGeom prst="line">
            <a:avLst/>
          </a:prstGeom>
          <a:noFill/>
          <a:ln w="9525">
            <a:solidFill>
              <a:schemeClr val="tx1"/>
            </a:solidFill>
            <a:round/>
            <a:headEnd/>
            <a:tailEnd/>
          </a:ln>
        </p:spPr>
        <p:txBody>
          <a:bodyPr/>
          <a:lstStyle/>
          <a:p>
            <a:endParaRPr lang="en-US"/>
          </a:p>
        </p:txBody>
      </p:sp>
      <p:sp>
        <p:nvSpPr>
          <p:cNvPr id="15366" name="Line 48"/>
          <p:cNvSpPr>
            <a:spLocks noChangeShapeType="1"/>
          </p:cNvSpPr>
          <p:nvPr/>
        </p:nvSpPr>
        <p:spPr bwMode="auto">
          <a:xfrm>
            <a:off x="4419600" y="3048000"/>
            <a:ext cx="0" cy="519113"/>
          </a:xfrm>
          <a:prstGeom prst="line">
            <a:avLst/>
          </a:prstGeom>
          <a:noFill/>
          <a:ln w="9525">
            <a:solidFill>
              <a:schemeClr val="tx1"/>
            </a:solidFill>
            <a:round/>
            <a:headEnd/>
            <a:tailEnd/>
          </a:ln>
        </p:spPr>
        <p:txBody>
          <a:bodyPr/>
          <a:lstStyle/>
          <a:p>
            <a:endParaRPr lang="en-US"/>
          </a:p>
        </p:txBody>
      </p:sp>
      <p:sp>
        <p:nvSpPr>
          <p:cNvPr id="15367" name="Line 49"/>
          <p:cNvSpPr>
            <a:spLocks noChangeShapeType="1"/>
          </p:cNvSpPr>
          <p:nvPr/>
        </p:nvSpPr>
        <p:spPr bwMode="auto">
          <a:xfrm flipH="1">
            <a:off x="3552825" y="4605338"/>
            <a:ext cx="419100" cy="363537"/>
          </a:xfrm>
          <a:prstGeom prst="line">
            <a:avLst/>
          </a:prstGeom>
          <a:noFill/>
          <a:ln w="9525">
            <a:solidFill>
              <a:schemeClr val="tx1"/>
            </a:solidFill>
            <a:round/>
            <a:headEnd/>
            <a:tailEnd/>
          </a:ln>
        </p:spPr>
        <p:txBody>
          <a:bodyPr/>
          <a:lstStyle/>
          <a:p>
            <a:endParaRPr lang="en-US"/>
          </a:p>
        </p:txBody>
      </p:sp>
      <p:sp>
        <p:nvSpPr>
          <p:cNvPr id="15368" name="Line 50"/>
          <p:cNvSpPr>
            <a:spLocks noChangeShapeType="1"/>
          </p:cNvSpPr>
          <p:nvPr/>
        </p:nvSpPr>
        <p:spPr bwMode="auto">
          <a:xfrm flipV="1">
            <a:off x="2711450" y="4200525"/>
            <a:ext cx="819150" cy="180975"/>
          </a:xfrm>
          <a:prstGeom prst="line">
            <a:avLst/>
          </a:prstGeom>
          <a:noFill/>
          <a:ln w="9525">
            <a:solidFill>
              <a:schemeClr val="tx1"/>
            </a:solidFill>
            <a:round/>
            <a:headEnd/>
            <a:tailEnd/>
          </a:ln>
        </p:spPr>
        <p:txBody>
          <a:bodyPr/>
          <a:lstStyle/>
          <a:p>
            <a:endParaRPr lang="en-US"/>
          </a:p>
        </p:txBody>
      </p:sp>
      <p:sp>
        <p:nvSpPr>
          <p:cNvPr id="15369" name="Line 51"/>
          <p:cNvSpPr>
            <a:spLocks noChangeShapeType="1"/>
          </p:cNvSpPr>
          <p:nvPr/>
        </p:nvSpPr>
        <p:spPr bwMode="auto">
          <a:xfrm>
            <a:off x="5308600" y="4202113"/>
            <a:ext cx="819150" cy="179387"/>
          </a:xfrm>
          <a:prstGeom prst="line">
            <a:avLst/>
          </a:prstGeom>
          <a:noFill/>
          <a:ln w="9525">
            <a:solidFill>
              <a:schemeClr val="tx1"/>
            </a:solidFill>
            <a:round/>
            <a:headEnd/>
            <a:tailEnd/>
          </a:ln>
        </p:spPr>
        <p:txBody>
          <a:bodyPr/>
          <a:lstStyle/>
          <a:p>
            <a:endParaRPr lang="en-US"/>
          </a:p>
        </p:txBody>
      </p:sp>
      <p:sp>
        <p:nvSpPr>
          <p:cNvPr id="15370" name="Line 52"/>
          <p:cNvSpPr>
            <a:spLocks noChangeShapeType="1"/>
          </p:cNvSpPr>
          <p:nvPr/>
        </p:nvSpPr>
        <p:spPr bwMode="auto">
          <a:xfrm>
            <a:off x="6623050" y="3633788"/>
            <a:ext cx="368300" cy="279400"/>
          </a:xfrm>
          <a:prstGeom prst="line">
            <a:avLst/>
          </a:prstGeom>
          <a:noFill/>
          <a:ln w="9525">
            <a:solidFill>
              <a:schemeClr val="tx1"/>
            </a:solidFill>
            <a:round/>
            <a:headEnd/>
            <a:tailEnd/>
          </a:ln>
        </p:spPr>
        <p:txBody>
          <a:bodyPr/>
          <a:lstStyle/>
          <a:p>
            <a:endParaRPr lang="en-US"/>
          </a:p>
        </p:txBody>
      </p:sp>
      <p:sp>
        <p:nvSpPr>
          <p:cNvPr id="15371" name="Line 53"/>
          <p:cNvSpPr>
            <a:spLocks noChangeShapeType="1"/>
          </p:cNvSpPr>
          <p:nvPr/>
        </p:nvSpPr>
        <p:spPr bwMode="auto">
          <a:xfrm>
            <a:off x="4152900" y="5486400"/>
            <a:ext cx="534988" cy="0"/>
          </a:xfrm>
          <a:prstGeom prst="line">
            <a:avLst/>
          </a:prstGeom>
          <a:noFill/>
          <a:ln w="9525">
            <a:solidFill>
              <a:schemeClr val="tx1"/>
            </a:solidFill>
            <a:round/>
            <a:headEnd/>
            <a:tailEnd/>
          </a:ln>
        </p:spPr>
        <p:txBody>
          <a:bodyPr/>
          <a:lstStyle/>
          <a:p>
            <a:endParaRPr lang="en-US"/>
          </a:p>
        </p:txBody>
      </p:sp>
      <p:sp>
        <p:nvSpPr>
          <p:cNvPr id="15372" name="Line 54"/>
          <p:cNvSpPr>
            <a:spLocks noChangeShapeType="1"/>
          </p:cNvSpPr>
          <p:nvPr/>
        </p:nvSpPr>
        <p:spPr bwMode="auto">
          <a:xfrm>
            <a:off x="1449388" y="4789488"/>
            <a:ext cx="925512" cy="777875"/>
          </a:xfrm>
          <a:prstGeom prst="line">
            <a:avLst/>
          </a:prstGeom>
          <a:noFill/>
          <a:ln w="9525">
            <a:solidFill>
              <a:schemeClr val="tx1"/>
            </a:solidFill>
            <a:round/>
            <a:headEnd/>
            <a:tailEnd/>
          </a:ln>
        </p:spPr>
        <p:txBody>
          <a:bodyPr/>
          <a:lstStyle/>
          <a:p>
            <a:endParaRPr lang="en-US"/>
          </a:p>
        </p:txBody>
      </p:sp>
      <p:sp>
        <p:nvSpPr>
          <p:cNvPr id="15373" name="Line 55"/>
          <p:cNvSpPr>
            <a:spLocks noChangeShapeType="1"/>
          </p:cNvSpPr>
          <p:nvPr/>
        </p:nvSpPr>
        <p:spPr bwMode="auto">
          <a:xfrm flipH="1">
            <a:off x="6464300" y="4789488"/>
            <a:ext cx="527050" cy="696912"/>
          </a:xfrm>
          <a:prstGeom prst="line">
            <a:avLst/>
          </a:prstGeom>
          <a:noFill/>
          <a:ln w="9525">
            <a:solidFill>
              <a:schemeClr val="tx1"/>
            </a:solidFill>
            <a:round/>
            <a:headEnd/>
            <a:tailEnd/>
          </a:ln>
        </p:spPr>
        <p:txBody>
          <a:bodyPr/>
          <a:lstStyle/>
          <a:p>
            <a:endParaRPr lang="en-US"/>
          </a:p>
        </p:txBody>
      </p:sp>
      <p:sp>
        <p:nvSpPr>
          <p:cNvPr id="15374" name="Line 50"/>
          <p:cNvSpPr>
            <a:spLocks noChangeShapeType="1"/>
          </p:cNvSpPr>
          <p:nvPr/>
        </p:nvSpPr>
        <p:spPr bwMode="auto">
          <a:xfrm flipV="1">
            <a:off x="5308600" y="3567113"/>
            <a:ext cx="304800" cy="195262"/>
          </a:xfrm>
          <a:prstGeom prst="line">
            <a:avLst/>
          </a:prstGeom>
          <a:noFill/>
          <a:ln w="9525">
            <a:solidFill>
              <a:schemeClr val="tx1"/>
            </a:solidFill>
            <a:round/>
            <a:headEnd/>
            <a:tailEnd/>
          </a:ln>
        </p:spPr>
        <p:txBody>
          <a:bodyPr/>
          <a:lstStyle/>
          <a:p>
            <a:endParaRPr lang="en-US"/>
          </a:p>
        </p:txBody>
      </p:sp>
      <p:sp>
        <p:nvSpPr>
          <p:cNvPr id="15375" name="Line 51"/>
          <p:cNvSpPr>
            <a:spLocks noChangeShapeType="1"/>
          </p:cNvSpPr>
          <p:nvPr/>
        </p:nvSpPr>
        <p:spPr bwMode="auto">
          <a:xfrm>
            <a:off x="3225800" y="3489325"/>
            <a:ext cx="304800" cy="214313"/>
          </a:xfrm>
          <a:prstGeom prst="line">
            <a:avLst/>
          </a:prstGeom>
          <a:noFill/>
          <a:ln w="9525">
            <a:solidFill>
              <a:schemeClr val="tx1"/>
            </a:solidFill>
            <a:round/>
            <a:headEnd/>
            <a:tailEnd/>
          </a:ln>
        </p:spPr>
        <p:txBody>
          <a:bodyPr/>
          <a:lstStyle/>
          <a:p>
            <a:endParaRPr lang="en-US"/>
          </a:p>
        </p:txBody>
      </p:sp>
      <p:sp>
        <p:nvSpPr>
          <p:cNvPr id="15376" name="Line 51"/>
          <p:cNvSpPr>
            <a:spLocks noChangeShapeType="1"/>
          </p:cNvSpPr>
          <p:nvPr/>
        </p:nvSpPr>
        <p:spPr bwMode="auto">
          <a:xfrm>
            <a:off x="4810125" y="4605338"/>
            <a:ext cx="304800" cy="363537"/>
          </a:xfrm>
          <a:prstGeom prst="line">
            <a:avLst/>
          </a:prstGeom>
          <a:noFill/>
          <a:ln w="9525">
            <a:solidFill>
              <a:schemeClr val="tx1"/>
            </a:solidFill>
            <a:round/>
            <a:headEnd/>
            <a:tailEnd/>
          </a:ln>
        </p:spPr>
        <p:txBody>
          <a:bodyPr/>
          <a:lstStyle/>
          <a:p>
            <a:endParaRPr lang="en-US"/>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8"/>
          <p:cNvSpPr txBox="1">
            <a:spLocks noGrp="1"/>
          </p:cNvSpPr>
          <p:nvPr/>
        </p:nvSpPr>
        <p:spPr bwMode="auto">
          <a:xfrm>
            <a:off x="6218238" y="5991225"/>
            <a:ext cx="533400" cy="365125"/>
          </a:xfrm>
          <a:prstGeom prst="rect">
            <a:avLst/>
          </a:prstGeom>
          <a:noFill/>
          <a:ln w="9525">
            <a:noFill/>
            <a:miter lim="800000"/>
            <a:headEnd/>
            <a:tailEnd/>
          </a:ln>
        </p:spPr>
        <p:txBody>
          <a:bodyPr/>
          <a:lstStyle/>
          <a:p>
            <a:endParaRPr lang="en-US" sz="1000"/>
          </a:p>
        </p:txBody>
      </p:sp>
      <p:sp>
        <p:nvSpPr>
          <p:cNvPr id="16387" name="Date Placeholder 6"/>
          <p:cNvSpPr txBox="1">
            <a:spLocks noGrp="1"/>
          </p:cNvSpPr>
          <p:nvPr/>
        </p:nvSpPr>
        <p:spPr bwMode="auto">
          <a:xfrm>
            <a:off x="457200" y="5991225"/>
            <a:ext cx="952500" cy="365125"/>
          </a:xfrm>
          <a:prstGeom prst="rect">
            <a:avLst/>
          </a:prstGeom>
          <a:noFill/>
          <a:ln w="9525">
            <a:noFill/>
            <a:miter lim="800000"/>
            <a:headEnd/>
            <a:tailEnd/>
          </a:ln>
        </p:spPr>
        <p:txBody>
          <a:bodyPr/>
          <a:lstStyle/>
          <a:p>
            <a:endParaRPr lang="en-US">
              <a:latin typeface="Calibri" pitchFamily="34" charset="0"/>
            </a:endParaRPr>
          </a:p>
        </p:txBody>
      </p:sp>
      <p:sp>
        <p:nvSpPr>
          <p:cNvPr id="9" name="Slide Number Placeholder 8"/>
          <p:cNvSpPr txBox="1">
            <a:spLocks noGrp="1"/>
          </p:cNvSpPr>
          <p:nvPr/>
        </p:nvSpPr>
        <p:spPr>
          <a:xfrm>
            <a:off x="6218238" y="5991225"/>
            <a:ext cx="533400" cy="365125"/>
          </a:xfrm>
          <a:prstGeom prst="rect">
            <a:avLst/>
          </a:prstGeom>
          <a:noFill/>
        </p:spPr>
        <p:txBody>
          <a:bodyPr/>
          <a:lstStyle/>
          <a:p>
            <a:pPr>
              <a:defRPr/>
            </a:pPr>
            <a:endParaRPr lang="en-US" dirty="0">
              <a:latin typeface="+mn-lt"/>
            </a:endParaRPr>
          </a:p>
        </p:txBody>
      </p:sp>
      <p:sp>
        <p:nvSpPr>
          <p:cNvPr id="26631" name="Rectangle 2"/>
          <p:cNvSpPr>
            <a:spLocks noGrp="1"/>
          </p:cNvSpPr>
          <p:nvPr>
            <p:ph type="title" idx="4294967295"/>
          </p:nvPr>
        </p:nvSpPr>
        <p:spPr>
          <a:xfrm>
            <a:off x="2078038" y="427038"/>
            <a:ext cx="4873625" cy="490537"/>
          </a:xfrm>
          <a:ln w="12700">
            <a:noFill/>
          </a:ln>
        </p:spPr>
        <p:style>
          <a:lnRef idx="2">
            <a:schemeClr val="accent2"/>
          </a:lnRef>
          <a:fillRef idx="1">
            <a:schemeClr val="lt1"/>
          </a:fillRef>
          <a:effectRef idx="0">
            <a:schemeClr val="accent2"/>
          </a:effectRef>
          <a:fontRef idx="minor">
            <a:schemeClr val="dk1"/>
          </a:fontRef>
        </p:style>
        <p:txBody>
          <a:bodyPr>
            <a:noAutofit/>
          </a:bodyPr>
          <a:lstStyle/>
          <a:p>
            <a:pPr>
              <a:defRPr/>
            </a:pPr>
            <a:r>
              <a:rPr lang="en-US" sz="3200" dirty="0" smtClean="0">
                <a:solidFill>
                  <a:schemeClr val="tx1"/>
                </a:solidFill>
                <a:latin typeface="Broadway" pitchFamily="82" charset="0"/>
                <a:cs typeface="Arial" pitchFamily="34" charset="0"/>
              </a:rPr>
              <a:t>Mission</a:t>
            </a:r>
          </a:p>
        </p:txBody>
      </p:sp>
      <p:sp>
        <p:nvSpPr>
          <p:cNvPr id="16390" name="Rectangle 3"/>
          <p:cNvSpPr>
            <a:spLocks noChangeArrowheads="1"/>
          </p:cNvSpPr>
          <p:nvPr/>
        </p:nvSpPr>
        <p:spPr bwMode="auto">
          <a:xfrm>
            <a:off x="957263" y="1096963"/>
            <a:ext cx="7281862" cy="1630362"/>
          </a:xfrm>
          <a:prstGeom prst="rect">
            <a:avLst/>
          </a:prstGeom>
          <a:noFill/>
          <a:ln w="9525">
            <a:noFill/>
            <a:miter lim="800000"/>
            <a:headEnd/>
            <a:tailEnd/>
          </a:ln>
        </p:spPr>
        <p:txBody>
          <a:bodyPr>
            <a:spAutoFit/>
          </a:bodyPr>
          <a:lstStyle/>
          <a:p>
            <a:r>
              <a:rPr lang="en-US" sz="2000">
                <a:latin typeface="Century Gothic" pitchFamily="34" charset="0"/>
                <a:cs typeface="Arial" pitchFamily="34" charset="0"/>
              </a:rPr>
              <a:t>The mission of AoA is to develop a comprehensive, coordinated and cost-effective system of home and community-based services that helps elderly individuals maintain their health and independence in their homes and communities. </a:t>
            </a:r>
          </a:p>
        </p:txBody>
      </p:sp>
      <p:sp>
        <p:nvSpPr>
          <p:cNvPr id="16391" name="Text Box 6"/>
          <p:cNvSpPr txBox="1">
            <a:spLocks noChangeArrowheads="1"/>
          </p:cNvSpPr>
          <p:nvPr/>
        </p:nvSpPr>
        <p:spPr bwMode="auto">
          <a:xfrm>
            <a:off x="957263" y="3898900"/>
            <a:ext cx="7489825" cy="1938338"/>
          </a:xfrm>
          <a:prstGeom prst="rect">
            <a:avLst/>
          </a:prstGeom>
          <a:noFill/>
          <a:ln w="9525">
            <a:noFill/>
            <a:miter lim="800000"/>
            <a:headEnd/>
            <a:tailEnd/>
          </a:ln>
        </p:spPr>
        <p:txBody>
          <a:bodyPr>
            <a:spAutoFit/>
          </a:bodyPr>
          <a:lstStyle/>
          <a:p>
            <a:r>
              <a:rPr lang="en-US" sz="2000">
                <a:latin typeface="Century Gothic" pitchFamily="34" charset="0"/>
                <a:cs typeface="Arial" pitchFamily="34" charset="0"/>
              </a:rPr>
              <a:t>In order to serve a growing senior population, AoA envisions ensuring the continuation of a vibrant aging services network at State, Territory, local and Tribal levels through funding of lower-cost, non-medical services and supports that provide the means by which many more seniors can maintain their independence. </a:t>
            </a:r>
          </a:p>
        </p:txBody>
      </p:sp>
      <p:sp>
        <p:nvSpPr>
          <p:cNvPr id="16392" name="Rectangle 7"/>
          <p:cNvSpPr>
            <a:spLocks noChangeArrowheads="1"/>
          </p:cNvSpPr>
          <p:nvPr/>
        </p:nvSpPr>
        <p:spPr bwMode="auto">
          <a:xfrm>
            <a:off x="2105025" y="3135313"/>
            <a:ext cx="4876800" cy="457200"/>
          </a:xfrm>
          <a:prstGeom prst="rect">
            <a:avLst/>
          </a:prstGeom>
          <a:noFill/>
          <a:ln w="12700">
            <a:noFill/>
            <a:miter lim="800000"/>
            <a:headEnd/>
            <a:tailEnd/>
          </a:ln>
        </p:spPr>
        <p:txBody>
          <a:bodyPr anchor="ctr"/>
          <a:lstStyle/>
          <a:p>
            <a:pPr algn="ctr" eaLnBrk="0" hangingPunct="0"/>
            <a:r>
              <a:rPr lang="en-US" sz="3200">
                <a:latin typeface="Broadway" pitchFamily="82" charset="0"/>
                <a:cs typeface="Arial" pitchFamily="34" charset="0"/>
              </a:rPr>
              <a:t>Vision</a:t>
            </a:r>
          </a:p>
        </p:txBody>
      </p:sp>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6"/>
          <p:cNvSpPr txBox="1">
            <a:spLocks noGrp="1"/>
          </p:cNvSpPr>
          <p:nvPr/>
        </p:nvSpPr>
        <p:spPr bwMode="auto">
          <a:xfrm>
            <a:off x="457200" y="5808663"/>
            <a:ext cx="952500" cy="547687"/>
          </a:xfrm>
          <a:prstGeom prst="rect">
            <a:avLst/>
          </a:prstGeom>
          <a:noFill/>
          <a:ln w="9525">
            <a:noFill/>
            <a:miter lim="800000"/>
            <a:headEnd/>
            <a:tailEnd/>
          </a:ln>
        </p:spPr>
        <p:txBody>
          <a:bodyPr/>
          <a:lstStyle/>
          <a:p>
            <a:endParaRPr lang="en-US">
              <a:latin typeface="Calibri" pitchFamily="34" charset="0"/>
            </a:endParaRPr>
          </a:p>
        </p:txBody>
      </p:sp>
      <p:sp>
        <p:nvSpPr>
          <p:cNvPr id="8" name="Slide Number Placeholder 8"/>
          <p:cNvSpPr txBox="1">
            <a:spLocks noGrp="1"/>
          </p:cNvSpPr>
          <p:nvPr/>
        </p:nvSpPr>
        <p:spPr>
          <a:xfrm>
            <a:off x="6218238" y="5991225"/>
            <a:ext cx="533400" cy="365125"/>
          </a:xfrm>
          <a:prstGeom prst="rect">
            <a:avLst/>
          </a:prstGeom>
          <a:noFill/>
        </p:spPr>
        <p:txBody>
          <a:bodyPr/>
          <a:lstStyle/>
          <a:p>
            <a:pPr>
              <a:defRPr/>
            </a:pPr>
            <a:endParaRPr lang="en-US" dirty="0">
              <a:latin typeface="+mn-lt"/>
            </a:endParaRPr>
          </a:p>
        </p:txBody>
      </p:sp>
      <p:sp>
        <p:nvSpPr>
          <p:cNvPr id="17412" name="Rectangle 2"/>
          <p:cNvSpPr>
            <a:spLocks noGrp="1"/>
          </p:cNvSpPr>
          <p:nvPr>
            <p:ph type="title" idx="4294967295"/>
          </p:nvPr>
        </p:nvSpPr>
        <p:spPr>
          <a:xfrm>
            <a:off x="225425" y="274638"/>
            <a:ext cx="8689975" cy="735012"/>
          </a:xfrm>
        </p:spPr>
        <p:txBody>
          <a:bodyPr/>
          <a:lstStyle/>
          <a:p>
            <a:r>
              <a:rPr lang="en-US" sz="3200" smtClean="0">
                <a:latin typeface="Broadway" pitchFamily="82" charset="0"/>
                <a:ea typeface="ＭＳ Ｐゴシック"/>
                <a:cs typeface="Arial" pitchFamily="34" charset="0"/>
              </a:rPr>
              <a:t>Important Programs Enacted in1965</a:t>
            </a:r>
          </a:p>
        </p:txBody>
      </p:sp>
      <p:sp>
        <p:nvSpPr>
          <p:cNvPr id="17413" name="Rectangle 3"/>
          <p:cNvSpPr>
            <a:spLocks noGrp="1" noChangeArrowheads="1"/>
          </p:cNvSpPr>
          <p:nvPr>
            <p:ph type="body" sz="half" idx="4294967295"/>
          </p:nvPr>
        </p:nvSpPr>
        <p:spPr>
          <a:xfrm>
            <a:off x="479425" y="1501775"/>
            <a:ext cx="3733800" cy="4525963"/>
          </a:xfrm>
        </p:spPr>
        <p:txBody>
          <a:bodyPr/>
          <a:lstStyle/>
          <a:p>
            <a:pPr marL="231775" indent="-231775" defTabSz="914400">
              <a:buClr>
                <a:schemeClr val="tx1"/>
              </a:buClr>
              <a:buFontTx/>
              <a:buChar char="•"/>
            </a:pPr>
            <a:r>
              <a:rPr lang="en-US" smtClean="0">
                <a:latin typeface="Century Gothic" pitchFamily="34" charset="0"/>
                <a:ea typeface="ＭＳ Ｐゴシック"/>
                <a:cs typeface="Arial" pitchFamily="34" charset="0"/>
              </a:rPr>
              <a:t>Medicare</a:t>
            </a:r>
          </a:p>
          <a:p>
            <a:pPr marL="231775" indent="-231775" defTabSz="914400">
              <a:buClr>
                <a:schemeClr val="tx1"/>
              </a:buClr>
              <a:buFontTx/>
              <a:buChar char="•"/>
            </a:pPr>
            <a:endParaRPr lang="en-US" smtClean="0">
              <a:latin typeface="Century Gothic" pitchFamily="34" charset="0"/>
              <a:ea typeface="ＭＳ Ｐゴシック"/>
              <a:cs typeface="Arial" pitchFamily="34" charset="0"/>
            </a:endParaRPr>
          </a:p>
          <a:p>
            <a:pPr marL="231775" indent="-231775" defTabSz="914400">
              <a:buClr>
                <a:schemeClr val="tx1"/>
              </a:buClr>
              <a:buFontTx/>
              <a:buChar char="•"/>
            </a:pPr>
            <a:r>
              <a:rPr lang="en-US" smtClean="0">
                <a:latin typeface="Century Gothic" pitchFamily="34" charset="0"/>
                <a:ea typeface="ＭＳ Ｐゴシック"/>
                <a:cs typeface="Arial" pitchFamily="34" charset="0"/>
              </a:rPr>
              <a:t>Medicaid</a:t>
            </a:r>
          </a:p>
          <a:p>
            <a:pPr marL="231775" indent="-231775" defTabSz="914400">
              <a:buFontTx/>
              <a:buChar char="•"/>
            </a:pPr>
            <a:endParaRPr lang="en-US" smtClean="0">
              <a:latin typeface="Century Gothic" pitchFamily="34" charset="0"/>
              <a:ea typeface="ＭＳ Ｐゴシック"/>
              <a:cs typeface="Arial" pitchFamily="34" charset="0"/>
            </a:endParaRPr>
          </a:p>
          <a:p>
            <a:pPr marL="231775" indent="-231775" defTabSz="914400">
              <a:buClr>
                <a:schemeClr val="tx1"/>
              </a:buClr>
              <a:buFontTx/>
              <a:buChar char="•"/>
            </a:pPr>
            <a:r>
              <a:rPr lang="en-US" smtClean="0">
                <a:latin typeface="Century Gothic" pitchFamily="34" charset="0"/>
                <a:ea typeface="ＭＳ Ｐゴシック"/>
                <a:cs typeface="Arial" pitchFamily="34" charset="0"/>
              </a:rPr>
              <a:t>Older Americans Act</a:t>
            </a:r>
          </a:p>
        </p:txBody>
      </p:sp>
      <p:pic>
        <p:nvPicPr>
          <p:cNvPr id="17414" name="Picture 4" descr="JohnsonsigningOAA"/>
          <p:cNvPicPr>
            <a:picLocks noChangeAspect="1" noChangeArrowheads="1"/>
          </p:cNvPicPr>
          <p:nvPr/>
        </p:nvPicPr>
        <p:blipFill>
          <a:blip r:embed="rId3"/>
          <a:srcRect/>
          <a:stretch>
            <a:fillRect/>
          </a:stretch>
        </p:blipFill>
        <p:spPr bwMode="auto">
          <a:xfrm>
            <a:off x="4375150" y="1295400"/>
            <a:ext cx="4311650" cy="3122613"/>
          </a:xfrm>
          <a:prstGeom prst="rect">
            <a:avLst/>
          </a:prstGeom>
          <a:noFill/>
          <a:ln w="9525">
            <a:noFill/>
            <a:miter lim="800000"/>
            <a:headEnd/>
            <a:tailEnd/>
          </a:ln>
        </p:spPr>
      </p:pic>
      <p:sp>
        <p:nvSpPr>
          <p:cNvPr id="17415" name="Rectangle 5"/>
          <p:cNvSpPr>
            <a:spLocks noChangeArrowheads="1"/>
          </p:cNvSpPr>
          <p:nvPr/>
        </p:nvSpPr>
        <p:spPr bwMode="auto">
          <a:xfrm>
            <a:off x="381000" y="4470400"/>
            <a:ext cx="8534400" cy="1539875"/>
          </a:xfrm>
          <a:prstGeom prst="rect">
            <a:avLst/>
          </a:prstGeom>
          <a:noFill/>
          <a:ln w="9525">
            <a:noFill/>
            <a:miter lim="800000"/>
            <a:headEnd/>
            <a:tailEnd/>
          </a:ln>
        </p:spPr>
        <p:txBody>
          <a:bodyPr anchor="ctr">
            <a:spAutoFit/>
          </a:bodyPr>
          <a:lstStyle/>
          <a:p>
            <a:endParaRPr lang="en-US" sz="1400" i="1">
              <a:cs typeface="Arial" pitchFamily="34" charset="0"/>
            </a:endParaRPr>
          </a:p>
          <a:p>
            <a:pPr algn="ctr"/>
            <a:r>
              <a:rPr lang="en-US" sz="2000" i="1">
                <a:latin typeface="Century Gothic" pitchFamily="34" charset="0"/>
                <a:cs typeface="Arial" pitchFamily="34" charset="0"/>
              </a:rPr>
              <a:t>“Every State and every community can now move toward a coordinated program of services and opportunities for our older citizens.” </a:t>
            </a:r>
          </a:p>
          <a:p>
            <a:pPr algn="ctr"/>
            <a:r>
              <a:rPr lang="en-US" sz="2000" i="1">
                <a:latin typeface="Century Gothic" pitchFamily="34" charset="0"/>
                <a:cs typeface="Arial" pitchFamily="34" charset="0"/>
              </a:rPr>
              <a:t>President Lyndon B. Johnson, July 1965</a:t>
            </a:r>
          </a:p>
        </p:txBody>
      </p:sp>
      <p:sp>
        <p:nvSpPr>
          <p:cNvPr id="17416" name="Rectangle 6"/>
          <p:cNvSpPr>
            <a:spLocks noChangeArrowheads="1"/>
          </p:cNvSpPr>
          <p:nvPr/>
        </p:nvSpPr>
        <p:spPr bwMode="auto">
          <a:xfrm>
            <a:off x="4191000" y="3352800"/>
            <a:ext cx="184150" cy="366713"/>
          </a:xfrm>
          <a:prstGeom prst="rect">
            <a:avLst/>
          </a:prstGeom>
          <a:noFill/>
          <a:ln w="9525">
            <a:noFill/>
            <a:miter lim="800000"/>
            <a:headEnd/>
            <a:tailEnd/>
          </a:ln>
        </p:spPr>
        <p:txBody>
          <a:bodyPr wrap="none" anchor="ctr">
            <a:spAutoFit/>
          </a:bodyPr>
          <a:lstStyle/>
          <a:p>
            <a:pPr algn="ctr" eaLnBrk="0" hangingPunct="0"/>
            <a:endParaRPr lang="en-US"/>
          </a:p>
        </p:txBody>
      </p:sp>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8"/>
          <p:cNvSpPr txBox="1">
            <a:spLocks noGrp="1"/>
          </p:cNvSpPr>
          <p:nvPr/>
        </p:nvSpPr>
        <p:spPr>
          <a:xfrm>
            <a:off x="6218238" y="5991225"/>
            <a:ext cx="533400" cy="365125"/>
          </a:xfrm>
          <a:prstGeom prst="rect">
            <a:avLst/>
          </a:prstGeom>
          <a:noFill/>
        </p:spPr>
        <p:txBody>
          <a:bodyPr/>
          <a:lstStyle/>
          <a:p>
            <a:pPr>
              <a:defRPr/>
            </a:pPr>
            <a:endParaRPr lang="en-US">
              <a:latin typeface="+mn-lt"/>
            </a:endParaRPr>
          </a:p>
        </p:txBody>
      </p:sp>
      <p:sp>
        <p:nvSpPr>
          <p:cNvPr id="41990" name="Rectangle 2"/>
          <p:cNvSpPr>
            <a:spLocks noGrp="1"/>
          </p:cNvSpPr>
          <p:nvPr>
            <p:ph type="ctrTitle" idx="4294967295"/>
          </p:nvPr>
        </p:nvSpPr>
        <p:spPr>
          <a:xfrm>
            <a:off x="635000" y="2254250"/>
            <a:ext cx="7772400" cy="2035175"/>
          </a:xfrm>
        </p:spPr>
        <p:txBody>
          <a:bodyPr>
            <a:normAutofit fontScale="90000"/>
          </a:bodyPr>
          <a:lstStyle/>
          <a:p>
            <a:pPr>
              <a:defRPr/>
            </a:pPr>
            <a:r>
              <a:rPr lang="en-US" sz="4400" b="0" dirty="0" smtClean="0">
                <a:latin typeface="Broadway" pitchFamily="82" charset="0"/>
                <a:cs typeface="Arial" pitchFamily="34" charset="0"/>
              </a:rPr>
              <a:t>The Older Americans Act </a:t>
            </a:r>
            <a:r>
              <a:rPr lang="en-US" sz="3100" b="0" dirty="0" smtClean="0">
                <a:latin typeface="Century Gothic" pitchFamily="34" charset="0"/>
                <a:cs typeface="Arial" pitchFamily="34" charset="0"/>
              </a:rPr>
              <a:t/>
            </a:r>
            <a:br>
              <a:rPr lang="en-US" sz="3100" b="0" dirty="0" smtClean="0">
                <a:latin typeface="Century Gothic" pitchFamily="34" charset="0"/>
                <a:cs typeface="Arial" pitchFamily="34" charset="0"/>
              </a:rPr>
            </a:br>
            <a:r>
              <a:rPr lang="en-US" sz="3100" b="0" dirty="0" smtClean="0">
                <a:latin typeface="Century Gothic" pitchFamily="34" charset="0"/>
                <a:cs typeface="Arial" pitchFamily="34" charset="0"/>
              </a:rPr>
              <a:t/>
            </a:r>
            <a:br>
              <a:rPr lang="en-US" sz="3100" b="0" dirty="0" smtClean="0">
                <a:latin typeface="Century Gothic" pitchFamily="34" charset="0"/>
                <a:cs typeface="Arial" pitchFamily="34" charset="0"/>
              </a:rPr>
            </a:br>
            <a:r>
              <a:rPr lang="en-US" sz="3100" b="0" dirty="0" smtClean="0">
                <a:latin typeface="Century Gothic" pitchFamily="34" charset="0"/>
                <a:cs typeface="Arial" pitchFamily="34" charset="0"/>
              </a:rPr>
              <a:t>…</a:t>
            </a:r>
            <a:r>
              <a:rPr lang="en-US" sz="3100" b="0" i="1" dirty="0" smtClean="0">
                <a:latin typeface="Century Gothic" pitchFamily="34" charset="0"/>
                <a:cs typeface="Arial" pitchFamily="34" charset="0"/>
              </a:rPr>
              <a:t>assures that preference will be given to providing services to older individuals with greatest economic need and older individuals with greatest social need with particular attention to low-income older individuals, including low-income minority older individuals, older individuals with limited English proficiency, and  older individuals residing in rural areas. </a:t>
            </a:r>
            <a:r>
              <a:rPr lang="en-US" i="1" dirty="0" smtClean="0">
                <a:latin typeface="Arial" pitchFamily="34" charset="0"/>
                <a:cs typeface="Arial" pitchFamily="34" charset="0"/>
              </a:rPr>
              <a:t/>
            </a:r>
            <a:br>
              <a:rPr lang="en-US" i="1" dirty="0" smtClean="0">
                <a:latin typeface="Arial" pitchFamily="34" charset="0"/>
                <a:cs typeface="Arial" pitchFamily="34" charset="0"/>
              </a:rPr>
            </a:br>
            <a:endParaRPr lang="en-US" i="1" dirty="0" smtClean="0">
              <a:solidFill>
                <a:schemeClr val="hlink"/>
              </a:solidFill>
              <a:latin typeface="Arial" pitchFamily="34" charset="0"/>
              <a:cs typeface="Arial" pitchFamily="34" charset="0"/>
            </a:endParaRPr>
          </a:p>
        </p:txBody>
      </p:sp>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Metro</Template>
  <TotalTime>3901</TotalTime>
  <Words>1006</Words>
  <Application>Microsoft Office PowerPoint</Application>
  <PresentationFormat>On-screen Show (4:3)</PresentationFormat>
  <Paragraphs>258</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Administration for Community Living</vt:lpstr>
      <vt:lpstr>Slide 2</vt:lpstr>
      <vt:lpstr>  Preface  </vt:lpstr>
      <vt:lpstr>   Implications   </vt:lpstr>
      <vt:lpstr>Slide 5</vt:lpstr>
      <vt:lpstr>Slide 6</vt:lpstr>
      <vt:lpstr>Mission</vt:lpstr>
      <vt:lpstr>Important Programs Enacted in1965</vt:lpstr>
      <vt:lpstr>The Older Americans Act   …assures that preference will be given to providing services to older individuals with greatest economic need and older individuals with greatest social need with particular attention to low-income older individuals, including low-income minority older individuals, older individuals with limited English proficiency, and  older individuals residing in rural areas.  </vt:lpstr>
      <vt:lpstr>What We Provide</vt:lpstr>
      <vt:lpstr>The Aging Network</vt:lpstr>
      <vt:lpstr>How The Aging Network Helps 11 Million Seniors  And Their Caregivers Remain At Home  Through Community Based-Services</vt:lpstr>
      <vt:lpstr>2011-2014 Title VI Grantees</vt:lpstr>
      <vt:lpstr>The Aging Network : ACL Region IX</vt:lpstr>
      <vt:lpstr>Arizona</vt:lpstr>
      <vt:lpstr>Hawaii</vt:lpstr>
      <vt:lpstr>Nevada</vt:lpstr>
      <vt:lpstr>California</vt:lpstr>
      <vt:lpstr>Local Aging Network: San Francisco</vt:lpstr>
      <vt:lpstr>Aging Network Challenge</vt:lpstr>
      <vt:lpstr>AoA Strategic Priorities</vt:lpstr>
      <vt:lpstr>AoA Strategic Priorities (CONT.)</vt:lpstr>
      <vt:lpstr>AoA’s Major Initiatives </vt:lpstr>
      <vt:lpstr>AoA Grant Opportunities   http://www.aoa.gov/AoARoot/Grants/Funding/index.aspx </vt:lpstr>
      <vt:lpstr>Grant Toolkit</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Predmore</dc:creator>
  <cp:lastModifiedBy>dporras</cp:lastModifiedBy>
  <cp:revision>269</cp:revision>
  <dcterms:created xsi:type="dcterms:W3CDTF">2011-04-26T03:41:57Z</dcterms:created>
  <dcterms:modified xsi:type="dcterms:W3CDTF">2012-06-20T23:47:02Z</dcterms:modified>
</cp:coreProperties>
</file>