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2" r:id="rId2"/>
  </p:sldMasterIdLst>
  <p:notesMasterIdLst>
    <p:notesMasterId r:id="rId34"/>
  </p:notesMasterIdLst>
  <p:handoutMasterIdLst>
    <p:handoutMasterId r:id="rId35"/>
  </p:handoutMasterIdLst>
  <p:sldIdLst>
    <p:sldId id="406" r:id="rId3"/>
    <p:sldId id="471" r:id="rId4"/>
    <p:sldId id="317" r:id="rId5"/>
    <p:sldId id="407" r:id="rId6"/>
    <p:sldId id="452" r:id="rId7"/>
    <p:sldId id="418" r:id="rId8"/>
    <p:sldId id="419" r:id="rId9"/>
    <p:sldId id="420" r:id="rId10"/>
    <p:sldId id="421" r:id="rId11"/>
    <p:sldId id="481" r:id="rId12"/>
    <p:sldId id="482" r:id="rId13"/>
    <p:sldId id="483" r:id="rId14"/>
    <p:sldId id="422" r:id="rId15"/>
    <p:sldId id="424" r:id="rId16"/>
    <p:sldId id="431" r:id="rId17"/>
    <p:sldId id="432" r:id="rId18"/>
    <p:sldId id="433" r:id="rId19"/>
    <p:sldId id="434" r:id="rId20"/>
    <p:sldId id="435" r:id="rId21"/>
    <p:sldId id="436" r:id="rId22"/>
    <p:sldId id="472" r:id="rId23"/>
    <p:sldId id="474" r:id="rId24"/>
    <p:sldId id="475" r:id="rId25"/>
    <p:sldId id="476" r:id="rId26"/>
    <p:sldId id="477" r:id="rId27"/>
    <p:sldId id="480" r:id="rId28"/>
    <p:sldId id="479" r:id="rId29"/>
    <p:sldId id="473" r:id="rId30"/>
    <p:sldId id="455" r:id="rId31"/>
    <p:sldId id="440" r:id="rId32"/>
    <p:sldId id="441" r:id="rId33"/>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CC"/>
    <a:srgbClr val="FFCC66"/>
    <a:srgbClr val="FFB9C5"/>
    <a:srgbClr val="FFD5DC"/>
    <a:srgbClr val="FC0128"/>
    <a:srgbClr val="B3B900"/>
    <a:srgbClr val="00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35" autoAdjust="0"/>
    <p:restoredTop sz="99645" autoAdjust="0"/>
  </p:normalViewPr>
  <p:slideViewPr>
    <p:cSldViewPr snapToGrid="0">
      <p:cViewPr>
        <p:scale>
          <a:sx n="75" d="100"/>
          <a:sy n="75" d="100"/>
        </p:scale>
        <p:origin x="-1944" y="-888"/>
      </p:cViewPr>
      <p:guideLst>
        <p:guide orient="horz" pos="2160"/>
        <p:guide pos="2880"/>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75" d="100"/>
        <a:sy n="75" d="100"/>
      </p:scale>
      <p:origin x="0" y="7788"/>
    </p:cViewPr>
  </p:sorterViewPr>
  <p:notesViewPr>
    <p:cSldViewPr snapToGrid="0">
      <p:cViewPr varScale="1">
        <p:scale>
          <a:sx n="54" d="100"/>
          <a:sy n="54" d="100"/>
        </p:scale>
        <p:origin x="-1902" y="-102"/>
      </p:cViewPr>
      <p:guideLst>
        <p:guide orient="horz" pos="2928"/>
        <p:guide pos="2168"/>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3"/>
          <p:cNvSpPr>
            <a:spLocks noChangeArrowheads="1"/>
          </p:cNvSpPr>
          <p:nvPr/>
        </p:nvSpPr>
        <p:spPr bwMode="auto">
          <a:xfrm>
            <a:off x="6419850" y="8896350"/>
            <a:ext cx="392113" cy="304800"/>
          </a:xfrm>
          <a:prstGeom prst="rect">
            <a:avLst/>
          </a:prstGeom>
          <a:noFill/>
          <a:ln w="12700">
            <a:noFill/>
            <a:miter lim="800000"/>
            <a:headEnd/>
            <a:tailEnd/>
          </a:ln>
          <a:effectLst/>
        </p:spPr>
        <p:txBody>
          <a:bodyPr wrap="none" lIns="90488" tIns="44450" rIns="90488" bIns="44450" anchor="ctr">
            <a:spAutoFit/>
          </a:bodyPr>
          <a:lstStyle/>
          <a:p>
            <a:pPr algn="r" eaLnBrk="0" hangingPunct="0">
              <a:defRPr/>
            </a:pPr>
            <a:fld id="{CB4B0765-8961-4D4A-95D7-0466EF01A3B6}" type="slidenum">
              <a:rPr lang="en-US" sz="1400">
                <a:latin typeface="Times New Roman" pitchFamily="18" charset="0"/>
              </a:rPr>
              <a:pPr algn="r" eaLnBrk="0" hangingPunct="0">
                <a:defRPr/>
              </a:pPr>
              <a:t>‹#›</a:t>
            </a:fld>
            <a:endParaRPr lang="en-US" sz="1400">
              <a:latin typeface="Times New Roman" pitchFamily="18" charset="0"/>
            </a:endParaRPr>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7575" y="4416425"/>
            <a:ext cx="5046663" cy="4183063"/>
          </a:xfrm>
          <a:prstGeom prst="rect">
            <a:avLst/>
          </a:prstGeom>
          <a:noFill/>
          <a:ln>
            <a:noFill/>
          </a:ln>
          <a:effectLst/>
          <a:extLst>
            <a:ext uri="{909E8E84-426E-40DD-AFC4-6F175D3DCCD1}"/>
            <a:ext uri="{91240B29-F687-4F45-9708-019B960494DF}"/>
            <a:ext uri="{AF507438-7753-43E0-B8FC-AC1667EBCBE1}"/>
          </a:extLst>
        </p:spPr>
        <p:txBody>
          <a:bodyPr vert="horz" wrap="square" lIns="90488" tIns="44450" rIns="90488" bIns="44450"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0419" name="Rectangle 3"/>
          <p:cNvSpPr>
            <a:spLocks noChangeArrowheads="1" noTextEdit="1"/>
          </p:cNvSpPr>
          <p:nvPr>
            <p:ph type="sldImg" idx="2"/>
          </p:nvPr>
        </p:nvSpPr>
        <p:spPr bwMode="auto">
          <a:xfrm>
            <a:off x="1125538" y="703263"/>
            <a:ext cx="4632325" cy="3473450"/>
          </a:xfrm>
          <a:prstGeom prst="rect">
            <a:avLst/>
          </a:prstGeom>
          <a:noFill/>
          <a:ln w="12700">
            <a:solidFill>
              <a:schemeClr val="tx1"/>
            </a:solidFill>
            <a:miter lim="800000"/>
            <a:headEnd/>
            <a:tailEnd/>
          </a:ln>
        </p:spPr>
      </p:sp>
      <p:sp>
        <p:nvSpPr>
          <p:cNvPr id="60420" name="Rectangle 4"/>
          <p:cNvSpPr>
            <a:spLocks noChangeArrowheads="1"/>
          </p:cNvSpPr>
          <p:nvPr/>
        </p:nvSpPr>
        <p:spPr bwMode="auto">
          <a:xfrm>
            <a:off x="69850" y="93663"/>
            <a:ext cx="3311525" cy="304800"/>
          </a:xfrm>
          <a:prstGeom prst="rect">
            <a:avLst/>
          </a:prstGeom>
          <a:noFill/>
          <a:ln w="12700">
            <a:noFill/>
            <a:miter lim="800000"/>
            <a:headEnd/>
            <a:tailEnd/>
          </a:ln>
          <a:effectLst/>
        </p:spPr>
        <p:txBody>
          <a:bodyPr wrap="none" lIns="90488" tIns="44450" rIns="90488" bIns="44450" anchor="ctr">
            <a:spAutoFit/>
          </a:bodyPr>
          <a:lstStyle/>
          <a:p>
            <a:pPr eaLnBrk="0" hangingPunct="0">
              <a:defRPr/>
            </a:pPr>
            <a:r>
              <a:rPr lang="en-US" sz="1400">
                <a:latin typeface="Times New Roman" pitchFamily="18" charset="0"/>
              </a:rPr>
              <a:t>Michigan Community Service Commission</a:t>
            </a:r>
          </a:p>
        </p:txBody>
      </p:sp>
      <p:sp>
        <p:nvSpPr>
          <p:cNvPr id="60421" name="Rectangle 5"/>
          <p:cNvSpPr>
            <a:spLocks noChangeArrowheads="1"/>
          </p:cNvSpPr>
          <p:nvPr/>
        </p:nvSpPr>
        <p:spPr bwMode="auto">
          <a:xfrm>
            <a:off x="6419850" y="8896350"/>
            <a:ext cx="392113" cy="304800"/>
          </a:xfrm>
          <a:prstGeom prst="rect">
            <a:avLst/>
          </a:prstGeom>
          <a:noFill/>
          <a:ln w="12700">
            <a:noFill/>
            <a:miter lim="800000"/>
            <a:headEnd/>
            <a:tailEnd/>
          </a:ln>
          <a:effectLst/>
        </p:spPr>
        <p:txBody>
          <a:bodyPr wrap="none" lIns="90488" tIns="44450" rIns="90488" bIns="44450" anchor="ctr">
            <a:spAutoFit/>
          </a:bodyPr>
          <a:lstStyle/>
          <a:p>
            <a:pPr algn="r" eaLnBrk="0" hangingPunct="0">
              <a:defRPr/>
            </a:pPr>
            <a:fld id="{2C1B2137-F6E8-40C2-A64A-ADAD3DB06CB8}" type="slidenum">
              <a:rPr lang="en-US" sz="1400">
                <a:latin typeface="Times New Roman" pitchFamily="18" charset="0"/>
              </a:rPr>
              <a:pPr algn="r" eaLnBrk="0" hangingPunct="0">
                <a:defRPr/>
              </a:pPr>
              <a:t>‹#›</a:t>
            </a:fld>
            <a:endParaRPr lang="en-US" sz="1400">
              <a:latin typeface="Times New Roman" pitchFamily="18" charset="0"/>
            </a:endParaRPr>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noTextEdit="1"/>
          </p:cNvSpPr>
          <p:nvPr>
            <p:ph type="sldImg"/>
          </p:nvPr>
        </p:nvSpPr>
        <p:spPr>
          <a:xfrm>
            <a:off x="1117600" y="696913"/>
            <a:ext cx="4649788" cy="3486150"/>
          </a:xfrm>
          <a:ln/>
        </p:spPr>
      </p:sp>
      <p:sp>
        <p:nvSpPr>
          <p:cNvPr id="70659" name="Rectangle 3"/>
          <p:cNvSpPr>
            <a:spLocks noGrp="1" noChangeArrowheads="1"/>
          </p:cNvSpPr>
          <p:nvPr>
            <p:ph type="body" idx="1"/>
          </p:nvPr>
        </p:nvSpPr>
        <p:spPr>
          <a:xfrm>
            <a:off x="688975" y="4416425"/>
            <a:ext cx="5505450" cy="4183063"/>
          </a:xfrm>
          <a:noFill/>
        </p:spPr>
        <p:txBody>
          <a:bodyPr/>
          <a:lstStyle/>
          <a:p>
            <a:r>
              <a:rPr lang="en-US" smtClean="0"/>
              <a:t>Please note that VISTA is not yet on the eGrants system.  The program is expected to convert to eGrants in fiscal year 2006.</a:t>
            </a:r>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noTextEdit="1"/>
          </p:cNvSpPr>
          <p:nvPr>
            <p:ph type="sldImg"/>
          </p:nvPr>
        </p:nvSpPr>
        <p:spPr>
          <a:xfrm>
            <a:off x="1117600" y="696913"/>
            <a:ext cx="4649788" cy="3486150"/>
          </a:xfrm>
          <a:ln/>
        </p:spPr>
      </p:sp>
      <p:sp>
        <p:nvSpPr>
          <p:cNvPr id="71683" name="Rectangle 3"/>
          <p:cNvSpPr>
            <a:spLocks noGrp="1" noChangeArrowheads="1"/>
          </p:cNvSpPr>
          <p:nvPr>
            <p:ph type="body" idx="1"/>
          </p:nvPr>
        </p:nvSpPr>
        <p:spPr>
          <a:xfrm>
            <a:off x="688975" y="4416425"/>
            <a:ext cx="5505450" cy="4183063"/>
          </a:xfrm>
          <a:noFill/>
        </p:spPr>
        <p:txBody>
          <a:bodyPr/>
          <a:lstStyle/>
          <a:p>
            <a:r>
              <a:rPr lang="en-US" smtClean="0"/>
              <a:t>Please note that VISTA is not yet on the eGrants system.  The program is expected to convert to eGrants in fiscal year 2006.</a:t>
            </a:r>
          </a:p>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noTextEdit="1"/>
          </p:cNvSpPr>
          <p:nvPr>
            <p:ph type="sldImg"/>
          </p:nvPr>
        </p:nvSpPr>
        <p:spPr>
          <a:xfrm>
            <a:off x="1117600" y="696913"/>
            <a:ext cx="4649788" cy="3486150"/>
          </a:xfrm>
          <a:ln/>
        </p:spPr>
      </p:sp>
      <p:sp>
        <p:nvSpPr>
          <p:cNvPr id="72707" name="Rectangle 3"/>
          <p:cNvSpPr>
            <a:spLocks noGrp="1" noChangeArrowheads="1"/>
          </p:cNvSpPr>
          <p:nvPr>
            <p:ph type="body" idx="1"/>
          </p:nvPr>
        </p:nvSpPr>
        <p:spPr>
          <a:xfrm>
            <a:off x="688975" y="4416425"/>
            <a:ext cx="5505450" cy="4183063"/>
          </a:xfrm>
          <a:noFill/>
        </p:spPr>
        <p:txBody>
          <a:bodyPr/>
          <a:lstStyle/>
          <a:p>
            <a:r>
              <a:rPr lang="en-US" smtClean="0"/>
              <a:t>Please note that VISTA is not yet on the eGrants system.  The program is expected to convert to eGrants in fiscal year 2006.</a:t>
            </a:r>
          </a:p>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noTextEdit="1"/>
          </p:cNvSpPr>
          <p:nvPr>
            <p:ph type="sldImg"/>
          </p:nvPr>
        </p:nvSpPr>
        <p:spPr>
          <a:xfrm>
            <a:off x="1117600" y="696913"/>
            <a:ext cx="4649788" cy="3486150"/>
          </a:xfrm>
          <a:ln/>
        </p:spPr>
      </p:sp>
      <p:sp>
        <p:nvSpPr>
          <p:cNvPr id="73731" name="Rectangle 3"/>
          <p:cNvSpPr>
            <a:spLocks noGrp="1" noChangeArrowheads="1"/>
          </p:cNvSpPr>
          <p:nvPr>
            <p:ph type="body" idx="1"/>
          </p:nvPr>
        </p:nvSpPr>
        <p:spPr>
          <a:xfrm>
            <a:off x="688975" y="4416425"/>
            <a:ext cx="5505450" cy="4183063"/>
          </a:xfrm>
          <a:noFill/>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noTextEdit="1"/>
          </p:cNvSpPr>
          <p:nvPr>
            <p:ph type="sldImg"/>
          </p:nvPr>
        </p:nvSpPr>
        <p:spPr>
          <a:xfrm>
            <a:off x="1117600" y="696913"/>
            <a:ext cx="4649788" cy="3486150"/>
          </a:xfrm>
          <a:ln/>
        </p:spPr>
      </p:sp>
      <p:sp>
        <p:nvSpPr>
          <p:cNvPr id="74755" name="Rectangle 3"/>
          <p:cNvSpPr>
            <a:spLocks noGrp="1" noChangeArrowheads="1"/>
          </p:cNvSpPr>
          <p:nvPr>
            <p:ph type="body" idx="1"/>
          </p:nvPr>
        </p:nvSpPr>
        <p:spPr>
          <a:xfrm>
            <a:off x="688975" y="4416425"/>
            <a:ext cx="5505450" cy="4183063"/>
          </a:xfrm>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noTextEdit="1"/>
          </p:cNvSpPr>
          <p:nvPr>
            <p:ph type="sldImg"/>
          </p:nvPr>
        </p:nvSpPr>
        <p:spPr>
          <a:xfrm>
            <a:off x="1125538" y="703263"/>
            <a:ext cx="4630737" cy="3473450"/>
          </a:xfrm>
          <a:ln/>
        </p:spPr>
      </p:sp>
      <p:sp>
        <p:nvSpPr>
          <p:cNvPr id="6246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noTextEdit="1"/>
          </p:cNvSpPr>
          <p:nvPr>
            <p:ph type="sldImg"/>
          </p:nvPr>
        </p:nvSpPr>
        <p:spPr>
          <a:xfrm>
            <a:off x="1117600" y="696913"/>
            <a:ext cx="4649788" cy="3486150"/>
          </a:xfrm>
          <a:ln/>
        </p:spPr>
      </p:sp>
      <p:sp>
        <p:nvSpPr>
          <p:cNvPr id="63491" name="Rectangle 3"/>
          <p:cNvSpPr>
            <a:spLocks noGrp="1" noChangeArrowheads="1"/>
          </p:cNvSpPr>
          <p:nvPr>
            <p:ph type="body" idx="1"/>
          </p:nvPr>
        </p:nvSpPr>
        <p:spPr>
          <a:xfrm>
            <a:off x="688975" y="4416425"/>
            <a:ext cx="5505450" cy="4183063"/>
          </a:xfrm>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noTextEdit="1"/>
          </p:cNvSpPr>
          <p:nvPr>
            <p:ph type="sldImg"/>
          </p:nvPr>
        </p:nvSpPr>
        <p:spPr>
          <a:xfrm>
            <a:off x="1117600" y="696913"/>
            <a:ext cx="4649788" cy="3486150"/>
          </a:xfrm>
          <a:ln/>
        </p:spPr>
      </p:sp>
      <p:sp>
        <p:nvSpPr>
          <p:cNvPr id="64515" name="Rectangle 3"/>
          <p:cNvSpPr>
            <a:spLocks noGrp="1" noChangeArrowheads="1"/>
          </p:cNvSpPr>
          <p:nvPr>
            <p:ph type="body" idx="1"/>
          </p:nvPr>
        </p:nvSpPr>
        <p:spPr>
          <a:xfrm>
            <a:off x="688975" y="4416425"/>
            <a:ext cx="5505450" cy="4183063"/>
          </a:xfrm>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noTextEdit="1"/>
          </p:cNvSpPr>
          <p:nvPr>
            <p:ph type="sldImg"/>
          </p:nvPr>
        </p:nvSpPr>
        <p:spPr>
          <a:xfrm>
            <a:off x="1117600" y="696913"/>
            <a:ext cx="4649788" cy="3486150"/>
          </a:xfrm>
          <a:ln/>
        </p:spPr>
      </p:sp>
      <p:sp>
        <p:nvSpPr>
          <p:cNvPr id="65539" name="Rectangle 3"/>
          <p:cNvSpPr>
            <a:spLocks noGrp="1" noChangeArrowheads="1"/>
          </p:cNvSpPr>
          <p:nvPr>
            <p:ph type="body" idx="1"/>
          </p:nvPr>
        </p:nvSpPr>
        <p:spPr>
          <a:xfrm>
            <a:off x="688975" y="4416425"/>
            <a:ext cx="5505450" cy="4183063"/>
          </a:xfrm>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noTextEdit="1"/>
          </p:cNvSpPr>
          <p:nvPr>
            <p:ph type="sldImg"/>
          </p:nvPr>
        </p:nvSpPr>
        <p:spPr>
          <a:xfrm>
            <a:off x="1117600" y="696913"/>
            <a:ext cx="4649788" cy="3486150"/>
          </a:xfrm>
          <a:ln/>
        </p:spPr>
      </p:sp>
      <p:sp>
        <p:nvSpPr>
          <p:cNvPr id="66563" name="Rectangle 3"/>
          <p:cNvSpPr>
            <a:spLocks noGrp="1" noChangeArrowheads="1"/>
          </p:cNvSpPr>
          <p:nvPr>
            <p:ph type="body" idx="1"/>
          </p:nvPr>
        </p:nvSpPr>
        <p:spPr>
          <a:xfrm>
            <a:off x="688975" y="4416425"/>
            <a:ext cx="5505450" cy="4183063"/>
          </a:xfrm>
          <a:noFill/>
        </p:spPr>
        <p:txBody>
          <a:bodyPr/>
          <a:lstStyle/>
          <a:p>
            <a:r>
              <a:rPr lang="en-US" smtClean="0"/>
              <a:t>The AmeriCorps*VISTA program is designed to address the needs of low-income communities by helping residents and community agencies become more self-sufficient.  VISTA members work in capacity building roles. Projects focus on resource development (grant writing and fundraising), volunteer management, communications, building collaboration and program development. AmeriCorps*VISTA members may not provide direct services to clients or perform the regular work of agency staff.</a:t>
            </a:r>
          </a:p>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noTextEdit="1"/>
          </p:cNvSpPr>
          <p:nvPr>
            <p:ph type="sldImg"/>
          </p:nvPr>
        </p:nvSpPr>
        <p:spPr>
          <a:xfrm>
            <a:off x="1117600" y="696913"/>
            <a:ext cx="4649788" cy="3486150"/>
          </a:xfrm>
          <a:ln/>
        </p:spPr>
      </p:sp>
      <p:sp>
        <p:nvSpPr>
          <p:cNvPr id="67587" name="Rectangle 3"/>
          <p:cNvSpPr>
            <a:spLocks noGrp="1" noChangeArrowheads="1"/>
          </p:cNvSpPr>
          <p:nvPr>
            <p:ph type="body" idx="1"/>
          </p:nvPr>
        </p:nvSpPr>
        <p:spPr>
          <a:xfrm>
            <a:off x="688975" y="4416425"/>
            <a:ext cx="5505450" cy="4183063"/>
          </a:xfrm>
          <a:noFill/>
        </p:spPr>
        <p:txBody>
          <a:bodyPr/>
          <a:lstStyle/>
          <a:p>
            <a:r>
              <a:rPr lang="en-US" smtClean="0"/>
              <a:t>The AmeriCorps*VISTA program is designed to address the needs of low-income communities by helping residents and community agencies become more self-sufficient.  VISTA members work in capacity building roles. Projects focus on resource development (grant writing and fundraising), volunteer management, communications, building collaboration and program development. AmeriCorps*VISTA members may not provide direct services to clients or perform the regular work of agency staff.</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noTextEdit="1"/>
          </p:cNvSpPr>
          <p:nvPr>
            <p:ph type="sldImg"/>
          </p:nvPr>
        </p:nvSpPr>
        <p:spPr>
          <a:xfrm>
            <a:off x="1117600" y="696913"/>
            <a:ext cx="4649788" cy="3486150"/>
          </a:xfrm>
          <a:ln/>
        </p:spPr>
      </p:sp>
      <p:sp>
        <p:nvSpPr>
          <p:cNvPr id="68611" name="Rectangle 3"/>
          <p:cNvSpPr>
            <a:spLocks noGrp="1" noChangeArrowheads="1"/>
          </p:cNvSpPr>
          <p:nvPr>
            <p:ph type="body" idx="1"/>
          </p:nvPr>
        </p:nvSpPr>
        <p:spPr>
          <a:xfrm>
            <a:off x="688975" y="4416425"/>
            <a:ext cx="5505450" cy="4183063"/>
          </a:xfrm>
          <a:noFill/>
        </p:spPr>
        <p:txBody>
          <a:bodyPr/>
          <a:lstStyle/>
          <a:p>
            <a:r>
              <a:rPr lang="en-US" smtClean="0"/>
              <a:t>Please note that VISTA is not yet on the eGrants system.  The program is expected to convert to eGrants in fiscal year 2006.</a:t>
            </a:r>
          </a:p>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noTextEdit="1"/>
          </p:cNvSpPr>
          <p:nvPr>
            <p:ph type="sldImg"/>
          </p:nvPr>
        </p:nvSpPr>
        <p:spPr>
          <a:xfrm>
            <a:off x="1117600" y="696913"/>
            <a:ext cx="4649788" cy="3486150"/>
          </a:xfrm>
          <a:ln/>
        </p:spPr>
      </p:sp>
      <p:sp>
        <p:nvSpPr>
          <p:cNvPr id="69635" name="Rectangle 3"/>
          <p:cNvSpPr>
            <a:spLocks noGrp="1" noChangeArrowheads="1"/>
          </p:cNvSpPr>
          <p:nvPr>
            <p:ph type="body" idx="1"/>
          </p:nvPr>
        </p:nvSpPr>
        <p:spPr>
          <a:xfrm>
            <a:off x="688975" y="4416425"/>
            <a:ext cx="5505450" cy="4183063"/>
          </a:xfrm>
          <a:noFill/>
        </p:spPr>
        <p:txBody>
          <a:bodyPr/>
          <a:lstStyle/>
          <a:p>
            <a:r>
              <a:rPr lang="en-US" smtClean="0"/>
              <a:t>Please note that VISTA is not yet on the eGrants system.  The program is expected to convert to eGrants in fiscal year 2006.</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A3D338ED-A09E-4B07-A3B1-8DF8F22ADDC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3AC4224E-3648-4434-8450-A8098C3E970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AC1C853-E10C-4229-B3EA-4CE941DE5109}"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7B30B20-E9D1-4EA6-B709-310612AB69E8}"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D750EB79-D4EE-49CA-942E-C571DEFFA4B5}"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250C635B-0AA2-4865-8147-DE7D5DA2D0E6}"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DB3CA776-13D8-42FA-AA9F-C7D2F21391F0}"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8EB90F78-D0A7-4A65-9A1A-67B44DC91EC9}"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4C7B6336-7EB0-4F97-BB6F-5E18D1FBEAB5}"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3231EC02-801A-42FC-B037-F7FADAC277C6}"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610E4E3C-8DFE-431E-91E4-6116161F9C4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81997399-028C-4249-89C7-1FD755B4D637}"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DBC69B8F-89BD-4DED-8DC6-207985460C89}"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AD781538-50C3-4FE0-BE40-CD51EEEDF801}"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FFA2C11-B3A4-49A9-9697-0480C006B782}"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6956E090-04EC-42C6-9B15-0B27DE0CEC87}"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a:defRPr/>
            </a:lvl1pPr>
          </a:lstStyle>
          <a:p>
            <a:pPr>
              <a:defRPr/>
            </a:pPr>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p:txBody>
          <a:bodyPr/>
          <a:lstStyle>
            <a:lvl1pPr>
              <a:defRPr/>
            </a:lvl1pPr>
          </a:lstStyle>
          <a:p>
            <a:pPr>
              <a:defRPr/>
            </a:pPr>
            <a:fld id="{9B4E3452-1FB5-419B-B19C-96DC7C514300}"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endParaRPr lang="en-US" noProof="0" dirty="0" smtClean="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B6A0D3CB-F25E-4DB6-BCF4-170485B728B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0BD7A57-3E9C-4EFA-8F80-779DF0CB2F3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6789C7A2-A8AE-4082-8835-202039B50C3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8F33CDFB-C21C-4C2D-A481-B61712E641E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3A645F55-374B-4239-9C9E-AE358D4B9BF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C820C9A3-4282-4B5E-8EE6-9B5EC5F0C40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DDB8B112-D0AC-4FFF-B8AE-BB16EF0D960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46408795-505E-40AF-ABE0-EDCC9832C71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image" Target="../media/image5.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20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en-US"/>
          </a:p>
        </p:txBody>
      </p:sp>
      <p:sp>
        <p:nvSpPr>
          <p:cNvPr id="3020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en-US"/>
          </a:p>
        </p:txBody>
      </p:sp>
      <p:sp>
        <p:nvSpPr>
          <p:cNvPr id="3020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a:defRPr/>
            </a:pPr>
            <a:fld id="{7EEB473A-5205-48CD-8243-3D522CED5FBA}" type="slidenum">
              <a:rPr lang="en-US"/>
              <a:pPr>
                <a:defRPr/>
              </a:pPr>
              <a:t>‹#›</a:t>
            </a:fld>
            <a:endParaRPr lang="en-US" dirty="0"/>
          </a:p>
        </p:txBody>
      </p:sp>
      <p:grpSp>
        <p:nvGrpSpPr>
          <p:cNvPr id="1031" name="Group 7"/>
          <p:cNvGrpSpPr>
            <a:grpSpLocks/>
          </p:cNvGrpSpPr>
          <p:nvPr userDrawn="1"/>
        </p:nvGrpSpPr>
        <p:grpSpPr bwMode="auto">
          <a:xfrm>
            <a:off x="219075" y="628650"/>
            <a:ext cx="9105900" cy="5248275"/>
            <a:chOff x="502" y="96"/>
            <a:chExt cx="4902" cy="3846"/>
          </a:xfrm>
        </p:grpSpPr>
        <p:sp>
          <p:nvSpPr>
            <p:cNvPr id="1030" name="AutoShape 8"/>
            <p:cNvSpPr>
              <a:spLocks noChangeArrowheads="1"/>
            </p:cNvSpPr>
            <p:nvPr/>
          </p:nvSpPr>
          <p:spPr bwMode="auto">
            <a:xfrm>
              <a:off x="724" y="643"/>
              <a:ext cx="1361" cy="372"/>
            </a:xfrm>
            <a:prstGeom prst="plaque">
              <a:avLst>
                <a:gd name="adj" fmla="val 16667"/>
              </a:avLst>
            </a:prstGeom>
            <a:solidFill>
              <a:srgbClr val="DDDDDD"/>
            </a:solidFill>
            <a:ln w="6350" algn="ctr">
              <a:solidFill>
                <a:srgbClr val="000000"/>
              </a:solidFill>
              <a:miter lim="800000"/>
              <a:headEnd/>
              <a:tailEnd/>
            </a:ln>
            <a:effectLst>
              <a:outerShdw sy="50000" kx="2453608" rotWithShape="0">
                <a:srgbClr val="808080"/>
              </a:outerShdw>
            </a:effectLst>
          </p:spPr>
          <p:txBody>
            <a:bodyPr/>
            <a:lstStyle/>
            <a:p>
              <a:pPr>
                <a:defRPr/>
              </a:pPr>
              <a:endParaRPr lang="en-US"/>
            </a:p>
          </p:txBody>
        </p:sp>
        <p:sp>
          <p:nvSpPr>
            <p:cNvPr id="2" name="AutoShape 9"/>
            <p:cNvSpPr>
              <a:spLocks noChangeArrowheads="1"/>
            </p:cNvSpPr>
            <p:nvPr/>
          </p:nvSpPr>
          <p:spPr bwMode="auto">
            <a:xfrm>
              <a:off x="3556" y="643"/>
              <a:ext cx="1361" cy="372"/>
            </a:xfrm>
            <a:prstGeom prst="plaque">
              <a:avLst>
                <a:gd name="adj" fmla="val 16667"/>
              </a:avLst>
            </a:prstGeom>
            <a:solidFill>
              <a:srgbClr val="DDDDDD"/>
            </a:solidFill>
            <a:ln w="6350" algn="ctr">
              <a:solidFill>
                <a:srgbClr val="000000"/>
              </a:solidFill>
              <a:miter lim="800000"/>
              <a:headEnd/>
              <a:tailEnd/>
            </a:ln>
            <a:effectLst>
              <a:outerShdw sy="50000" kx="2453608" rotWithShape="0">
                <a:srgbClr val="808080"/>
              </a:outerShdw>
            </a:effectLst>
          </p:spPr>
          <p:txBody>
            <a:bodyPr/>
            <a:lstStyle/>
            <a:p>
              <a:pPr>
                <a:defRPr/>
              </a:pPr>
              <a:endParaRPr lang="en-US"/>
            </a:p>
          </p:txBody>
        </p:sp>
        <p:sp>
          <p:nvSpPr>
            <p:cNvPr id="1032" name="AutoShape 10"/>
            <p:cNvSpPr>
              <a:spLocks noChangeArrowheads="1"/>
            </p:cNvSpPr>
            <p:nvPr/>
          </p:nvSpPr>
          <p:spPr bwMode="auto">
            <a:xfrm>
              <a:off x="2194" y="1855"/>
              <a:ext cx="1362" cy="372"/>
            </a:xfrm>
            <a:prstGeom prst="plaque">
              <a:avLst>
                <a:gd name="adj" fmla="val 16667"/>
              </a:avLst>
            </a:prstGeom>
            <a:solidFill>
              <a:srgbClr val="DDDDDD"/>
            </a:solidFill>
            <a:ln w="6350" algn="ctr">
              <a:solidFill>
                <a:srgbClr val="000000"/>
              </a:solidFill>
              <a:miter lim="800000"/>
              <a:headEnd/>
              <a:tailEnd/>
            </a:ln>
            <a:effectLst>
              <a:prstShdw prst="shdw11">
                <a:srgbClr val="808080"/>
              </a:prstShdw>
            </a:effectLst>
          </p:spPr>
          <p:txBody>
            <a:bodyPr/>
            <a:lstStyle/>
            <a:p>
              <a:pPr>
                <a:defRPr/>
              </a:pPr>
              <a:endParaRPr lang="en-US"/>
            </a:p>
          </p:txBody>
        </p:sp>
        <p:sp>
          <p:nvSpPr>
            <p:cNvPr id="1033" name="Text Box 11"/>
            <p:cNvSpPr txBox="1">
              <a:spLocks noChangeArrowheads="1"/>
            </p:cNvSpPr>
            <p:nvPr/>
          </p:nvSpPr>
          <p:spPr bwMode="auto">
            <a:xfrm>
              <a:off x="813" y="672"/>
              <a:ext cx="1140" cy="300"/>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400" b="1" dirty="0" smtClean="0">
                  <a:solidFill>
                    <a:srgbClr val="000080"/>
                  </a:solidFill>
                  <a:latin typeface="Times New Roman" pitchFamily="18" charset="0"/>
                </a:rPr>
                <a:t>Learn &amp; Serve America</a:t>
              </a:r>
              <a:endParaRPr lang="en-US" dirty="0" smtClean="0">
                <a:latin typeface="Times New Roman" pitchFamily="18" charset="0"/>
              </a:endParaRPr>
            </a:p>
          </p:txBody>
        </p:sp>
        <p:sp>
          <p:nvSpPr>
            <p:cNvPr id="1034" name="Text Box 12"/>
            <p:cNvSpPr txBox="1">
              <a:spLocks noChangeArrowheads="1"/>
            </p:cNvSpPr>
            <p:nvPr/>
          </p:nvSpPr>
          <p:spPr bwMode="auto">
            <a:xfrm>
              <a:off x="2330" y="1932"/>
              <a:ext cx="1104" cy="228"/>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400" b="1" dirty="0" smtClean="0">
                  <a:solidFill>
                    <a:srgbClr val="000080"/>
                  </a:solidFill>
                  <a:latin typeface="Times New Roman" pitchFamily="18" charset="0"/>
                </a:rPr>
                <a:t>AmeriCorps</a:t>
              </a:r>
              <a:endParaRPr lang="en-US" dirty="0" smtClean="0">
                <a:latin typeface="Times New Roman" pitchFamily="18" charset="0"/>
              </a:endParaRPr>
            </a:p>
          </p:txBody>
        </p:sp>
        <p:sp>
          <p:nvSpPr>
            <p:cNvPr id="1035" name="Text Box 13"/>
            <p:cNvSpPr txBox="1">
              <a:spLocks noChangeArrowheads="1"/>
            </p:cNvSpPr>
            <p:nvPr/>
          </p:nvSpPr>
          <p:spPr bwMode="auto">
            <a:xfrm>
              <a:off x="3696" y="720"/>
              <a:ext cx="1110" cy="216"/>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400" b="1" dirty="0" smtClean="0">
                  <a:solidFill>
                    <a:srgbClr val="000080"/>
                  </a:solidFill>
                  <a:latin typeface="Times New Roman" pitchFamily="18" charset="0"/>
                </a:rPr>
                <a:t>Senior Corps</a:t>
              </a:r>
              <a:endParaRPr lang="en-US" dirty="0" smtClean="0">
                <a:latin typeface="Times New Roman" pitchFamily="18" charset="0"/>
              </a:endParaRPr>
            </a:p>
          </p:txBody>
        </p:sp>
        <p:sp>
          <p:nvSpPr>
            <p:cNvPr id="1036" name="Text Box 14"/>
            <p:cNvSpPr txBox="1">
              <a:spLocks noChangeArrowheads="1"/>
            </p:cNvSpPr>
            <p:nvPr/>
          </p:nvSpPr>
          <p:spPr bwMode="auto">
            <a:xfrm>
              <a:off x="1558" y="1027"/>
              <a:ext cx="948" cy="512"/>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Learn &amp; Serve America</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Ed Agencies (K-12) </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Higher Ed Institutions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Community-based Orgs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Tribes</a:t>
              </a:r>
              <a:endParaRPr lang="en-US" dirty="0" smtClean="0">
                <a:latin typeface="Times New Roman" pitchFamily="18" charset="0"/>
              </a:endParaRPr>
            </a:p>
          </p:txBody>
        </p:sp>
        <p:sp>
          <p:nvSpPr>
            <p:cNvPr id="1037" name="Text Box 15"/>
            <p:cNvSpPr txBox="1">
              <a:spLocks noChangeArrowheads="1"/>
            </p:cNvSpPr>
            <p:nvPr/>
          </p:nvSpPr>
          <p:spPr bwMode="auto">
            <a:xfrm>
              <a:off x="502" y="1473"/>
              <a:ext cx="978" cy="250"/>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dirty="0" smtClean="0">
                <a:latin typeface="Times New Roman" pitchFamily="18" charset="0"/>
              </a:endParaRPr>
            </a:p>
          </p:txBody>
        </p:sp>
        <p:sp>
          <p:nvSpPr>
            <p:cNvPr id="1038" name="Text Box 16"/>
            <p:cNvSpPr txBox="1">
              <a:spLocks noChangeArrowheads="1"/>
            </p:cNvSpPr>
            <p:nvPr/>
          </p:nvSpPr>
          <p:spPr bwMode="auto">
            <a:xfrm>
              <a:off x="3904" y="2942"/>
              <a:ext cx="749" cy="384"/>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Local Projects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Offices</a:t>
              </a:r>
            </a:p>
            <a:p>
              <a:pPr eaLnBrk="1" hangingPunct="1">
                <a:defRPr/>
              </a:pPr>
              <a:endParaRPr lang="en-US" dirty="0" smtClean="0">
                <a:latin typeface="Times New Roman" pitchFamily="18" charset="0"/>
              </a:endParaRPr>
            </a:p>
          </p:txBody>
        </p:sp>
        <p:sp>
          <p:nvSpPr>
            <p:cNvPr id="1039" name="Text Box 17"/>
            <p:cNvSpPr txBox="1">
              <a:spLocks noChangeArrowheads="1"/>
            </p:cNvSpPr>
            <p:nvPr/>
          </p:nvSpPr>
          <p:spPr bwMode="auto">
            <a:xfrm>
              <a:off x="4330" y="3313"/>
              <a:ext cx="822" cy="434"/>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000" b="1" dirty="0" smtClean="0">
                  <a:latin typeface="Times New Roman" pitchFamily="18" charset="0"/>
                </a:rPr>
                <a:t>Nat’l Demonstration Projects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HQ</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Nat’l Organizations</a:t>
              </a:r>
            </a:p>
            <a:p>
              <a:pPr eaLnBrk="1" hangingPunct="1">
                <a:defRPr/>
              </a:pPr>
              <a:endParaRPr lang="en-US" dirty="0" smtClean="0">
                <a:latin typeface="Times New Roman" pitchFamily="18" charset="0"/>
              </a:endParaRPr>
            </a:p>
          </p:txBody>
        </p:sp>
        <p:sp>
          <p:nvSpPr>
            <p:cNvPr id="1040" name="Text Box 18"/>
            <p:cNvSpPr txBox="1">
              <a:spLocks noChangeArrowheads="1"/>
            </p:cNvSpPr>
            <p:nvPr/>
          </p:nvSpPr>
          <p:spPr bwMode="auto">
            <a:xfrm>
              <a:off x="3346" y="1057"/>
              <a:ext cx="864" cy="330"/>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Foster</a:t>
              </a:r>
              <a:r>
                <a:rPr lang="en-US" sz="1000" dirty="0" smtClean="0">
                  <a:latin typeface="Times New Roman" pitchFamily="18" charset="0"/>
                </a:rPr>
                <a:t> </a:t>
              </a:r>
              <a:r>
                <a:rPr lang="en-US" sz="1000" b="1" dirty="0" smtClean="0">
                  <a:latin typeface="Times New Roman" pitchFamily="18" charset="0"/>
                </a:rPr>
                <a:t>Grandparents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Offices</a:t>
              </a:r>
              <a:endParaRPr lang="en-US" dirty="0" smtClean="0">
                <a:latin typeface="Times New Roman" pitchFamily="18" charset="0"/>
              </a:endParaRPr>
            </a:p>
          </p:txBody>
        </p:sp>
        <p:sp>
          <p:nvSpPr>
            <p:cNvPr id="1041" name="Text Box 19"/>
            <p:cNvSpPr txBox="1">
              <a:spLocks noChangeArrowheads="1"/>
            </p:cNvSpPr>
            <p:nvPr/>
          </p:nvSpPr>
          <p:spPr bwMode="auto">
            <a:xfrm>
              <a:off x="4294" y="1045"/>
              <a:ext cx="804" cy="342"/>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RSVP</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Offices</a:t>
              </a:r>
            </a:p>
            <a:p>
              <a:pPr eaLnBrk="1" hangingPunct="1">
                <a:defRPr/>
              </a:pPr>
              <a:endParaRPr lang="en-US" dirty="0" smtClean="0">
                <a:latin typeface="Times New Roman" pitchFamily="18" charset="0"/>
              </a:endParaRPr>
            </a:p>
          </p:txBody>
        </p:sp>
        <p:sp>
          <p:nvSpPr>
            <p:cNvPr id="1042" name="Text Box 20"/>
            <p:cNvSpPr txBox="1">
              <a:spLocks noChangeArrowheads="1"/>
            </p:cNvSpPr>
            <p:nvPr/>
          </p:nvSpPr>
          <p:spPr bwMode="auto">
            <a:xfrm>
              <a:off x="4282" y="1375"/>
              <a:ext cx="852" cy="349"/>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Senior Companions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Offices</a:t>
              </a:r>
            </a:p>
            <a:p>
              <a:pPr eaLnBrk="1" hangingPunct="1">
                <a:defRPr/>
              </a:pPr>
              <a:endParaRPr lang="en-US" dirty="0" smtClean="0">
                <a:latin typeface="Times New Roman" pitchFamily="18" charset="0"/>
              </a:endParaRPr>
            </a:p>
          </p:txBody>
        </p:sp>
        <p:sp>
          <p:nvSpPr>
            <p:cNvPr id="1043" name="Text Box 21"/>
            <p:cNvSpPr txBox="1">
              <a:spLocks noChangeArrowheads="1"/>
            </p:cNvSpPr>
            <p:nvPr/>
          </p:nvSpPr>
          <p:spPr bwMode="auto">
            <a:xfrm>
              <a:off x="3472" y="1375"/>
              <a:ext cx="828" cy="442"/>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Nat’l Demonstration Projects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Nat’l Organizations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endParaRPr lang="en-US" dirty="0" smtClean="0">
                <a:latin typeface="Times New Roman" pitchFamily="18" charset="0"/>
              </a:endParaRPr>
            </a:p>
          </p:txBody>
        </p:sp>
        <p:sp>
          <p:nvSpPr>
            <p:cNvPr id="1044" name="Text Box 22"/>
            <p:cNvSpPr txBox="1">
              <a:spLocks noChangeArrowheads="1"/>
            </p:cNvSpPr>
            <p:nvPr/>
          </p:nvSpPr>
          <p:spPr bwMode="auto">
            <a:xfrm>
              <a:off x="928" y="2983"/>
              <a:ext cx="1026" cy="696"/>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000" b="1" dirty="0" smtClean="0">
                  <a:latin typeface="Times New Roman" pitchFamily="18" charset="0"/>
                </a:rPr>
                <a:t>National, Regional &amp; Local Projects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SE Region Campus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NE Region Campus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Central Region Campus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Western Region Campus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Capital Region Campus</a:t>
              </a:r>
              <a:endParaRPr lang="en-US" dirty="0" smtClean="0">
                <a:latin typeface="Times New Roman" pitchFamily="18" charset="0"/>
              </a:endParaRPr>
            </a:p>
          </p:txBody>
        </p:sp>
        <p:sp>
          <p:nvSpPr>
            <p:cNvPr id="1045" name="Line 23"/>
            <p:cNvSpPr>
              <a:spLocks noChangeShapeType="1"/>
            </p:cNvSpPr>
            <p:nvPr/>
          </p:nvSpPr>
          <p:spPr bwMode="auto">
            <a:xfrm>
              <a:off x="1378" y="1039"/>
              <a:ext cx="138" cy="65"/>
            </a:xfrm>
            <a:prstGeom prst="line">
              <a:avLst/>
            </a:prstGeom>
            <a:noFill/>
            <a:ln w="9525">
              <a:solidFill>
                <a:srgbClr val="000000"/>
              </a:solidFill>
              <a:round/>
              <a:headEnd/>
              <a:tailEnd type="stealth" w="med" len="med"/>
            </a:ln>
            <a:effectLst/>
          </p:spPr>
          <p:txBody>
            <a:bodyPr/>
            <a:lstStyle/>
            <a:p>
              <a:pPr>
                <a:defRPr/>
              </a:pPr>
              <a:endParaRPr lang="es-MX"/>
            </a:p>
          </p:txBody>
        </p:sp>
        <p:sp>
          <p:nvSpPr>
            <p:cNvPr id="1046" name="Line 24"/>
            <p:cNvSpPr>
              <a:spLocks noChangeShapeType="1"/>
            </p:cNvSpPr>
            <p:nvPr/>
          </p:nvSpPr>
          <p:spPr bwMode="auto">
            <a:xfrm flipH="1">
              <a:off x="1294" y="1051"/>
              <a:ext cx="78" cy="612"/>
            </a:xfrm>
            <a:prstGeom prst="line">
              <a:avLst/>
            </a:prstGeom>
            <a:noFill/>
            <a:ln w="9525">
              <a:solidFill>
                <a:srgbClr val="000000"/>
              </a:solidFill>
              <a:round/>
              <a:headEnd/>
              <a:tailEnd type="stealth" w="med" len="med"/>
            </a:ln>
            <a:effectLst/>
          </p:spPr>
          <p:txBody>
            <a:bodyPr/>
            <a:lstStyle/>
            <a:p>
              <a:pPr>
                <a:defRPr/>
              </a:pPr>
              <a:endParaRPr lang="es-MX"/>
            </a:p>
          </p:txBody>
        </p:sp>
        <p:sp>
          <p:nvSpPr>
            <p:cNvPr id="1047" name="Line 25"/>
            <p:cNvSpPr>
              <a:spLocks noChangeShapeType="1"/>
            </p:cNvSpPr>
            <p:nvPr/>
          </p:nvSpPr>
          <p:spPr bwMode="auto">
            <a:xfrm flipH="1">
              <a:off x="1240" y="1051"/>
              <a:ext cx="114" cy="59"/>
            </a:xfrm>
            <a:prstGeom prst="line">
              <a:avLst/>
            </a:prstGeom>
            <a:noFill/>
            <a:ln w="9525">
              <a:solidFill>
                <a:srgbClr val="000000"/>
              </a:solidFill>
              <a:round/>
              <a:headEnd/>
              <a:tailEnd type="stealth" w="med" len="med"/>
            </a:ln>
            <a:effectLst/>
          </p:spPr>
          <p:txBody>
            <a:bodyPr/>
            <a:lstStyle/>
            <a:p>
              <a:pPr>
                <a:defRPr/>
              </a:pPr>
              <a:endParaRPr lang="es-MX"/>
            </a:p>
          </p:txBody>
        </p:sp>
        <p:sp>
          <p:nvSpPr>
            <p:cNvPr id="1048" name="Line 26"/>
            <p:cNvSpPr>
              <a:spLocks noChangeShapeType="1"/>
            </p:cNvSpPr>
            <p:nvPr/>
          </p:nvSpPr>
          <p:spPr bwMode="auto">
            <a:xfrm flipH="1">
              <a:off x="4516" y="2923"/>
              <a:ext cx="90" cy="84"/>
            </a:xfrm>
            <a:prstGeom prst="line">
              <a:avLst/>
            </a:prstGeom>
            <a:noFill/>
            <a:ln w="9525">
              <a:solidFill>
                <a:srgbClr val="000000"/>
              </a:solidFill>
              <a:round/>
              <a:headEnd/>
              <a:tailEnd type="stealth" w="med" len="med"/>
            </a:ln>
            <a:effectLst/>
          </p:spPr>
          <p:txBody>
            <a:bodyPr/>
            <a:lstStyle/>
            <a:p>
              <a:pPr>
                <a:defRPr/>
              </a:pPr>
              <a:endParaRPr lang="es-MX"/>
            </a:p>
          </p:txBody>
        </p:sp>
        <p:sp>
          <p:nvSpPr>
            <p:cNvPr id="1049" name="Line 27"/>
            <p:cNvSpPr>
              <a:spLocks noChangeShapeType="1"/>
            </p:cNvSpPr>
            <p:nvPr/>
          </p:nvSpPr>
          <p:spPr bwMode="auto">
            <a:xfrm flipH="1">
              <a:off x="4578" y="2935"/>
              <a:ext cx="28" cy="359"/>
            </a:xfrm>
            <a:prstGeom prst="line">
              <a:avLst/>
            </a:prstGeom>
            <a:noFill/>
            <a:ln w="9525">
              <a:solidFill>
                <a:srgbClr val="000000"/>
              </a:solidFill>
              <a:round/>
              <a:headEnd/>
              <a:tailEnd type="stealth" w="med" len="med"/>
            </a:ln>
            <a:effectLst/>
          </p:spPr>
          <p:txBody>
            <a:bodyPr/>
            <a:lstStyle/>
            <a:p>
              <a:pPr>
                <a:defRPr/>
              </a:pPr>
              <a:endParaRPr lang="es-MX"/>
            </a:p>
          </p:txBody>
        </p:sp>
        <p:sp>
          <p:nvSpPr>
            <p:cNvPr id="1050" name="Line 28"/>
            <p:cNvSpPr>
              <a:spLocks noChangeShapeType="1"/>
            </p:cNvSpPr>
            <p:nvPr/>
          </p:nvSpPr>
          <p:spPr bwMode="auto">
            <a:xfrm>
              <a:off x="4600" y="2911"/>
              <a:ext cx="78" cy="162"/>
            </a:xfrm>
            <a:prstGeom prst="line">
              <a:avLst/>
            </a:prstGeom>
            <a:noFill/>
            <a:ln w="9525">
              <a:solidFill>
                <a:srgbClr val="000000"/>
              </a:solidFill>
              <a:round/>
              <a:headEnd/>
              <a:tailEnd type="stealth" w="med" len="med"/>
            </a:ln>
            <a:effectLst/>
          </p:spPr>
          <p:txBody>
            <a:bodyPr/>
            <a:lstStyle/>
            <a:p>
              <a:pPr>
                <a:defRPr/>
              </a:pPr>
              <a:endParaRPr lang="es-MX"/>
            </a:p>
          </p:txBody>
        </p:sp>
        <p:sp>
          <p:nvSpPr>
            <p:cNvPr id="1051" name="Line 29"/>
            <p:cNvSpPr>
              <a:spLocks noChangeShapeType="1"/>
            </p:cNvSpPr>
            <p:nvPr/>
          </p:nvSpPr>
          <p:spPr bwMode="auto">
            <a:xfrm>
              <a:off x="1474" y="2875"/>
              <a:ext cx="0" cy="126"/>
            </a:xfrm>
            <a:prstGeom prst="line">
              <a:avLst/>
            </a:prstGeom>
            <a:noFill/>
            <a:ln w="9525">
              <a:solidFill>
                <a:srgbClr val="000000"/>
              </a:solidFill>
              <a:round/>
              <a:headEnd/>
              <a:tailEnd type="stealth" w="med" len="med"/>
            </a:ln>
            <a:effectLst/>
          </p:spPr>
          <p:txBody>
            <a:bodyPr/>
            <a:lstStyle/>
            <a:p>
              <a:pPr>
                <a:defRPr/>
              </a:pPr>
              <a:endParaRPr lang="es-MX"/>
            </a:p>
          </p:txBody>
        </p:sp>
        <p:sp>
          <p:nvSpPr>
            <p:cNvPr id="1052" name="Line 30"/>
            <p:cNvSpPr>
              <a:spLocks noChangeShapeType="1"/>
            </p:cNvSpPr>
            <p:nvPr/>
          </p:nvSpPr>
          <p:spPr bwMode="auto">
            <a:xfrm>
              <a:off x="4240" y="1039"/>
              <a:ext cx="96" cy="65"/>
            </a:xfrm>
            <a:prstGeom prst="line">
              <a:avLst/>
            </a:prstGeom>
            <a:noFill/>
            <a:ln w="9525">
              <a:solidFill>
                <a:srgbClr val="000000"/>
              </a:solidFill>
              <a:round/>
              <a:headEnd/>
              <a:tailEnd type="stealth" w="med" len="med"/>
            </a:ln>
            <a:effectLst/>
          </p:spPr>
          <p:txBody>
            <a:bodyPr/>
            <a:lstStyle/>
            <a:p>
              <a:pPr>
                <a:defRPr/>
              </a:pPr>
              <a:endParaRPr lang="es-MX"/>
            </a:p>
          </p:txBody>
        </p:sp>
        <p:sp>
          <p:nvSpPr>
            <p:cNvPr id="1053" name="Line 31"/>
            <p:cNvSpPr>
              <a:spLocks noChangeShapeType="1"/>
            </p:cNvSpPr>
            <p:nvPr/>
          </p:nvSpPr>
          <p:spPr bwMode="auto">
            <a:xfrm>
              <a:off x="4240" y="1039"/>
              <a:ext cx="96" cy="329"/>
            </a:xfrm>
            <a:prstGeom prst="line">
              <a:avLst/>
            </a:prstGeom>
            <a:noFill/>
            <a:ln w="9525">
              <a:solidFill>
                <a:srgbClr val="000000"/>
              </a:solidFill>
              <a:round/>
              <a:headEnd/>
              <a:tailEnd type="stealth" w="med" len="med"/>
            </a:ln>
            <a:effectLst/>
          </p:spPr>
          <p:txBody>
            <a:bodyPr/>
            <a:lstStyle/>
            <a:p>
              <a:pPr>
                <a:defRPr/>
              </a:pPr>
              <a:endParaRPr lang="es-MX"/>
            </a:p>
          </p:txBody>
        </p:sp>
        <p:sp>
          <p:nvSpPr>
            <p:cNvPr id="1054" name="Line 32"/>
            <p:cNvSpPr>
              <a:spLocks noChangeShapeType="1"/>
            </p:cNvSpPr>
            <p:nvPr/>
          </p:nvSpPr>
          <p:spPr bwMode="auto">
            <a:xfrm flipH="1">
              <a:off x="4132" y="1039"/>
              <a:ext cx="108" cy="282"/>
            </a:xfrm>
            <a:prstGeom prst="line">
              <a:avLst/>
            </a:prstGeom>
            <a:noFill/>
            <a:ln w="9525">
              <a:solidFill>
                <a:srgbClr val="000000"/>
              </a:solidFill>
              <a:round/>
              <a:headEnd/>
              <a:tailEnd type="stealth" w="med" len="med"/>
            </a:ln>
            <a:effectLst/>
          </p:spPr>
          <p:txBody>
            <a:bodyPr/>
            <a:lstStyle/>
            <a:p>
              <a:pPr>
                <a:defRPr/>
              </a:pPr>
              <a:endParaRPr lang="es-MX"/>
            </a:p>
          </p:txBody>
        </p:sp>
        <p:sp>
          <p:nvSpPr>
            <p:cNvPr id="1055" name="Line 33"/>
            <p:cNvSpPr>
              <a:spLocks noChangeShapeType="1"/>
            </p:cNvSpPr>
            <p:nvPr/>
          </p:nvSpPr>
          <p:spPr bwMode="auto">
            <a:xfrm flipH="1">
              <a:off x="4162" y="1039"/>
              <a:ext cx="78" cy="71"/>
            </a:xfrm>
            <a:prstGeom prst="line">
              <a:avLst/>
            </a:prstGeom>
            <a:noFill/>
            <a:ln w="9525">
              <a:solidFill>
                <a:srgbClr val="000000"/>
              </a:solidFill>
              <a:round/>
              <a:headEnd/>
              <a:tailEnd type="stealth" w="med" len="med"/>
            </a:ln>
            <a:effectLst/>
          </p:spPr>
          <p:txBody>
            <a:bodyPr/>
            <a:lstStyle/>
            <a:p>
              <a:pPr>
                <a:defRPr/>
              </a:pPr>
              <a:endParaRPr lang="es-MX"/>
            </a:p>
          </p:txBody>
        </p:sp>
        <p:sp>
          <p:nvSpPr>
            <p:cNvPr id="1056" name="Text Box 34"/>
            <p:cNvSpPr txBox="1">
              <a:spLocks noChangeArrowheads="1"/>
            </p:cNvSpPr>
            <p:nvPr/>
          </p:nvSpPr>
          <p:spPr bwMode="auto">
            <a:xfrm>
              <a:off x="1852" y="2695"/>
              <a:ext cx="876" cy="396"/>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dirty="0" smtClean="0">
                <a:latin typeface="Times New Roman" pitchFamily="18" charset="0"/>
              </a:endParaRPr>
            </a:p>
          </p:txBody>
        </p:sp>
        <p:sp>
          <p:nvSpPr>
            <p:cNvPr id="1057" name="Text Box 35"/>
            <p:cNvSpPr txBox="1">
              <a:spLocks noChangeArrowheads="1"/>
            </p:cNvSpPr>
            <p:nvPr/>
          </p:nvSpPr>
          <p:spPr bwMode="auto">
            <a:xfrm>
              <a:off x="2928" y="2922"/>
              <a:ext cx="870" cy="258"/>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dirty="0" smtClean="0">
                <a:latin typeface="Times New Roman" pitchFamily="18" charset="0"/>
              </a:endParaRPr>
            </a:p>
          </p:txBody>
        </p:sp>
        <p:sp>
          <p:nvSpPr>
            <p:cNvPr id="1058" name="Text Box 36"/>
            <p:cNvSpPr txBox="1">
              <a:spLocks noChangeArrowheads="1"/>
            </p:cNvSpPr>
            <p:nvPr/>
          </p:nvSpPr>
          <p:spPr bwMode="auto">
            <a:xfrm>
              <a:off x="2086" y="3235"/>
              <a:ext cx="828" cy="426"/>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Ed Award Program Grants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State Commissions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Nat’l Organizations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Tribes &amp; Territories</a:t>
              </a:r>
            </a:p>
            <a:p>
              <a:pPr eaLnBrk="1" hangingPunct="1">
                <a:defRPr/>
              </a:pPr>
              <a:endParaRPr lang="en-US" dirty="0" smtClean="0">
                <a:latin typeface="Times New Roman" pitchFamily="18" charset="0"/>
              </a:endParaRPr>
            </a:p>
          </p:txBody>
        </p:sp>
        <p:sp>
          <p:nvSpPr>
            <p:cNvPr id="1059" name="Text Box 37"/>
            <p:cNvSpPr txBox="1">
              <a:spLocks noChangeArrowheads="1"/>
            </p:cNvSpPr>
            <p:nvPr/>
          </p:nvSpPr>
          <p:spPr bwMode="auto">
            <a:xfrm>
              <a:off x="3006" y="2701"/>
              <a:ext cx="840" cy="234"/>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000" b="1" dirty="0" smtClean="0">
                  <a:latin typeface="Times New Roman" pitchFamily="18" charset="0"/>
                </a:rPr>
                <a:t>Tribes &amp; Territories Grants</a:t>
              </a:r>
            </a:p>
            <a:p>
              <a:pPr eaLnBrk="1" hangingPunct="1">
                <a:defRPr/>
              </a:pPr>
              <a:endParaRPr lang="en-US" dirty="0" smtClean="0">
                <a:latin typeface="Times New Roman" pitchFamily="18" charset="0"/>
              </a:endParaRPr>
            </a:p>
          </p:txBody>
        </p:sp>
        <p:sp>
          <p:nvSpPr>
            <p:cNvPr id="1060" name="Text Box 38"/>
            <p:cNvSpPr txBox="1">
              <a:spLocks noChangeArrowheads="1"/>
            </p:cNvSpPr>
            <p:nvPr/>
          </p:nvSpPr>
          <p:spPr bwMode="auto">
            <a:xfrm>
              <a:off x="2856" y="3042"/>
              <a:ext cx="937" cy="251"/>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National Directs Grants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Nat’l Parent Organizations</a:t>
              </a:r>
              <a:endParaRPr lang="en-US" dirty="0" smtClean="0">
                <a:latin typeface="Times New Roman" pitchFamily="18" charset="0"/>
              </a:endParaRPr>
            </a:p>
          </p:txBody>
        </p:sp>
        <p:sp>
          <p:nvSpPr>
            <p:cNvPr id="1061" name="Line 39"/>
            <p:cNvSpPr>
              <a:spLocks noChangeShapeType="1"/>
            </p:cNvSpPr>
            <p:nvPr/>
          </p:nvSpPr>
          <p:spPr bwMode="auto">
            <a:xfrm>
              <a:off x="2812" y="2670"/>
              <a:ext cx="186" cy="79"/>
            </a:xfrm>
            <a:prstGeom prst="line">
              <a:avLst/>
            </a:prstGeom>
            <a:noFill/>
            <a:ln w="9525">
              <a:solidFill>
                <a:srgbClr val="000000"/>
              </a:solidFill>
              <a:round/>
              <a:headEnd/>
              <a:tailEnd type="stealth" w="med" len="med"/>
            </a:ln>
            <a:effectLst/>
          </p:spPr>
          <p:txBody>
            <a:bodyPr/>
            <a:lstStyle/>
            <a:p>
              <a:pPr>
                <a:defRPr/>
              </a:pPr>
              <a:endParaRPr lang="es-MX"/>
            </a:p>
          </p:txBody>
        </p:sp>
        <p:sp>
          <p:nvSpPr>
            <p:cNvPr id="1062" name="Line 40"/>
            <p:cNvSpPr>
              <a:spLocks noChangeShapeType="1"/>
            </p:cNvSpPr>
            <p:nvPr/>
          </p:nvSpPr>
          <p:spPr bwMode="auto">
            <a:xfrm flipH="1">
              <a:off x="2478" y="2670"/>
              <a:ext cx="328" cy="137"/>
            </a:xfrm>
            <a:prstGeom prst="line">
              <a:avLst/>
            </a:prstGeom>
            <a:noFill/>
            <a:ln w="9525">
              <a:solidFill>
                <a:srgbClr val="000000"/>
              </a:solidFill>
              <a:round/>
              <a:headEnd/>
              <a:tailEnd type="stealth" w="med" len="med"/>
            </a:ln>
            <a:effectLst/>
          </p:spPr>
          <p:txBody>
            <a:bodyPr/>
            <a:lstStyle/>
            <a:p>
              <a:pPr>
                <a:defRPr/>
              </a:pPr>
              <a:endParaRPr lang="es-MX"/>
            </a:p>
          </p:txBody>
        </p:sp>
        <p:sp>
          <p:nvSpPr>
            <p:cNvPr id="1063" name="Line 41"/>
            <p:cNvSpPr>
              <a:spLocks noChangeShapeType="1"/>
            </p:cNvSpPr>
            <p:nvPr/>
          </p:nvSpPr>
          <p:spPr bwMode="auto">
            <a:xfrm>
              <a:off x="2812" y="2670"/>
              <a:ext cx="242" cy="365"/>
            </a:xfrm>
            <a:prstGeom prst="line">
              <a:avLst/>
            </a:prstGeom>
            <a:noFill/>
            <a:ln w="9525">
              <a:solidFill>
                <a:srgbClr val="000000"/>
              </a:solidFill>
              <a:round/>
              <a:headEnd/>
              <a:tailEnd type="stealth" w="med" len="med"/>
            </a:ln>
            <a:effectLst/>
          </p:spPr>
          <p:txBody>
            <a:bodyPr/>
            <a:lstStyle/>
            <a:p>
              <a:pPr>
                <a:defRPr/>
              </a:pPr>
              <a:endParaRPr lang="es-MX"/>
            </a:p>
          </p:txBody>
        </p:sp>
        <p:sp>
          <p:nvSpPr>
            <p:cNvPr id="1064" name="Line 42"/>
            <p:cNvSpPr>
              <a:spLocks noChangeShapeType="1"/>
            </p:cNvSpPr>
            <p:nvPr/>
          </p:nvSpPr>
          <p:spPr bwMode="auto">
            <a:xfrm flipH="1">
              <a:off x="2656" y="2695"/>
              <a:ext cx="138" cy="570"/>
            </a:xfrm>
            <a:prstGeom prst="line">
              <a:avLst/>
            </a:prstGeom>
            <a:noFill/>
            <a:ln w="9525">
              <a:solidFill>
                <a:srgbClr val="000000"/>
              </a:solidFill>
              <a:round/>
              <a:headEnd/>
              <a:tailEnd type="stealth" w="med" len="med"/>
            </a:ln>
            <a:effectLst/>
          </p:spPr>
          <p:txBody>
            <a:bodyPr/>
            <a:lstStyle/>
            <a:p>
              <a:pPr>
                <a:defRPr/>
              </a:pPr>
              <a:endParaRPr lang="es-MX"/>
            </a:p>
          </p:txBody>
        </p:sp>
        <p:sp>
          <p:nvSpPr>
            <p:cNvPr id="1065" name="Line 43"/>
            <p:cNvSpPr>
              <a:spLocks noChangeShapeType="1"/>
            </p:cNvSpPr>
            <p:nvPr/>
          </p:nvSpPr>
          <p:spPr bwMode="auto">
            <a:xfrm flipH="1">
              <a:off x="2866" y="2294"/>
              <a:ext cx="0" cy="114"/>
            </a:xfrm>
            <a:prstGeom prst="line">
              <a:avLst/>
            </a:prstGeom>
            <a:noFill/>
            <a:ln w="6350">
              <a:solidFill>
                <a:srgbClr val="000000"/>
              </a:solidFill>
              <a:round/>
              <a:headEnd/>
              <a:tailEnd type="stealth" w="med" len="med"/>
            </a:ln>
            <a:effectLst/>
          </p:spPr>
          <p:txBody>
            <a:bodyPr/>
            <a:lstStyle/>
            <a:p>
              <a:pPr>
                <a:defRPr/>
              </a:pPr>
              <a:endParaRPr lang="es-MX"/>
            </a:p>
          </p:txBody>
        </p:sp>
        <p:sp>
          <p:nvSpPr>
            <p:cNvPr id="1066" name="Text Box 44"/>
            <p:cNvSpPr txBox="1">
              <a:spLocks noChangeArrowheads="1"/>
            </p:cNvSpPr>
            <p:nvPr/>
          </p:nvSpPr>
          <p:spPr bwMode="auto">
            <a:xfrm>
              <a:off x="508" y="1083"/>
              <a:ext cx="864" cy="414"/>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President’s Student Service Challenge</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HS Jrs/Srs (Scholarships)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K-Univ (Awards)</a:t>
              </a:r>
            </a:p>
          </p:txBody>
        </p:sp>
        <p:sp>
          <p:nvSpPr>
            <p:cNvPr id="1067" name="Text Box 45"/>
            <p:cNvSpPr txBox="1">
              <a:spLocks noChangeArrowheads="1"/>
            </p:cNvSpPr>
            <p:nvPr/>
          </p:nvSpPr>
          <p:spPr bwMode="auto">
            <a:xfrm>
              <a:off x="646" y="1699"/>
              <a:ext cx="967" cy="318"/>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Nat’l S-L Clearinghouse</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All S-L practitioners &amp; researchers</a:t>
              </a:r>
              <a:endParaRPr lang="en-US" dirty="0" smtClean="0">
                <a:latin typeface="Times New Roman" pitchFamily="18" charset="0"/>
              </a:endParaRPr>
            </a:p>
          </p:txBody>
        </p:sp>
        <p:sp>
          <p:nvSpPr>
            <p:cNvPr id="1068" name="Text Box 46"/>
            <p:cNvSpPr txBox="1">
              <a:spLocks noChangeArrowheads="1"/>
            </p:cNvSpPr>
            <p:nvPr/>
          </p:nvSpPr>
          <p:spPr bwMode="auto">
            <a:xfrm>
              <a:off x="1510" y="1555"/>
              <a:ext cx="1092" cy="342"/>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dirty="0" smtClean="0">
                <a:latin typeface="Times New Roman" pitchFamily="18" charset="0"/>
              </a:endParaRPr>
            </a:p>
          </p:txBody>
        </p:sp>
        <p:sp>
          <p:nvSpPr>
            <p:cNvPr id="1069" name="Text Box 47"/>
            <p:cNvSpPr txBox="1">
              <a:spLocks noChangeArrowheads="1"/>
            </p:cNvSpPr>
            <p:nvPr/>
          </p:nvSpPr>
          <p:spPr bwMode="auto">
            <a:xfrm>
              <a:off x="2386" y="2455"/>
              <a:ext cx="960" cy="208"/>
            </a:xfrm>
            <a:prstGeom prst="rect">
              <a:avLst/>
            </a:prstGeom>
            <a:solidFill>
              <a:srgbClr val="DDDDDD"/>
            </a:solidFill>
            <a:ln w="12700" algn="ctr">
              <a:solidFill>
                <a:srgbClr val="000000"/>
              </a:solidFill>
              <a:miter lim="800000"/>
              <a:headEnd/>
              <a:tailEnd/>
            </a:ln>
            <a:effectLst>
              <a:outerShdw sy="50000" kx="2453608" rotWithShape="0">
                <a:srgbClr val="808080"/>
              </a:outerShdw>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latin typeface="Times New Roman" pitchFamily="18" charset="0"/>
                </a:rPr>
                <a:t>A</a:t>
              </a:r>
              <a:r>
                <a:rPr lang="en-US" sz="1000" dirty="0" smtClean="0">
                  <a:solidFill>
                    <a:srgbClr val="FF0000"/>
                  </a:solidFill>
                  <a:latin typeface="Times New Roman" pitchFamily="18" charset="0"/>
                  <a:sym typeface="Wingdings" pitchFamily="2" charset="2"/>
                </a:rPr>
                <a:t></a:t>
              </a:r>
              <a:r>
                <a:rPr lang="en-US" sz="1200" b="1" dirty="0" smtClean="0">
                  <a:latin typeface="Times New Roman" pitchFamily="18" charset="0"/>
                </a:rPr>
                <a:t>State &amp; National</a:t>
              </a:r>
              <a:endParaRPr lang="en-US" dirty="0" smtClean="0">
                <a:latin typeface="Times New Roman" pitchFamily="18" charset="0"/>
              </a:endParaRPr>
            </a:p>
          </p:txBody>
        </p:sp>
        <p:sp>
          <p:nvSpPr>
            <p:cNvPr id="1070" name="Text Box 48"/>
            <p:cNvSpPr txBox="1">
              <a:spLocks noChangeArrowheads="1"/>
            </p:cNvSpPr>
            <p:nvPr/>
          </p:nvSpPr>
          <p:spPr bwMode="auto">
            <a:xfrm>
              <a:off x="1198" y="2641"/>
              <a:ext cx="546" cy="204"/>
            </a:xfrm>
            <a:prstGeom prst="rect">
              <a:avLst/>
            </a:prstGeom>
            <a:solidFill>
              <a:srgbClr val="DDDDDD"/>
            </a:solidFill>
            <a:ln w="12700" algn="ctr">
              <a:solidFill>
                <a:srgbClr val="000000"/>
              </a:solidFill>
              <a:miter lim="800000"/>
              <a:headEnd/>
              <a:tailEnd/>
            </a:ln>
            <a:effectLst>
              <a:outerShdw sy="50000" kx="2453608" algn="bl" rotWithShape="0">
                <a:srgbClr val="808080"/>
              </a:outerShdw>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latin typeface="Times New Roman" pitchFamily="18" charset="0"/>
                </a:rPr>
                <a:t>A</a:t>
              </a:r>
              <a:r>
                <a:rPr lang="en-US" sz="1000" dirty="0" smtClean="0">
                  <a:solidFill>
                    <a:srgbClr val="FF0000"/>
                  </a:solidFill>
                  <a:latin typeface="Times New Roman" pitchFamily="18" charset="0"/>
                  <a:sym typeface="Wingdings" pitchFamily="2" charset="2"/>
                </a:rPr>
                <a:t></a:t>
              </a:r>
              <a:r>
                <a:rPr lang="en-US" sz="1200" b="1" dirty="0" smtClean="0">
                  <a:latin typeface="Times New Roman" pitchFamily="18" charset="0"/>
                </a:rPr>
                <a:t>NCCC</a:t>
              </a:r>
              <a:endParaRPr lang="en-US" dirty="0" smtClean="0">
                <a:latin typeface="Times New Roman" pitchFamily="18" charset="0"/>
              </a:endParaRPr>
            </a:p>
          </p:txBody>
        </p:sp>
        <p:sp>
          <p:nvSpPr>
            <p:cNvPr id="1071" name="Text Box 49"/>
            <p:cNvSpPr txBox="1">
              <a:spLocks noChangeArrowheads="1"/>
            </p:cNvSpPr>
            <p:nvPr/>
          </p:nvSpPr>
          <p:spPr bwMode="auto">
            <a:xfrm>
              <a:off x="4246" y="2653"/>
              <a:ext cx="564" cy="209"/>
            </a:xfrm>
            <a:prstGeom prst="rect">
              <a:avLst/>
            </a:prstGeom>
            <a:solidFill>
              <a:srgbClr val="DDDDDD"/>
            </a:solidFill>
            <a:ln w="9525" algn="ctr">
              <a:solidFill>
                <a:srgbClr val="000000"/>
              </a:solidFill>
              <a:miter lim="800000"/>
              <a:headEnd/>
              <a:tailEnd/>
            </a:ln>
            <a:effectLst>
              <a:outerShdw sy="50000" kx="2453608" rotWithShape="0">
                <a:srgbClr val="808080"/>
              </a:outerShdw>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b="1" dirty="0" smtClean="0">
                  <a:latin typeface="Times New Roman" pitchFamily="18" charset="0"/>
                </a:rPr>
                <a:t>A</a:t>
              </a:r>
              <a:r>
                <a:rPr lang="en-US" sz="1000" dirty="0" smtClean="0">
                  <a:solidFill>
                    <a:srgbClr val="FF0000"/>
                  </a:solidFill>
                  <a:latin typeface="Times New Roman" pitchFamily="18" charset="0"/>
                  <a:sym typeface="Wingdings" pitchFamily="2" charset="2"/>
                </a:rPr>
                <a:t></a:t>
              </a:r>
              <a:r>
                <a:rPr lang="en-US" sz="1200" b="1" dirty="0" smtClean="0">
                  <a:latin typeface="Times New Roman" pitchFamily="18" charset="0"/>
                </a:rPr>
                <a:t>VISTA</a:t>
              </a:r>
              <a:endParaRPr lang="en-US" dirty="0" smtClean="0">
                <a:latin typeface="Times New Roman" pitchFamily="18" charset="0"/>
              </a:endParaRPr>
            </a:p>
          </p:txBody>
        </p:sp>
        <p:sp>
          <p:nvSpPr>
            <p:cNvPr id="1072" name="Freeform 50"/>
            <p:cNvSpPr>
              <a:spLocks/>
            </p:cNvSpPr>
            <p:nvPr/>
          </p:nvSpPr>
          <p:spPr bwMode="auto">
            <a:xfrm>
              <a:off x="2932" y="2358"/>
              <a:ext cx="1243" cy="218"/>
            </a:xfrm>
            <a:custGeom>
              <a:avLst/>
              <a:gdLst>
                <a:gd name="T0" fmla="*/ 0 w 2880"/>
                <a:gd name="T1" fmla="*/ 0 h 497"/>
                <a:gd name="T2" fmla="*/ 69 w 2880"/>
                <a:gd name="T3" fmla="*/ 0 h 497"/>
                <a:gd name="T4" fmla="*/ 85 w 2880"/>
                <a:gd name="T5" fmla="*/ 0 h 497"/>
                <a:gd name="T6" fmla="*/ 100 w 2880"/>
                <a:gd name="T7" fmla="*/ 18 h 4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80" h="497">
                  <a:moveTo>
                    <a:pt x="0" y="2"/>
                  </a:moveTo>
                  <a:lnTo>
                    <a:pt x="2009" y="0"/>
                  </a:lnTo>
                  <a:lnTo>
                    <a:pt x="2475" y="2"/>
                  </a:lnTo>
                  <a:lnTo>
                    <a:pt x="2880" y="497"/>
                  </a:lnTo>
                </a:path>
              </a:pathLst>
            </a:custGeom>
            <a:noFill/>
            <a:ln w="9525" cap="flat" cmpd="sng">
              <a:solidFill>
                <a:srgbClr val="000000"/>
              </a:solidFill>
              <a:prstDash val="solid"/>
              <a:round/>
              <a:headEnd/>
              <a:tailEnd type="stealth" w="med" len="med"/>
            </a:ln>
            <a:effectLst/>
          </p:spPr>
          <p:txBody>
            <a:bodyPr/>
            <a:lstStyle/>
            <a:p>
              <a:pPr>
                <a:defRPr/>
              </a:pPr>
              <a:endParaRPr lang="es-MX"/>
            </a:p>
          </p:txBody>
        </p:sp>
        <p:sp>
          <p:nvSpPr>
            <p:cNvPr id="1073" name="Freeform 51"/>
            <p:cNvSpPr>
              <a:spLocks/>
            </p:cNvSpPr>
            <p:nvPr/>
          </p:nvSpPr>
          <p:spPr bwMode="auto">
            <a:xfrm flipH="1">
              <a:off x="1672" y="2358"/>
              <a:ext cx="1122" cy="218"/>
            </a:xfrm>
            <a:custGeom>
              <a:avLst/>
              <a:gdLst>
                <a:gd name="T0" fmla="*/ 0 w 2880"/>
                <a:gd name="T1" fmla="*/ 0 h 497"/>
                <a:gd name="T2" fmla="*/ 46 w 2880"/>
                <a:gd name="T3" fmla="*/ 0 h 497"/>
                <a:gd name="T4" fmla="*/ 57 w 2880"/>
                <a:gd name="T5" fmla="*/ 0 h 497"/>
                <a:gd name="T6" fmla="*/ 66 w 2880"/>
                <a:gd name="T7" fmla="*/ 18 h 4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80" h="497">
                  <a:moveTo>
                    <a:pt x="0" y="2"/>
                  </a:moveTo>
                  <a:lnTo>
                    <a:pt x="2009" y="0"/>
                  </a:lnTo>
                  <a:lnTo>
                    <a:pt x="2475" y="2"/>
                  </a:lnTo>
                  <a:lnTo>
                    <a:pt x="2880" y="497"/>
                  </a:lnTo>
                </a:path>
              </a:pathLst>
            </a:custGeom>
            <a:noFill/>
            <a:ln w="9525" cap="flat" cmpd="sng">
              <a:solidFill>
                <a:srgbClr val="000000"/>
              </a:solidFill>
              <a:prstDash val="solid"/>
              <a:round/>
              <a:headEnd/>
              <a:tailEnd type="stealth" w="med" len="med"/>
            </a:ln>
            <a:effectLst/>
          </p:spPr>
          <p:txBody>
            <a:bodyPr/>
            <a:lstStyle/>
            <a:p>
              <a:pPr>
                <a:defRPr/>
              </a:pPr>
              <a:endParaRPr lang="es-MX"/>
            </a:p>
          </p:txBody>
        </p:sp>
        <p:sp>
          <p:nvSpPr>
            <p:cNvPr id="1074" name="Text Box 52"/>
            <p:cNvSpPr txBox="1">
              <a:spLocks noChangeArrowheads="1"/>
            </p:cNvSpPr>
            <p:nvPr/>
          </p:nvSpPr>
          <p:spPr bwMode="auto">
            <a:xfrm>
              <a:off x="1056" y="3792"/>
              <a:ext cx="828" cy="150"/>
            </a:xfrm>
            <a:prstGeom prst="rect">
              <a:avLst/>
            </a:prstGeom>
            <a:noFill/>
            <a:ln>
              <a:noFill/>
            </a:ln>
            <a:effectLst/>
            <a:extLst>
              <a:ext uri="{909E8E84-426E-40DD-AFC4-6F175D3DCCD1}"/>
              <a:ext uri="{91240B29-F687-4F45-9708-019B960494DF}"/>
              <a:ext uri="{AF507438-7753-43E0-B8FC-AC1667EBCBE1}"/>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endParaRPr lang="en-US" dirty="0" smtClean="0">
                <a:latin typeface="Times New Roman" pitchFamily="18" charset="0"/>
              </a:endParaRPr>
            </a:p>
          </p:txBody>
        </p:sp>
        <p:sp>
          <p:nvSpPr>
            <p:cNvPr id="1075" name="Line 53"/>
            <p:cNvSpPr>
              <a:spLocks noChangeShapeType="1"/>
            </p:cNvSpPr>
            <p:nvPr/>
          </p:nvSpPr>
          <p:spPr bwMode="auto">
            <a:xfrm flipH="1">
              <a:off x="1488" y="3697"/>
              <a:ext cx="0" cy="126"/>
            </a:xfrm>
            <a:prstGeom prst="line">
              <a:avLst/>
            </a:prstGeom>
            <a:noFill/>
            <a:ln w="9525">
              <a:solidFill>
                <a:srgbClr val="000000"/>
              </a:solidFill>
              <a:round/>
              <a:headEnd/>
              <a:tailEnd type="stealth" w="med" len="med"/>
            </a:ln>
            <a:effectLst/>
          </p:spPr>
          <p:txBody>
            <a:bodyPr/>
            <a:lstStyle/>
            <a:p>
              <a:pPr>
                <a:defRPr/>
              </a:pPr>
              <a:endParaRPr lang="es-MX"/>
            </a:p>
          </p:txBody>
        </p:sp>
        <p:sp>
          <p:nvSpPr>
            <p:cNvPr id="1076" name="Text Box 54"/>
            <p:cNvSpPr txBox="1">
              <a:spLocks noChangeArrowheads="1"/>
            </p:cNvSpPr>
            <p:nvPr/>
          </p:nvSpPr>
          <p:spPr bwMode="auto">
            <a:xfrm>
              <a:off x="4648" y="2893"/>
              <a:ext cx="756" cy="348"/>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000" b="1" dirty="0" smtClean="0">
                  <a:latin typeface="Times New Roman" pitchFamily="18" charset="0"/>
                </a:rPr>
                <a:t>VISTA Leaders</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HQ</a:t>
              </a:r>
            </a:p>
            <a:p>
              <a:pPr eaLnBrk="1" hangingPunct="1">
                <a:defRPr/>
              </a:pPr>
              <a:r>
                <a:rPr lang="en-US" sz="1000" dirty="0" smtClean="0">
                  <a:solidFill>
                    <a:srgbClr val="FF0000"/>
                  </a:solidFill>
                  <a:latin typeface="Times New Roman" pitchFamily="18" charset="0"/>
                  <a:sym typeface="Wingdings" pitchFamily="2" charset="2"/>
                </a:rPr>
                <a:t></a:t>
              </a:r>
              <a:r>
                <a:rPr lang="en-US" sz="800" dirty="0" smtClean="0">
                  <a:latin typeface="Times New Roman" pitchFamily="18" charset="0"/>
                </a:rPr>
                <a:t>Sponsoring Agencies</a:t>
              </a:r>
            </a:p>
            <a:p>
              <a:pPr eaLnBrk="1" hangingPunct="1">
                <a:defRPr/>
              </a:pPr>
              <a:endParaRPr lang="en-US" dirty="0" smtClean="0">
                <a:latin typeface="Times New Roman" pitchFamily="18" charset="0"/>
              </a:endParaRPr>
            </a:p>
          </p:txBody>
        </p:sp>
        <p:sp>
          <p:nvSpPr>
            <p:cNvPr id="1077" name="Text Box 55"/>
            <p:cNvSpPr txBox="1">
              <a:spLocks noChangeArrowheads="1"/>
            </p:cNvSpPr>
            <p:nvPr/>
          </p:nvSpPr>
          <p:spPr bwMode="auto">
            <a:xfrm>
              <a:off x="1704" y="96"/>
              <a:ext cx="2395" cy="473"/>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defRPr/>
              </a:pPr>
              <a:r>
                <a:rPr lang="en-US" sz="1600" b="1" dirty="0" smtClean="0">
                  <a:solidFill>
                    <a:srgbClr val="000080"/>
                  </a:solidFill>
                </a:rPr>
                <a:t>   </a:t>
              </a:r>
              <a:r>
                <a:rPr lang="en-US" b="1" dirty="0" smtClean="0">
                  <a:solidFill>
                    <a:srgbClr val="000080"/>
                  </a:solidFill>
                  <a:latin typeface="Times New Roman" pitchFamily="18" charset="0"/>
                </a:rPr>
                <a:t>The National Service Network</a:t>
              </a:r>
            </a:p>
            <a:p>
              <a:pPr algn="ctr" eaLnBrk="1" hangingPunct="1">
                <a:defRPr/>
              </a:pPr>
              <a:r>
                <a:rPr lang="en-US" b="1" dirty="0" smtClean="0">
                  <a:solidFill>
                    <a:srgbClr val="000080"/>
                  </a:solidFill>
                  <a:latin typeface="Times New Roman" pitchFamily="18" charset="0"/>
                </a:rPr>
                <a:t>                    Programs &amp; Partners</a:t>
              </a:r>
              <a:endParaRPr lang="en-US" b="1" dirty="0" smtClean="0">
                <a:latin typeface="Times New Roman" pitchFamily="18" charset="0"/>
              </a:endParaRPr>
            </a:p>
          </p:txBody>
        </p:sp>
        <p:graphicFrame>
          <p:nvGraphicFramePr>
            <p:cNvPr id="1026" name="Object 56"/>
            <p:cNvGraphicFramePr>
              <a:graphicFrameLocks noChangeAspect="1"/>
            </p:cNvGraphicFramePr>
            <p:nvPr/>
          </p:nvGraphicFramePr>
          <p:xfrm>
            <a:off x="2046" y="324"/>
            <a:ext cx="475" cy="144"/>
          </p:xfrm>
          <a:graphic>
            <a:graphicData uri="http://schemas.openxmlformats.org/presentationml/2006/ole">
              <p:oleObj spid="_x0000_s1026" r:id="rId14" imgW="3591426" imgH="1085714" progId="">
                <p:embed/>
              </p:oleObj>
            </a:graphicData>
          </a:graphic>
        </p:graphicFrame>
        <p:sp>
          <p:nvSpPr>
            <p:cNvPr id="1079" name="Rectangle 57"/>
            <p:cNvSpPr>
              <a:spLocks noChangeArrowheads="1"/>
            </p:cNvSpPr>
            <p:nvPr/>
          </p:nvSpPr>
          <p:spPr bwMode="auto">
            <a:xfrm>
              <a:off x="1878" y="2730"/>
              <a:ext cx="816" cy="311"/>
            </a:xfrm>
            <a:prstGeom prst="rect">
              <a:avLst/>
            </a:prstGeom>
            <a:noFill/>
            <a:ln w="12700">
              <a:noFill/>
              <a:miter lim="800000"/>
              <a:headEnd/>
              <a:tailEnd/>
            </a:ln>
            <a:effectLst/>
          </p:spPr>
          <p:txBody>
            <a:bodyPr lIns="90488" tIns="44450" rIns="90488" bIns="44450">
              <a:spAutoFit/>
            </a:bodyPr>
            <a:lstStyle/>
            <a:p>
              <a:pPr>
                <a:spcBef>
                  <a:spcPct val="20000"/>
                </a:spcBef>
                <a:buClr>
                  <a:schemeClr val="tx2"/>
                </a:buClr>
                <a:buSzPct val="75000"/>
                <a:buFont typeface="Monotype Sorts" pitchFamily="2" charset="2"/>
                <a:buNone/>
                <a:defRPr/>
              </a:pPr>
              <a:r>
                <a:rPr lang="en-US" sz="1000" b="1">
                  <a:latin typeface="Times New Roman" pitchFamily="18" charset="0"/>
                </a:rPr>
                <a:t>State Grants</a:t>
              </a:r>
            </a:p>
            <a:p>
              <a:pPr>
                <a:spcBef>
                  <a:spcPct val="20000"/>
                </a:spcBef>
                <a:buClr>
                  <a:schemeClr val="tx2"/>
                </a:buClr>
                <a:buSzPct val="75000"/>
                <a:buFont typeface="Monotype Sorts" pitchFamily="2" charset="2"/>
                <a:buNone/>
                <a:defRPr/>
              </a:pPr>
              <a:r>
                <a:rPr lang="en-US" sz="1000">
                  <a:solidFill>
                    <a:srgbClr val="FF0000"/>
                  </a:solidFill>
                  <a:latin typeface="Times New Roman" pitchFamily="18" charset="0"/>
                  <a:sym typeface="Wingdings" pitchFamily="2" charset="2"/>
                </a:rPr>
                <a:t></a:t>
              </a:r>
              <a:r>
                <a:rPr lang="en-US" sz="1000">
                  <a:latin typeface="Times New Roman" pitchFamily="18" charset="0"/>
                </a:rPr>
                <a:t>State Commissions</a:t>
              </a:r>
            </a:p>
          </p:txBody>
        </p:sp>
      </p:gr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038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40038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40039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lvl1pPr>
          </a:lstStyle>
          <a:p>
            <a:pPr>
              <a:defRPr/>
            </a:pPr>
            <a:fld id="{190D826B-51FC-4952-9648-D4EA6415E18B}" type="slidenum">
              <a:rPr lang="en-US"/>
              <a:pPr>
                <a:defRPr/>
              </a:pPr>
              <a:t>‹#›</a:t>
            </a:fld>
            <a:endParaRPr lang="en-US" dirty="0"/>
          </a:p>
        </p:txBody>
      </p:sp>
      <p:pic>
        <p:nvPicPr>
          <p:cNvPr id="13319" name="Picture 7" descr="cncs"/>
          <p:cNvPicPr>
            <a:picLocks noChangeAspect="1" noChangeArrowheads="1"/>
          </p:cNvPicPr>
          <p:nvPr userDrawn="1"/>
        </p:nvPicPr>
        <p:blipFill>
          <a:blip r:embed="rId16" cstate="print"/>
          <a:srcRect/>
          <a:stretch>
            <a:fillRect/>
          </a:stretch>
        </p:blipFill>
        <p:spPr bwMode="auto">
          <a:xfrm>
            <a:off x="6553200" y="5491163"/>
            <a:ext cx="2438400" cy="1081087"/>
          </a:xfrm>
          <a:prstGeom prst="rect">
            <a:avLst/>
          </a:prstGeom>
          <a:noFill/>
          <a:ln w="9525">
            <a:noFill/>
            <a:miter lim="800000"/>
            <a:headEnd/>
            <a:tailEnd/>
          </a:ln>
        </p:spPr>
      </p:pic>
      <p:sp>
        <p:nvSpPr>
          <p:cNvPr id="2056" name="Line 8"/>
          <p:cNvSpPr>
            <a:spLocks noChangeShapeType="1"/>
          </p:cNvSpPr>
          <p:nvPr userDrawn="1"/>
        </p:nvSpPr>
        <p:spPr bwMode="auto">
          <a:xfrm>
            <a:off x="0" y="533400"/>
            <a:ext cx="9144000" cy="0"/>
          </a:xfrm>
          <a:prstGeom prst="line">
            <a:avLst/>
          </a:prstGeom>
          <a:noFill/>
          <a:ln w="76200">
            <a:solidFill>
              <a:srgbClr val="0000FF"/>
            </a:solidFill>
            <a:round/>
            <a:headEnd/>
            <a:tailEnd/>
          </a:ln>
          <a:effectLst/>
        </p:spPr>
        <p:txBody>
          <a:bodyPr/>
          <a:lstStyle/>
          <a:p>
            <a:pPr>
              <a:defRPr/>
            </a:pPr>
            <a:endParaRPr lang="es-MX"/>
          </a:p>
        </p:txBody>
      </p:sp>
      <p:sp>
        <p:nvSpPr>
          <p:cNvPr id="2057" name="Line 9"/>
          <p:cNvSpPr>
            <a:spLocks noChangeShapeType="1"/>
          </p:cNvSpPr>
          <p:nvPr userDrawn="1"/>
        </p:nvSpPr>
        <p:spPr bwMode="auto">
          <a:xfrm flipV="1">
            <a:off x="0" y="200025"/>
            <a:ext cx="9144000" cy="19050"/>
          </a:xfrm>
          <a:prstGeom prst="line">
            <a:avLst/>
          </a:prstGeom>
          <a:noFill/>
          <a:ln w="76200">
            <a:solidFill>
              <a:srgbClr val="FF0000"/>
            </a:solidFill>
            <a:round/>
            <a:headEnd/>
            <a:tailEnd/>
          </a:ln>
          <a:effectLst/>
        </p:spPr>
        <p:txBody>
          <a:bodyPr/>
          <a:lstStyle/>
          <a:p>
            <a:pPr>
              <a:defRPr/>
            </a:pPr>
            <a:endParaRPr lang="es-MX"/>
          </a:p>
        </p:txBody>
      </p:sp>
      <p:sp>
        <p:nvSpPr>
          <p:cNvPr id="2058" name="Line 10"/>
          <p:cNvSpPr>
            <a:spLocks noChangeShapeType="1"/>
          </p:cNvSpPr>
          <p:nvPr userDrawn="1"/>
        </p:nvSpPr>
        <p:spPr bwMode="auto">
          <a:xfrm>
            <a:off x="533400" y="0"/>
            <a:ext cx="0" cy="6858000"/>
          </a:xfrm>
          <a:prstGeom prst="line">
            <a:avLst/>
          </a:prstGeom>
          <a:noFill/>
          <a:ln w="76200">
            <a:solidFill>
              <a:srgbClr val="0000FF"/>
            </a:solidFill>
            <a:round/>
            <a:headEnd/>
            <a:tailEnd/>
          </a:ln>
          <a:effectLst/>
        </p:spPr>
        <p:txBody>
          <a:bodyPr/>
          <a:lstStyle/>
          <a:p>
            <a:pPr>
              <a:defRPr/>
            </a:pPr>
            <a:endParaRPr lang="es-MX"/>
          </a:p>
        </p:txBody>
      </p:sp>
      <p:sp>
        <p:nvSpPr>
          <p:cNvPr id="2059" name="Line 11"/>
          <p:cNvSpPr>
            <a:spLocks noChangeShapeType="1"/>
          </p:cNvSpPr>
          <p:nvPr userDrawn="1"/>
        </p:nvSpPr>
        <p:spPr bwMode="auto">
          <a:xfrm>
            <a:off x="238125" y="0"/>
            <a:ext cx="0" cy="6858000"/>
          </a:xfrm>
          <a:prstGeom prst="line">
            <a:avLst/>
          </a:prstGeom>
          <a:noFill/>
          <a:ln w="76200">
            <a:solidFill>
              <a:srgbClr val="FF0000"/>
            </a:solidFill>
            <a:round/>
            <a:headEnd/>
            <a:tailEnd/>
          </a:ln>
          <a:effectLst/>
        </p:spPr>
        <p:txBody>
          <a:bodyPr/>
          <a:lstStyle/>
          <a:p>
            <a:pPr>
              <a:defRPr/>
            </a:pPr>
            <a:endParaRPr lang="es-MX"/>
          </a:p>
        </p:txBody>
      </p:sp>
      <p:grpSp>
        <p:nvGrpSpPr>
          <p:cNvPr id="13324" name="Group 12"/>
          <p:cNvGrpSpPr>
            <a:grpSpLocks/>
          </p:cNvGrpSpPr>
          <p:nvPr userDrawn="1"/>
        </p:nvGrpSpPr>
        <p:grpSpPr bwMode="auto">
          <a:xfrm>
            <a:off x="152400" y="5486400"/>
            <a:ext cx="3338513" cy="1052513"/>
            <a:chOff x="192" y="3456"/>
            <a:chExt cx="2103" cy="663"/>
          </a:xfrm>
        </p:grpSpPr>
        <p:pic>
          <p:nvPicPr>
            <p:cNvPr id="13325" name="Picture 13" descr="sc"/>
            <p:cNvPicPr>
              <a:picLocks noChangeAspect="1" noChangeArrowheads="1"/>
            </p:cNvPicPr>
            <p:nvPr/>
          </p:nvPicPr>
          <p:blipFill>
            <a:blip r:embed="rId17" cstate="print"/>
            <a:srcRect/>
            <a:stretch>
              <a:fillRect/>
            </a:stretch>
          </p:blipFill>
          <p:spPr bwMode="auto">
            <a:xfrm>
              <a:off x="192" y="3456"/>
              <a:ext cx="663" cy="663"/>
            </a:xfrm>
            <a:prstGeom prst="rect">
              <a:avLst/>
            </a:prstGeom>
            <a:noFill/>
            <a:ln w="9525">
              <a:noFill/>
              <a:miter lim="800000"/>
              <a:headEnd/>
              <a:tailEnd/>
            </a:ln>
          </p:spPr>
        </p:pic>
        <p:pic>
          <p:nvPicPr>
            <p:cNvPr id="13326" name="Picture 14" descr="ac"/>
            <p:cNvPicPr>
              <a:picLocks noChangeAspect="1" noChangeArrowheads="1"/>
            </p:cNvPicPr>
            <p:nvPr/>
          </p:nvPicPr>
          <p:blipFill>
            <a:blip r:embed="rId18" cstate="print"/>
            <a:srcRect/>
            <a:stretch>
              <a:fillRect/>
            </a:stretch>
          </p:blipFill>
          <p:spPr bwMode="auto">
            <a:xfrm>
              <a:off x="912" y="3456"/>
              <a:ext cx="663" cy="663"/>
            </a:xfrm>
            <a:prstGeom prst="rect">
              <a:avLst/>
            </a:prstGeom>
            <a:noFill/>
            <a:ln w="9525">
              <a:noFill/>
              <a:miter lim="800000"/>
              <a:headEnd/>
              <a:tailEnd/>
            </a:ln>
          </p:spPr>
        </p:pic>
        <p:pic>
          <p:nvPicPr>
            <p:cNvPr id="13327" name="Picture 15" descr="ls"/>
            <p:cNvPicPr>
              <a:picLocks noChangeAspect="1" noChangeArrowheads="1"/>
            </p:cNvPicPr>
            <p:nvPr/>
          </p:nvPicPr>
          <p:blipFill>
            <a:blip r:embed="rId19" cstate="print"/>
            <a:srcRect/>
            <a:stretch>
              <a:fillRect/>
            </a:stretch>
          </p:blipFill>
          <p:spPr bwMode="auto">
            <a:xfrm>
              <a:off x="1632" y="3456"/>
              <a:ext cx="663" cy="663"/>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mailto:ca@cns.gov" TargetMode="External"/><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americorps.gov/nccc" TargetMode="External"/><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mailto:ncccwestern@cns.gov" TargetMode="Externa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www.californiavolunteers.org/index.asp" TargetMode="External"/><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hyperlink" Target="http://www.californiavolunteers.org/index.asp" TargetMode="External"/><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hyperlink" Target="http://www.californiavolunteers.org/index.as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californiavolunteers.org/index.asp" TargetMode="Externa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hyperlink" Target="mailto:Funding@CaliforniaVolunteers.ca.gov" TargetMode="External"/><Relationship Id="rId2" Type="http://schemas.openxmlformats.org/officeDocument/2006/relationships/hyperlink" Target="http://www.californiavolunteers.org/index.php/Grants/americorps/" TargetMode="Externa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hyperlink" Target="http://www.californiavolunteers.org/index.asp"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mailto:Funding@CaliforniaVolunteers.ca.gov" TargetMode="External"/><Relationship Id="rId2" Type="http://schemas.openxmlformats.org/officeDocument/2006/relationships/hyperlink" Target="http://www.californiavolunteers.org/" TargetMode="External"/><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hyperlink" Target="http://www.californiavolunteers.org/index.asp"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hyperlink" Target="http://www.americorps.gov/for_organizations/apply/national.asp" TargetMode="External"/><Relationship Id="rId3" Type="http://schemas.openxmlformats.org/officeDocument/2006/relationships/hyperlink" Target="http://www.nationalservice.gov/" TargetMode="External"/><Relationship Id="rId7" Type="http://schemas.openxmlformats.org/officeDocument/2006/relationships/hyperlink" Target="mailto:ca@cns.gov" TargetMode="External"/><Relationship Id="rId12"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californiavolunteers.org/" TargetMode="External"/><Relationship Id="rId11" Type="http://schemas.openxmlformats.org/officeDocument/2006/relationships/hyperlink" Target="http://www.nationalservice.org/" TargetMode="External"/><Relationship Id="rId5" Type="http://schemas.openxmlformats.org/officeDocument/2006/relationships/hyperlink" Target="http://www.americorps.gov/for_organizations/apply/nccc.asp" TargetMode="External"/><Relationship Id="rId10" Type="http://schemas.openxmlformats.org/officeDocument/2006/relationships/hyperlink" Target="http://www.grants.gov/" TargetMode="External"/><Relationship Id="rId4" Type="http://schemas.openxmlformats.org/officeDocument/2006/relationships/hyperlink" Target="http://www.nationalservice.gov/for_organizations/funding/index.asp" TargetMode="External"/><Relationship Id="rId9" Type="http://schemas.openxmlformats.org/officeDocument/2006/relationships/hyperlink" Target="mailto:professionalcorps@cns.gov"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nationalservice.gov/" TargetMode="External"/><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7.jpeg"/><Relationship Id="rId4" Type="http://schemas.openxmlformats.org/officeDocument/2006/relationships/hyperlink" Target="mailto:CA@cns.go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2" descr="cncs300dpi"/>
          <p:cNvPicPr>
            <a:picLocks noChangeAspect="1" noChangeArrowheads="1"/>
          </p:cNvPicPr>
          <p:nvPr/>
        </p:nvPicPr>
        <p:blipFill>
          <a:blip r:embed="rId3" cstate="print"/>
          <a:srcRect/>
          <a:stretch>
            <a:fillRect/>
          </a:stretch>
        </p:blipFill>
        <p:spPr bwMode="auto">
          <a:xfrm>
            <a:off x="762000" y="914400"/>
            <a:ext cx="5156200" cy="2286000"/>
          </a:xfrm>
          <a:prstGeom prst="rect">
            <a:avLst/>
          </a:prstGeom>
          <a:noFill/>
          <a:ln w="9525">
            <a:noFill/>
            <a:miter lim="800000"/>
            <a:headEnd/>
            <a:tailEnd/>
          </a:ln>
        </p:spPr>
      </p:pic>
      <p:sp>
        <p:nvSpPr>
          <p:cNvPr id="28675" name="Text Box 3"/>
          <p:cNvSpPr txBox="1">
            <a:spLocks noChangeArrowheads="1"/>
          </p:cNvSpPr>
          <p:nvPr/>
        </p:nvSpPr>
        <p:spPr bwMode="auto">
          <a:xfrm>
            <a:off x="495300" y="4114800"/>
            <a:ext cx="7848600" cy="1908175"/>
          </a:xfrm>
          <a:prstGeom prst="rect">
            <a:avLst/>
          </a:prstGeom>
          <a:noFill/>
          <a:ln w="9525">
            <a:noFill/>
            <a:miter lim="800000"/>
            <a:headEnd/>
            <a:tailEnd/>
          </a:ln>
        </p:spPr>
        <p:txBody>
          <a:bodyPr>
            <a:spAutoFit/>
          </a:bodyPr>
          <a:lstStyle/>
          <a:p>
            <a:pPr algn="r"/>
            <a:r>
              <a:rPr lang="en-US" sz="2800" b="1">
                <a:latin typeface="Microsoft Sans Serif" pitchFamily="34" charset="0"/>
              </a:rPr>
              <a:t>Current National Service Funding Opportunities</a:t>
            </a:r>
          </a:p>
          <a:p>
            <a:pPr algn="r"/>
            <a:endParaRPr lang="en-US">
              <a:latin typeface="Microsoft Sans Serif" pitchFamily="34" charset="0"/>
            </a:endParaRPr>
          </a:p>
          <a:p>
            <a:pPr algn="r"/>
            <a:r>
              <a:rPr lang="en-US" sz="2400">
                <a:latin typeface="Microsoft Sans Serif" pitchFamily="34" charset="0"/>
              </a:rPr>
              <a:t>Danette Martin, State Program Specialist</a:t>
            </a:r>
          </a:p>
          <a:p>
            <a:pPr algn="r"/>
            <a:r>
              <a:rPr lang="en-US" sz="2400">
                <a:latin typeface="Microsoft Sans Serif" pitchFamily="34" charset="0"/>
              </a:rPr>
              <a:t>CNCS California State Office</a:t>
            </a:r>
          </a:p>
          <a:p>
            <a:pPr algn="r"/>
            <a:endParaRPr lang="en-US" sz="2400">
              <a:latin typeface="Microsoft Sans Serif" pitchFamily="34" charset="0"/>
            </a:endParaRPr>
          </a:p>
        </p:txBody>
      </p:sp>
      <p:sp>
        <p:nvSpPr>
          <p:cNvPr id="28676" name="Footer Placeholder 1"/>
          <p:cNvSpPr>
            <a:spLocks noGrp="1"/>
          </p:cNvSpPr>
          <p:nvPr>
            <p:ph type="ftr" sz="quarter" idx="11"/>
          </p:nvPr>
        </p:nvSpPr>
        <p:spPr>
          <a:noFill/>
          <a:ln>
            <a:miter lim="800000"/>
            <a:headEnd/>
            <a:tailEnd/>
          </a:ln>
        </p:spPr>
        <p:txBody>
          <a:bodyPr/>
          <a:lstStyle/>
          <a:p>
            <a:endParaRPr lang="en-US" smtClean="0"/>
          </a:p>
        </p:txBody>
      </p:sp>
      <p:pic>
        <p:nvPicPr>
          <p:cNvPr id="28677"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190500" y="1655763"/>
            <a:ext cx="8902700" cy="5148262"/>
          </a:xfrm>
        </p:spPr>
        <p:txBody>
          <a:bodyPr/>
          <a:lstStyle/>
          <a:p>
            <a:pPr marL="406400" indent="-285750" eaLnBrk="1" hangingPunct="1">
              <a:lnSpc>
                <a:spcPct val="90000"/>
              </a:lnSpc>
              <a:buFontTx/>
              <a:buNone/>
              <a:defRPr/>
            </a:pPr>
            <a:r>
              <a:rPr lang="en-US" sz="1600" b="1" dirty="0" smtClean="0"/>
              <a:t>	Program Development Priority Areas</a:t>
            </a:r>
            <a:endParaRPr lang="en-US" sz="1600" dirty="0" smtClean="0"/>
          </a:p>
          <a:p>
            <a:pPr marL="457200" indent="-285750" eaLnBrk="1" hangingPunct="1">
              <a:lnSpc>
                <a:spcPct val="90000"/>
              </a:lnSpc>
              <a:buFontTx/>
              <a:buNone/>
              <a:defRPr/>
            </a:pPr>
            <a:r>
              <a:rPr lang="en-US" sz="1600" dirty="0" smtClean="0"/>
              <a:t>    The CA State Office is particularly interested in projects that address one or more of the following Program Priority areas: </a:t>
            </a:r>
            <a:endParaRPr lang="en-US" sz="1400" dirty="0" smtClean="0"/>
          </a:p>
          <a:p>
            <a:pPr lvl="1">
              <a:defRPr/>
            </a:pPr>
            <a:r>
              <a:rPr lang="en-US" sz="1600" b="1" dirty="0" smtClean="0"/>
              <a:t>Economic Opportunity </a:t>
            </a:r>
            <a:endParaRPr lang="en-US" sz="1600" dirty="0" smtClean="0"/>
          </a:p>
          <a:p>
            <a:pPr marL="857250" lvl="2" indent="0">
              <a:buFontTx/>
              <a:buNone/>
              <a:defRPr/>
            </a:pPr>
            <a:r>
              <a:rPr lang="en-US" sz="1400" dirty="0" smtClean="0"/>
              <a:t>Programming that helps working families acquire equity and financial education and generates savings are critical to helping people: </a:t>
            </a:r>
          </a:p>
          <a:p>
            <a:pPr lvl="2">
              <a:buFont typeface="Arial" pitchFamily="34" charset="0"/>
              <a:buChar char="•"/>
              <a:defRPr/>
            </a:pPr>
            <a:r>
              <a:rPr lang="en-US" sz="1400" dirty="0" smtClean="0"/>
              <a:t>Move toward financial stability </a:t>
            </a:r>
          </a:p>
          <a:p>
            <a:pPr lvl="2">
              <a:buFont typeface="Arial" pitchFamily="34" charset="0"/>
              <a:buChar char="•"/>
              <a:defRPr/>
            </a:pPr>
            <a:r>
              <a:rPr lang="en-US" sz="1400" dirty="0" smtClean="0"/>
              <a:t>Recognize and avoid financial predators </a:t>
            </a:r>
          </a:p>
          <a:p>
            <a:pPr lvl="2">
              <a:buFont typeface="Arial" pitchFamily="34" charset="0"/>
              <a:buChar char="•"/>
              <a:defRPr/>
            </a:pPr>
            <a:r>
              <a:rPr lang="en-US" sz="1400" dirty="0" smtClean="0"/>
              <a:t>Reduce the high costs of poverty </a:t>
            </a:r>
          </a:p>
          <a:p>
            <a:pPr lvl="2">
              <a:buFont typeface="Arial" pitchFamily="34" charset="0"/>
              <a:buChar char="•"/>
              <a:defRPr/>
            </a:pPr>
            <a:r>
              <a:rPr lang="en-US" sz="1400" dirty="0" smtClean="0"/>
              <a:t>Increase access to sound financial products and services in low-income communities </a:t>
            </a:r>
          </a:p>
          <a:p>
            <a:pPr lvl="2">
              <a:buFont typeface="Arial" pitchFamily="34" charset="0"/>
              <a:buChar char="•"/>
              <a:defRPr/>
            </a:pPr>
            <a:r>
              <a:rPr lang="en-US" sz="1400" dirty="0" smtClean="0"/>
              <a:t>Capitalize on financial opportunity </a:t>
            </a:r>
          </a:p>
          <a:p>
            <a:pPr marL="857250" lvl="1" eaLnBrk="1" hangingPunct="1">
              <a:lnSpc>
                <a:spcPct val="90000"/>
              </a:lnSpc>
              <a:spcAft>
                <a:spcPct val="10000"/>
              </a:spcAft>
              <a:defRPr/>
            </a:pPr>
            <a:r>
              <a:rPr lang="en-US" sz="1600" b="1" dirty="0" smtClean="0"/>
              <a:t>Veterans and Military Families</a:t>
            </a:r>
            <a:r>
              <a:rPr lang="en-US" sz="2000" b="1" dirty="0" smtClean="0"/>
              <a:t> </a:t>
            </a:r>
          </a:p>
          <a:p>
            <a:pPr marL="1028700" lvl="2" indent="0" eaLnBrk="1" hangingPunct="1">
              <a:lnSpc>
                <a:spcPct val="90000"/>
              </a:lnSpc>
              <a:spcAft>
                <a:spcPct val="10000"/>
              </a:spcAft>
              <a:buFontTx/>
              <a:buNone/>
              <a:defRPr/>
            </a:pPr>
            <a:r>
              <a:rPr lang="en-US" sz="1400" dirty="0" smtClean="0"/>
              <a:t>VISTA supports projects that increase economic opportunity for low-income veterans and military families under one or more of the Economic Opportunity, Education and Healthy </a:t>
            </a:r>
            <a:r>
              <a:rPr lang="en-US" sz="1400" dirty="0"/>
              <a:t>Futures focus areas. We will give special priority to projects that support the United States Interagency Council on Homelessness (http://www.usich.gov/) efforts to end homelessness among veterans</a:t>
            </a:r>
            <a:r>
              <a:rPr lang="en-US" sz="1600" dirty="0"/>
              <a:t>. </a:t>
            </a:r>
            <a:endParaRPr lang="en-US" sz="1600" b="1" dirty="0" smtClean="0"/>
          </a:p>
        </p:txBody>
      </p:sp>
      <p:pic>
        <p:nvPicPr>
          <p:cNvPr id="37891" name="Picture 3" descr="logo_vista_black"/>
          <p:cNvPicPr>
            <a:picLocks noChangeAspect="1" noChangeArrowheads="1"/>
          </p:cNvPicPr>
          <p:nvPr/>
        </p:nvPicPr>
        <p:blipFill>
          <a:blip r:embed="rId2" cstate="print"/>
          <a:srcRect/>
          <a:stretch>
            <a:fillRect/>
          </a:stretch>
        </p:blipFill>
        <p:spPr bwMode="auto">
          <a:xfrm>
            <a:off x="2743200" y="114300"/>
            <a:ext cx="4191000" cy="1300163"/>
          </a:xfrm>
          <a:prstGeom prst="rect">
            <a:avLst/>
          </a:prstGeom>
          <a:noFill/>
          <a:ln w="9525">
            <a:noFill/>
            <a:miter lim="800000"/>
            <a:headEnd/>
            <a:tailEnd/>
          </a:ln>
        </p:spPr>
      </p:pic>
      <p:sp>
        <p:nvSpPr>
          <p:cNvPr id="37892" name="Footer Placeholder 1"/>
          <p:cNvSpPr>
            <a:spLocks noGrp="1"/>
          </p:cNvSpPr>
          <p:nvPr>
            <p:ph type="ftr" sz="quarter" idx="11"/>
          </p:nvPr>
        </p:nvSpPr>
        <p:spPr>
          <a:noFill/>
          <a:ln>
            <a:miter lim="800000"/>
            <a:headEnd/>
            <a:tailEnd/>
          </a:ln>
        </p:spPr>
        <p:txBody>
          <a:bodyPr/>
          <a:lstStyle/>
          <a:p>
            <a:endParaRPr lang="en-US" smtClean="0"/>
          </a:p>
        </p:txBody>
      </p:sp>
      <p:pic>
        <p:nvPicPr>
          <p:cNvPr id="37893"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ontent Placeholder 2"/>
          <p:cNvSpPr>
            <a:spLocks noGrp="1"/>
          </p:cNvSpPr>
          <p:nvPr>
            <p:ph idx="1"/>
          </p:nvPr>
        </p:nvSpPr>
        <p:spPr>
          <a:xfrm>
            <a:off x="457200" y="1422400"/>
            <a:ext cx="8229600" cy="4525963"/>
          </a:xfrm>
        </p:spPr>
        <p:txBody>
          <a:bodyPr/>
          <a:lstStyle/>
          <a:p>
            <a:r>
              <a:rPr lang="en-US" sz="2400" b="1" i="1" smtClean="0"/>
              <a:t>Housing</a:t>
            </a:r>
            <a:r>
              <a:rPr lang="en-US" sz="2400" i="1" smtClean="0"/>
              <a:t> </a:t>
            </a:r>
          </a:p>
          <a:p>
            <a:pPr marL="457200" lvl="1" indent="0">
              <a:buFontTx/>
              <a:buNone/>
            </a:pPr>
            <a:r>
              <a:rPr lang="en-US" sz="2000" smtClean="0"/>
              <a:t>VISTA supports programming that connects families and individuals to emergency housing and transitional services, provides affordable permanent housing and encourages advocacy with populations in need. </a:t>
            </a:r>
          </a:p>
          <a:p>
            <a:r>
              <a:rPr lang="en-US" sz="2400" b="1" i="1" smtClean="0"/>
              <a:t>Financial Literacy </a:t>
            </a:r>
          </a:p>
          <a:p>
            <a:pPr marL="457200" lvl="1" indent="0">
              <a:buFontTx/>
              <a:buNone/>
            </a:pPr>
            <a:r>
              <a:rPr lang="en-US" sz="2000" smtClean="0"/>
              <a:t>VISTA supports programs that provide low-income individuals and families access to financial opportunities and help them build wealth that will ultimately lead to an exit from poverty. This includes programming that focuses on connecting individuals to community supports and resources, such as the Earned Income Tax Credit, individual development accounts (IDAs), and other asset building programs. </a:t>
            </a:r>
          </a:p>
        </p:txBody>
      </p:sp>
      <p:sp>
        <p:nvSpPr>
          <p:cNvPr id="38915" name="Footer Placeholder 3"/>
          <p:cNvSpPr>
            <a:spLocks noGrp="1"/>
          </p:cNvSpPr>
          <p:nvPr>
            <p:ph type="ftr" sz="quarter" idx="11"/>
          </p:nvPr>
        </p:nvSpPr>
        <p:spPr>
          <a:noFill/>
          <a:ln>
            <a:miter lim="800000"/>
            <a:headEnd/>
            <a:tailEnd/>
          </a:ln>
        </p:spPr>
        <p:txBody>
          <a:bodyPr/>
          <a:lstStyle/>
          <a:p>
            <a:endParaRPr lang="en-US" smtClean="0"/>
          </a:p>
        </p:txBody>
      </p:sp>
      <p:pic>
        <p:nvPicPr>
          <p:cNvPr id="38916" name="Picture 3" descr="logo_vista_black"/>
          <p:cNvPicPr>
            <a:picLocks noChangeAspect="1" noChangeArrowheads="1"/>
          </p:cNvPicPr>
          <p:nvPr/>
        </p:nvPicPr>
        <p:blipFill>
          <a:blip r:embed="rId2" cstate="print"/>
          <a:srcRect/>
          <a:stretch>
            <a:fillRect/>
          </a:stretch>
        </p:blipFill>
        <p:spPr bwMode="auto">
          <a:xfrm>
            <a:off x="2743200" y="114300"/>
            <a:ext cx="4191000" cy="1300163"/>
          </a:xfrm>
          <a:prstGeom prst="rect">
            <a:avLst/>
          </a:prstGeom>
          <a:noFill/>
          <a:ln w="9525">
            <a:noFill/>
            <a:miter lim="800000"/>
            <a:headEnd/>
            <a:tailEnd/>
          </a:ln>
        </p:spPr>
      </p:pic>
      <p:pic>
        <p:nvPicPr>
          <p:cNvPr id="38917"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457200" y="2057400"/>
            <a:ext cx="8229600" cy="4525963"/>
          </a:xfrm>
        </p:spPr>
        <p:txBody>
          <a:bodyPr/>
          <a:lstStyle/>
          <a:p>
            <a:r>
              <a:rPr lang="en-US" sz="2000" b="1" i="1" smtClean="0"/>
              <a:t>Employment </a:t>
            </a:r>
            <a:endParaRPr lang="en-US" sz="2000" b="1" smtClean="0"/>
          </a:p>
          <a:p>
            <a:pPr marL="457200" lvl="1" indent="0">
              <a:buFontTx/>
              <a:buNone/>
            </a:pPr>
            <a:r>
              <a:rPr lang="en-US" sz="2000" smtClean="0"/>
              <a:t>VISTA supports programming that enables individuals to obtain or train for gainful employment. This type of programming includes projects that focus on adult learners moving towards higher education; on vocational training aimed at building and gaining skills, particularly, for veterans and spouses of deployed enlisted military personnel; and on basic literacy and English as a Second Language (ESL) for immigrant and refugee populations. </a:t>
            </a:r>
          </a:p>
          <a:p>
            <a:endParaRPr lang="en-US" smtClean="0"/>
          </a:p>
        </p:txBody>
      </p:sp>
      <p:sp>
        <p:nvSpPr>
          <p:cNvPr id="39939" name="Footer Placeholder 3"/>
          <p:cNvSpPr>
            <a:spLocks noGrp="1"/>
          </p:cNvSpPr>
          <p:nvPr>
            <p:ph type="ftr" sz="quarter" idx="11"/>
          </p:nvPr>
        </p:nvSpPr>
        <p:spPr>
          <a:noFill/>
          <a:ln>
            <a:miter lim="800000"/>
            <a:headEnd/>
            <a:tailEnd/>
          </a:ln>
        </p:spPr>
        <p:txBody>
          <a:bodyPr/>
          <a:lstStyle/>
          <a:p>
            <a:endParaRPr lang="en-US" smtClean="0"/>
          </a:p>
        </p:txBody>
      </p:sp>
      <p:pic>
        <p:nvPicPr>
          <p:cNvPr id="39940" name="Picture 3" descr="logo_vista_black"/>
          <p:cNvPicPr>
            <a:picLocks noChangeAspect="1" noChangeArrowheads="1"/>
          </p:cNvPicPr>
          <p:nvPr/>
        </p:nvPicPr>
        <p:blipFill>
          <a:blip r:embed="rId2" cstate="print"/>
          <a:srcRect/>
          <a:stretch>
            <a:fillRect/>
          </a:stretch>
        </p:blipFill>
        <p:spPr bwMode="auto">
          <a:xfrm>
            <a:off x="2743200" y="571500"/>
            <a:ext cx="4191000" cy="1300163"/>
          </a:xfrm>
          <a:prstGeom prst="rect">
            <a:avLst/>
          </a:prstGeom>
          <a:noFill/>
          <a:ln w="9525">
            <a:noFill/>
            <a:miter lim="800000"/>
            <a:headEnd/>
            <a:tailEnd/>
          </a:ln>
        </p:spPr>
      </p:pic>
      <p:pic>
        <p:nvPicPr>
          <p:cNvPr id="39941"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3"/>
          <p:cNvSpPr>
            <a:spLocks noChangeArrowheads="1"/>
          </p:cNvSpPr>
          <p:nvPr/>
        </p:nvSpPr>
        <p:spPr bwMode="auto">
          <a:xfrm>
            <a:off x="152400" y="2133600"/>
            <a:ext cx="8686800" cy="4038600"/>
          </a:xfrm>
          <a:prstGeom prst="rect">
            <a:avLst/>
          </a:prstGeom>
          <a:noFill/>
          <a:ln w="9525">
            <a:noFill/>
            <a:miter lim="800000"/>
            <a:headEnd/>
            <a:tailEnd/>
          </a:ln>
        </p:spPr>
        <p:txBody>
          <a:bodyPr/>
          <a:lstStyle/>
          <a:p>
            <a:pPr marL="628650" indent="-342900" algn="ctr">
              <a:lnSpc>
                <a:spcPct val="80000"/>
              </a:lnSpc>
              <a:spcBef>
                <a:spcPct val="20000"/>
              </a:spcBef>
            </a:pPr>
            <a:r>
              <a:rPr lang="en-US" sz="2400" b="1"/>
              <a:t>How to Apply to Become a VISTA Project Sponsor</a:t>
            </a:r>
          </a:p>
          <a:p>
            <a:pPr marL="628650" indent="-342900" algn="ctr">
              <a:lnSpc>
                <a:spcPct val="80000"/>
              </a:lnSpc>
              <a:spcBef>
                <a:spcPct val="20000"/>
              </a:spcBef>
            </a:pPr>
            <a:endParaRPr lang="en-US" sz="2400" b="1"/>
          </a:p>
          <a:p>
            <a:pPr marL="628650" indent="-342900">
              <a:lnSpc>
                <a:spcPct val="80000"/>
              </a:lnSpc>
              <a:spcBef>
                <a:spcPct val="20000"/>
              </a:spcBef>
              <a:buFont typeface="Wingdings" pitchFamily="2" charset="2"/>
              <a:buChar char="ü"/>
            </a:pPr>
            <a:r>
              <a:rPr lang="en-US" sz="2000"/>
              <a:t>Next Application deadline is June 29, 2012.</a:t>
            </a:r>
            <a:endParaRPr lang="en-US" sz="2000" b="1"/>
          </a:p>
          <a:p>
            <a:pPr marL="628650" indent="-342900">
              <a:lnSpc>
                <a:spcPct val="80000"/>
              </a:lnSpc>
              <a:spcBef>
                <a:spcPct val="20000"/>
              </a:spcBef>
              <a:buFont typeface="Wingdings" pitchFamily="2" charset="2"/>
              <a:buNone/>
            </a:pPr>
            <a:endParaRPr lang="en-US" sz="2000" b="1"/>
          </a:p>
          <a:p>
            <a:pPr marL="628650" indent="-342900">
              <a:lnSpc>
                <a:spcPct val="80000"/>
              </a:lnSpc>
              <a:spcBef>
                <a:spcPct val="20000"/>
              </a:spcBef>
              <a:buFont typeface="Wingdings" pitchFamily="2" charset="2"/>
              <a:buChar char="ü"/>
            </a:pPr>
            <a:r>
              <a:rPr lang="en-US" sz="2000"/>
              <a:t>Contact the CNCS CA State Office at </a:t>
            </a:r>
            <a:r>
              <a:rPr lang="en-US" sz="2000" b="1">
                <a:hlinkClick r:id="rId2"/>
              </a:rPr>
              <a:t>ca@cns.gov</a:t>
            </a:r>
            <a:r>
              <a:rPr lang="en-US" sz="2000"/>
              <a:t> to request AmeriCorps*VISTA concept paper application guidance.</a:t>
            </a:r>
          </a:p>
          <a:p>
            <a:pPr marL="628650" indent="-342900">
              <a:lnSpc>
                <a:spcPct val="80000"/>
              </a:lnSpc>
              <a:spcBef>
                <a:spcPct val="20000"/>
              </a:spcBef>
              <a:buFont typeface="Wingdings" pitchFamily="2" charset="2"/>
              <a:buNone/>
            </a:pPr>
            <a:endParaRPr lang="en-US" sz="2000"/>
          </a:p>
          <a:p>
            <a:pPr marL="628650" indent="-342900">
              <a:lnSpc>
                <a:spcPct val="80000"/>
              </a:lnSpc>
              <a:spcBef>
                <a:spcPct val="20000"/>
              </a:spcBef>
              <a:buFont typeface="Wingdings" pitchFamily="2" charset="2"/>
              <a:buChar char="ü"/>
            </a:pPr>
            <a:r>
              <a:rPr lang="en-US" sz="2000"/>
              <a:t>The CNCS CA State Office will provide technical assistance during the application process.   </a:t>
            </a:r>
          </a:p>
          <a:p>
            <a:pPr marL="628650" indent="-342900">
              <a:lnSpc>
                <a:spcPct val="80000"/>
              </a:lnSpc>
              <a:spcBef>
                <a:spcPct val="20000"/>
              </a:spcBef>
            </a:pPr>
            <a:r>
              <a:rPr lang="en-US" sz="800" b="1"/>
              <a:t> </a:t>
            </a:r>
          </a:p>
        </p:txBody>
      </p:sp>
      <p:pic>
        <p:nvPicPr>
          <p:cNvPr id="40963" name="Picture 3" descr="logo_vista_black"/>
          <p:cNvPicPr>
            <a:picLocks noChangeAspect="1" noChangeArrowheads="1"/>
          </p:cNvPicPr>
          <p:nvPr/>
        </p:nvPicPr>
        <p:blipFill>
          <a:blip r:embed="rId3" cstate="print"/>
          <a:srcRect/>
          <a:stretch>
            <a:fillRect/>
          </a:stretch>
        </p:blipFill>
        <p:spPr bwMode="auto">
          <a:xfrm>
            <a:off x="2057400" y="304800"/>
            <a:ext cx="5029200" cy="1560513"/>
          </a:xfrm>
          <a:prstGeom prst="rect">
            <a:avLst/>
          </a:prstGeom>
          <a:noFill/>
          <a:ln w="9525">
            <a:noFill/>
            <a:miter lim="800000"/>
            <a:headEnd/>
            <a:tailEnd/>
          </a:ln>
        </p:spPr>
      </p:pic>
      <p:sp>
        <p:nvSpPr>
          <p:cNvPr id="40964" name="Footer Placeholder 1"/>
          <p:cNvSpPr>
            <a:spLocks noGrp="1"/>
          </p:cNvSpPr>
          <p:nvPr>
            <p:ph type="ftr" sz="quarter" idx="11"/>
          </p:nvPr>
        </p:nvSpPr>
        <p:spPr>
          <a:noFill/>
          <a:ln>
            <a:miter lim="800000"/>
            <a:headEnd/>
            <a:tailEnd/>
          </a:ln>
        </p:spPr>
        <p:txBody>
          <a:bodyPr/>
          <a:lstStyle/>
          <a:p>
            <a:endParaRPr lang="en-US" smtClean="0"/>
          </a:p>
        </p:txBody>
      </p:sp>
      <p:pic>
        <p:nvPicPr>
          <p:cNvPr id="40965"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9900" y="592138"/>
            <a:ext cx="7162800" cy="1143000"/>
          </a:xfrm>
        </p:spPr>
        <p:txBody>
          <a:bodyPr/>
          <a:lstStyle/>
          <a:p>
            <a:pPr eaLnBrk="1" hangingPunct="1"/>
            <a:r>
              <a:rPr lang="en-US" sz="3600" u="sng" smtClean="0">
                <a:solidFill>
                  <a:schemeClr val="tx1"/>
                </a:solidFill>
              </a:rPr>
              <a:t>VISTA Project Sponsor “Match”</a:t>
            </a:r>
          </a:p>
        </p:txBody>
      </p:sp>
      <p:sp>
        <p:nvSpPr>
          <p:cNvPr id="41987" name="Rectangle 3"/>
          <p:cNvSpPr>
            <a:spLocks noGrp="1" noChangeArrowheads="1"/>
          </p:cNvSpPr>
          <p:nvPr>
            <p:ph type="body" sz="half" idx="1"/>
          </p:nvPr>
        </p:nvSpPr>
        <p:spPr>
          <a:xfrm>
            <a:off x="342900" y="1752600"/>
            <a:ext cx="8458200" cy="4724400"/>
          </a:xfrm>
        </p:spPr>
        <p:txBody>
          <a:bodyPr/>
          <a:lstStyle/>
          <a:p>
            <a:pPr marL="514350" indent="6350" eaLnBrk="1" hangingPunct="1">
              <a:spcBef>
                <a:spcPct val="50000"/>
              </a:spcBef>
              <a:buFontTx/>
              <a:buNone/>
            </a:pPr>
            <a:r>
              <a:rPr lang="en-US" sz="2000" smtClean="0"/>
              <a:t>Project sponsors are not required to provide a financial match,                  but must be able to direct the project, supervise the members, and provide necessary administrative support to complete the goals and objectives of the project </a:t>
            </a:r>
          </a:p>
          <a:p>
            <a:pPr marL="514350" indent="6350" eaLnBrk="1" hangingPunct="1">
              <a:spcBef>
                <a:spcPct val="50000"/>
              </a:spcBef>
              <a:buFontTx/>
              <a:buNone/>
            </a:pPr>
            <a:r>
              <a:rPr lang="en-US" sz="2000" smtClean="0"/>
              <a:t>Projects should provide:</a:t>
            </a:r>
          </a:p>
          <a:p>
            <a:pPr marL="514350" indent="6350" eaLnBrk="1" hangingPunct="1">
              <a:spcBef>
                <a:spcPct val="50000"/>
              </a:spcBef>
            </a:pPr>
            <a:r>
              <a:rPr lang="en-US" sz="2000" smtClean="0"/>
              <a:t>  On-Site Orientation and Training</a:t>
            </a:r>
          </a:p>
          <a:p>
            <a:pPr marL="514350" indent="6350" eaLnBrk="1" hangingPunct="1">
              <a:spcBef>
                <a:spcPct val="50000"/>
              </a:spcBef>
            </a:pPr>
            <a:r>
              <a:rPr lang="en-US" sz="2000" smtClean="0"/>
              <a:t>  Material Support-supplies</a:t>
            </a:r>
          </a:p>
          <a:p>
            <a:pPr marL="514350" indent="6350" eaLnBrk="1" hangingPunct="1">
              <a:spcBef>
                <a:spcPct val="50000"/>
              </a:spcBef>
            </a:pPr>
            <a:r>
              <a:rPr lang="en-US" sz="2000" smtClean="0"/>
              <a:t>  Daily Supervision, Community Support</a:t>
            </a:r>
          </a:p>
          <a:p>
            <a:pPr marL="514350" indent="6350" eaLnBrk="1" hangingPunct="1">
              <a:spcBef>
                <a:spcPct val="50000"/>
              </a:spcBef>
            </a:pPr>
            <a:r>
              <a:rPr lang="en-US" sz="2000" smtClean="0"/>
              <a:t>  On-Assignment Transportation reimbursement</a:t>
            </a:r>
          </a:p>
          <a:p>
            <a:pPr marL="514350" indent="6350" eaLnBrk="1" hangingPunct="1">
              <a:spcBef>
                <a:spcPct val="50000"/>
              </a:spcBef>
            </a:pPr>
            <a:r>
              <a:rPr lang="en-US" sz="2000" smtClean="0"/>
              <a:t>  Projects may “cost share” -  pay living allowance for member(s).  </a:t>
            </a:r>
          </a:p>
        </p:txBody>
      </p:sp>
      <p:pic>
        <p:nvPicPr>
          <p:cNvPr id="41988" name="Picture 4" descr="vistalogo"/>
          <p:cNvPicPr>
            <a:picLocks noChangeAspect="1" noChangeArrowheads="1"/>
          </p:cNvPicPr>
          <p:nvPr>
            <p:ph sz="quarter" idx="3"/>
          </p:nvPr>
        </p:nvPicPr>
        <p:blipFill>
          <a:blip r:embed="rId2" cstate="print"/>
          <a:srcRect/>
          <a:stretch>
            <a:fillRect/>
          </a:stretch>
        </p:blipFill>
        <p:spPr>
          <a:xfrm>
            <a:off x="7239000" y="381000"/>
            <a:ext cx="1450975" cy="1450975"/>
          </a:xfrm>
          <a:noFill/>
        </p:spPr>
      </p:pic>
      <p:sp>
        <p:nvSpPr>
          <p:cNvPr id="41989" name="Footer Placeholder 1"/>
          <p:cNvSpPr>
            <a:spLocks noGrp="1"/>
          </p:cNvSpPr>
          <p:nvPr>
            <p:ph type="ftr" sz="quarter" idx="11"/>
          </p:nvPr>
        </p:nvSpPr>
        <p:spPr>
          <a:noFill/>
          <a:ln>
            <a:miter lim="800000"/>
            <a:headEnd/>
            <a:tailEnd/>
          </a:ln>
        </p:spPr>
        <p:txBody>
          <a:bodyPr/>
          <a:lstStyle/>
          <a:p>
            <a:endParaRPr lang="en-US" smtClean="0"/>
          </a:p>
        </p:txBody>
      </p:sp>
      <p:pic>
        <p:nvPicPr>
          <p:cNvPr id="41990"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09600" y="1066800"/>
            <a:ext cx="8077200" cy="1143000"/>
          </a:xfrm>
        </p:spPr>
        <p:txBody>
          <a:bodyPr/>
          <a:lstStyle/>
          <a:p>
            <a:pPr algn="l" eaLnBrk="1" hangingPunct="1"/>
            <a:r>
              <a:rPr lang="en-US" sz="3600" b="1" smtClean="0">
                <a:solidFill>
                  <a:schemeClr val="tx1"/>
                </a:solidFill>
              </a:rPr>
              <a:t>National Civilian Community Corps</a:t>
            </a:r>
          </a:p>
        </p:txBody>
      </p:sp>
      <p:sp>
        <p:nvSpPr>
          <p:cNvPr id="43011" name="Rectangle 3"/>
          <p:cNvSpPr>
            <a:spLocks noGrp="1" noChangeArrowheads="1"/>
          </p:cNvSpPr>
          <p:nvPr>
            <p:ph type="body" sz="half" idx="1"/>
          </p:nvPr>
        </p:nvSpPr>
        <p:spPr/>
        <p:txBody>
          <a:bodyPr/>
          <a:lstStyle/>
          <a:p>
            <a:pPr marL="619125" eaLnBrk="1" hangingPunct="1">
              <a:buFontTx/>
              <a:buNone/>
            </a:pPr>
            <a:endParaRPr lang="en-US" sz="2000" b="1" smtClean="0"/>
          </a:p>
          <a:p>
            <a:pPr marL="619125" eaLnBrk="1" hangingPunct="1"/>
            <a:endParaRPr lang="en-US" sz="2000" smtClean="0"/>
          </a:p>
          <a:p>
            <a:pPr marL="619125" eaLnBrk="1" hangingPunct="1">
              <a:buFontTx/>
              <a:buNone/>
            </a:pPr>
            <a:endParaRPr lang="en-US" sz="2000" smtClean="0"/>
          </a:p>
        </p:txBody>
      </p:sp>
      <p:pic>
        <p:nvPicPr>
          <p:cNvPr id="43012" name="Picture 4" descr="new nccc logo"/>
          <p:cNvPicPr>
            <a:picLocks noChangeAspect="1" noChangeArrowheads="1"/>
          </p:cNvPicPr>
          <p:nvPr>
            <p:ph sz="half" idx="2"/>
          </p:nvPr>
        </p:nvPicPr>
        <p:blipFill>
          <a:blip r:embed="rId3" cstate="print"/>
          <a:srcRect/>
          <a:stretch>
            <a:fillRect/>
          </a:stretch>
        </p:blipFill>
        <p:spPr>
          <a:xfrm>
            <a:off x="3003550" y="2438400"/>
            <a:ext cx="2736850" cy="2590800"/>
          </a:xfrm>
          <a:noFill/>
        </p:spPr>
      </p:pic>
      <p:sp>
        <p:nvSpPr>
          <p:cNvPr id="43013" name="Text Box 5"/>
          <p:cNvSpPr txBox="1">
            <a:spLocks noChangeArrowheads="1"/>
          </p:cNvSpPr>
          <p:nvPr/>
        </p:nvSpPr>
        <p:spPr bwMode="auto">
          <a:xfrm>
            <a:off x="762000" y="5410200"/>
            <a:ext cx="7391400" cy="822325"/>
          </a:xfrm>
          <a:prstGeom prst="rect">
            <a:avLst/>
          </a:prstGeom>
          <a:noFill/>
          <a:ln w="9525">
            <a:noFill/>
            <a:miter lim="800000"/>
            <a:headEnd/>
            <a:tailEnd/>
          </a:ln>
        </p:spPr>
        <p:txBody>
          <a:bodyPr>
            <a:spAutoFit/>
          </a:bodyPr>
          <a:lstStyle/>
          <a:p>
            <a:pPr>
              <a:lnSpc>
                <a:spcPct val="90000"/>
              </a:lnSpc>
              <a:spcBef>
                <a:spcPct val="20000"/>
              </a:spcBef>
              <a:buFont typeface="Wingdings" pitchFamily="2" charset="2"/>
              <a:buNone/>
            </a:pPr>
            <a:r>
              <a:rPr lang="en-US" sz="2400" b="1" i="1"/>
              <a:t>      </a:t>
            </a:r>
          </a:p>
          <a:p>
            <a:pPr>
              <a:lnSpc>
                <a:spcPct val="90000"/>
              </a:lnSpc>
              <a:spcBef>
                <a:spcPct val="20000"/>
              </a:spcBef>
              <a:buFont typeface="Wingdings" pitchFamily="2" charset="2"/>
              <a:buNone/>
            </a:pPr>
            <a:r>
              <a:rPr lang="en-US" sz="2400" b="1" i="1"/>
              <a:t>   Not a grant program</a:t>
            </a:r>
            <a:r>
              <a:rPr lang="en-US" sz="2400"/>
              <a:t> – we provide people power!</a:t>
            </a:r>
          </a:p>
        </p:txBody>
      </p:sp>
      <p:sp>
        <p:nvSpPr>
          <p:cNvPr id="43014" name="Footer Placeholder 1"/>
          <p:cNvSpPr>
            <a:spLocks noGrp="1"/>
          </p:cNvSpPr>
          <p:nvPr>
            <p:ph type="ftr" sz="quarter" idx="11"/>
          </p:nvPr>
        </p:nvSpPr>
        <p:spPr>
          <a:noFill/>
          <a:ln>
            <a:miter lim="800000"/>
            <a:headEnd/>
            <a:tailEnd/>
          </a:ln>
        </p:spPr>
        <p:txBody>
          <a:bodyPr/>
          <a:lstStyle/>
          <a:p>
            <a:endParaRPr lang="en-US" smtClean="0"/>
          </a:p>
        </p:txBody>
      </p:sp>
      <p:pic>
        <p:nvPicPr>
          <p:cNvPr id="43015"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Rectangle 2"/>
          <p:cNvSpPr>
            <a:spLocks noGrp="1" noChangeArrowheads="1"/>
          </p:cNvSpPr>
          <p:nvPr>
            <p:ph type="body" sz="half" idx="1"/>
          </p:nvPr>
        </p:nvSpPr>
        <p:spPr/>
        <p:txBody>
          <a:bodyPr/>
          <a:lstStyle/>
          <a:p>
            <a:pPr marL="619125" eaLnBrk="1" hangingPunct="1">
              <a:buFontTx/>
              <a:buNone/>
            </a:pPr>
            <a:endParaRPr lang="en-US" sz="2000" b="1" smtClean="0"/>
          </a:p>
          <a:p>
            <a:pPr marL="619125" eaLnBrk="1" hangingPunct="1"/>
            <a:endParaRPr lang="en-US" sz="2000" smtClean="0"/>
          </a:p>
          <a:p>
            <a:pPr marL="619125" eaLnBrk="1" hangingPunct="1">
              <a:buFontTx/>
              <a:buNone/>
            </a:pPr>
            <a:endParaRPr lang="en-US" sz="2000" smtClean="0"/>
          </a:p>
        </p:txBody>
      </p:sp>
      <p:sp>
        <p:nvSpPr>
          <p:cNvPr id="44035" name="Text Box 3"/>
          <p:cNvSpPr txBox="1">
            <a:spLocks noChangeArrowheads="1"/>
          </p:cNvSpPr>
          <p:nvPr/>
        </p:nvSpPr>
        <p:spPr bwMode="auto">
          <a:xfrm>
            <a:off x="990600" y="609600"/>
            <a:ext cx="4572000" cy="366713"/>
          </a:xfrm>
          <a:prstGeom prst="rect">
            <a:avLst/>
          </a:prstGeom>
          <a:noFill/>
          <a:ln w="9525">
            <a:noFill/>
            <a:miter lim="800000"/>
            <a:headEnd/>
            <a:tailEnd/>
          </a:ln>
        </p:spPr>
        <p:txBody>
          <a:bodyPr>
            <a:spAutoFit/>
          </a:bodyPr>
          <a:lstStyle/>
          <a:p>
            <a:pPr>
              <a:spcBef>
                <a:spcPct val="50000"/>
              </a:spcBef>
            </a:pPr>
            <a:endParaRPr lang="en-US"/>
          </a:p>
        </p:txBody>
      </p:sp>
      <p:sp>
        <p:nvSpPr>
          <p:cNvPr id="44036" name="Text Box 4"/>
          <p:cNvSpPr txBox="1">
            <a:spLocks noChangeArrowheads="1"/>
          </p:cNvSpPr>
          <p:nvPr/>
        </p:nvSpPr>
        <p:spPr bwMode="auto">
          <a:xfrm>
            <a:off x="990600" y="2819400"/>
            <a:ext cx="7239000" cy="366713"/>
          </a:xfrm>
          <a:prstGeom prst="rect">
            <a:avLst/>
          </a:prstGeom>
          <a:noFill/>
          <a:ln w="9525">
            <a:noFill/>
            <a:miter lim="800000"/>
            <a:headEnd/>
            <a:tailEnd/>
          </a:ln>
        </p:spPr>
        <p:txBody>
          <a:bodyPr>
            <a:spAutoFit/>
          </a:bodyPr>
          <a:lstStyle/>
          <a:p>
            <a:pPr>
              <a:spcBef>
                <a:spcPct val="50000"/>
              </a:spcBef>
            </a:pPr>
            <a:endParaRPr lang="en-US"/>
          </a:p>
        </p:txBody>
      </p:sp>
      <p:sp>
        <p:nvSpPr>
          <p:cNvPr id="44037" name="Text Box 5"/>
          <p:cNvSpPr txBox="1">
            <a:spLocks noChangeArrowheads="1"/>
          </p:cNvSpPr>
          <p:nvPr/>
        </p:nvSpPr>
        <p:spPr bwMode="auto">
          <a:xfrm>
            <a:off x="685800" y="2819400"/>
            <a:ext cx="7620000" cy="366713"/>
          </a:xfrm>
          <a:prstGeom prst="rect">
            <a:avLst/>
          </a:prstGeom>
          <a:noFill/>
          <a:ln w="9525">
            <a:noFill/>
            <a:miter lim="800000"/>
            <a:headEnd/>
            <a:tailEnd/>
          </a:ln>
        </p:spPr>
        <p:txBody>
          <a:bodyPr>
            <a:spAutoFit/>
          </a:bodyPr>
          <a:lstStyle/>
          <a:p>
            <a:pPr>
              <a:spcBef>
                <a:spcPct val="50000"/>
              </a:spcBef>
            </a:pPr>
            <a:endParaRPr lang="en-US"/>
          </a:p>
        </p:txBody>
      </p:sp>
      <p:sp>
        <p:nvSpPr>
          <p:cNvPr id="44038" name="Text Box 6"/>
          <p:cNvSpPr txBox="1">
            <a:spLocks noChangeArrowheads="1"/>
          </p:cNvSpPr>
          <p:nvPr/>
        </p:nvSpPr>
        <p:spPr bwMode="auto">
          <a:xfrm>
            <a:off x="457200" y="1524000"/>
            <a:ext cx="8153400" cy="4664075"/>
          </a:xfrm>
          <a:prstGeom prst="rect">
            <a:avLst/>
          </a:prstGeom>
          <a:noFill/>
          <a:ln w="9525">
            <a:noFill/>
            <a:miter lim="800000"/>
            <a:headEnd/>
            <a:tailEnd/>
          </a:ln>
        </p:spPr>
        <p:txBody>
          <a:bodyPr>
            <a:spAutoFit/>
          </a:bodyPr>
          <a:lstStyle/>
          <a:p>
            <a:pPr marL="342900" indent="-342900">
              <a:buFontTx/>
              <a:buChar char="•"/>
            </a:pPr>
            <a:r>
              <a:rPr lang="en-US" sz="2000"/>
              <a:t>AmeriCorps*NCCC (National Civilian Community Corps) is a             full-time, team-based residential program for men and women         ages 18–24. </a:t>
            </a:r>
          </a:p>
          <a:p>
            <a:pPr marL="342900" indent="-342900">
              <a:buFontTx/>
              <a:buChar char="•"/>
            </a:pPr>
            <a:endParaRPr lang="en-US" sz="2000"/>
          </a:p>
          <a:p>
            <a:pPr marL="342900" indent="-342900">
              <a:buFontTx/>
              <a:buChar char="•"/>
            </a:pPr>
            <a:r>
              <a:rPr lang="en-US" sz="2000"/>
              <a:t>Alongside the community and Sponsor Organization, members complete service projects within an assigned region. </a:t>
            </a:r>
          </a:p>
          <a:p>
            <a:pPr marL="342900" indent="-342900">
              <a:buFontTx/>
              <a:buChar char="•"/>
            </a:pPr>
            <a:endParaRPr lang="en-US" sz="2000"/>
          </a:p>
          <a:p>
            <a:pPr marL="342900" indent="-342900">
              <a:buFontTx/>
              <a:buChar char="•"/>
            </a:pPr>
            <a:r>
              <a:rPr lang="en-US" sz="2000"/>
              <a:t>Service projects last from six to eight weeks, address                         critical needs in education, public safety, the environment and     other unmet needs. </a:t>
            </a:r>
          </a:p>
          <a:p>
            <a:pPr marL="342900" indent="-342900"/>
            <a:endParaRPr lang="en-US" sz="2000"/>
          </a:p>
          <a:p>
            <a:pPr marL="342900" indent="-342900">
              <a:buFontTx/>
              <a:buChar char="•"/>
            </a:pPr>
            <a:r>
              <a:rPr lang="en-US" sz="2000"/>
              <a:t>NCCC members construct and rehabilitate low-income housing, respond to disasters, clean up streams, help communities develop emergency plans, tutor students and address countless other             local needs.</a:t>
            </a:r>
          </a:p>
        </p:txBody>
      </p:sp>
      <p:pic>
        <p:nvPicPr>
          <p:cNvPr id="44039" name="Picture 7" descr="acnccc"/>
          <p:cNvPicPr>
            <a:picLocks noChangeAspect="1" noChangeArrowheads="1"/>
          </p:cNvPicPr>
          <p:nvPr>
            <p:ph sz="half" idx="2"/>
          </p:nvPr>
        </p:nvPicPr>
        <p:blipFill>
          <a:blip r:embed="rId3" cstate="print"/>
          <a:srcRect/>
          <a:stretch>
            <a:fillRect/>
          </a:stretch>
        </p:blipFill>
        <p:spPr>
          <a:xfrm>
            <a:off x="7480300" y="228600"/>
            <a:ext cx="1066800" cy="1066800"/>
          </a:xfrm>
          <a:noFill/>
        </p:spPr>
      </p:pic>
      <p:sp>
        <p:nvSpPr>
          <p:cNvPr id="44040" name="Text Box 8"/>
          <p:cNvSpPr txBox="1">
            <a:spLocks noChangeArrowheads="1"/>
          </p:cNvSpPr>
          <p:nvPr/>
        </p:nvSpPr>
        <p:spPr bwMode="auto">
          <a:xfrm>
            <a:off x="457200" y="457200"/>
            <a:ext cx="7620000" cy="579438"/>
          </a:xfrm>
          <a:prstGeom prst="rect">
            <a:avLst/>
          </a:prstGeom>
          <a:noFill/>
          <a:ln w="9525">
            <a:noFill/>
            <a:miter lim="800000"/>
            <a:headEnd/>
            <a:tailEnd/>
          </a:ln>
        </p:spPr>
        <p:txBody>
          <a:bodyPr>
            <a:spAutoFit/>
          </a:bodyPr>
          <a:lstStyle/>
          <a:p>
            <a:pPr>
              <a:spcBef>
                <a:spcPct val="50000"/>
              </a:spcBef>
            </a:pPr>
            <a:r>
              <a:rPr lang="en-US" sz="3200" b="1"/>
              <a:t>National Civilian Community Corps</a:t>
            </a:r>
          </a:p>
        </p:txBody>
      </p:sp>
      <p:sp>
        <p:nvSpPr>
          <p:cNvPr id="44041" name="Footer Placeholder 1"/>
          <p:cNvSpPr>
            <a:spLocks noGrp="1"/>
          </p:cNvSpPr>
          <p:nvPr>
            <p:ph type="ftr" sz="quarter" idx="11"/>
          </p:nvPr>
        </p:nvSpPr>
        <p:spPr>
          <a:noFill/>
          <a:ln>
            <a:miter lim="800000"/>
            <a:headEnd/>
            <a:tailEnd/>
          </a:ln>
        </p:spPr>
        <p:txBody>
          <a:bodyPr/>
          <a:lstStyle/>
          <a:p>
            <a:endParaRPr lang="en-US" smtClean="0"/>
          </a:p>
        </p:txBody>
      </p:sp>
      <p:pic>
        <p:nvPicPr>
          <p:cNvPr id="44042"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2"/>
          <p:cNvSpPr>
            <a:spLocks noGrp="1" noChangeArrowheads="1"/>
          </p:cNvSpPr>
          <p:nvPr>
            <p:ph type="body" sz="half" idx="4294967295"/>
          </p:nvPr>
        </p:nvSpPr>
        <p:spPr>
          <a:xfrm>
            <a:off x="0" y="1600200"/>
            <a:ext cx="4038600" cy="4525963"/>
          </a:xfrm>
        </p:spPr>
        <p:txBody>
          <a:bodyPr/>
          <a:lstStyle/>
          <a:p>
            <a:pPr marL="619125" eaLnBrk="1" hangingPunct="1">
              <a:buFontTx/>
              <a:buNone/>
            </a:pPr>
            <a:endParaRPr lang="en-US" sz="2000" b="1" smtClean="0"/>
          </a:p>
          <a:p>
            <a:pPr marL="619125" eaLnBrk="1" hangingPunct="1"/>
            <a:endParaRPr lang="en-US" sz="2000" smtClean="0"/>
          </a:p>
          <a:p>
            <a:pPr marL="619125" eaLnBrk="1" hangingPunct="1">
              <a:buFontTx/>
              <a:buNone/>
            </a:pPr>
            <a:endParaRPr lang="en-US" sz="2000" smtClean="0"/>
          </a:p>
        </p:txBody>
      </p:sp>
      <p:sp>
        <p:nvSpPr>
          <p:cNvPr id="45059" name="Text Box 3"/>
          <p:cNvSpPr txBox="1">
            <a:spLocks noChangeArrowheads="1"/>
          </p:cNvSpPr>
          <p:nvPr/>
        </p:nvSpPr>
        <p:spPr bwMode="auto">
          <a:xfrm>
            <a:off x="990600" y="609600"/>
            <a:ext cx="4572000" cy="366713"/>
          </a:xfrm>
          <a:prstGeom prst="rect">
            <a:avLst/>
          </a:prstGeom>
          <a:noFill/>
          <a:ln w="9525">
            <a:noFill/>
            <a:miter lim="800000"/>
            <a:headEnd/>
            <a:tailEnd/>
          </a:ln>
        </p:spPr>
        <p:txBody>
          <a:bodyPr>
            <a:spAutoFit/>
          </a:bodyPr>
          <a:lstStyle/>
          <a:p>
            <a:pPr>
              <a:spcBef>
                <a:spcPct val="50000"/>
              </a:spcBef>
            </a:pPr>
            <a:endParaRPr lang="en-US"/>
          </a:p>
        </p:txBody>
      </p:sp>
      <p:sp>
        <p:nvSpPr>
          <p:cNvPr id="45060" name="Text Box 4"/>
          <p:cNvSpPr txBox="1">
            <a:spLocks noChangeArrowheads="1"/>
          </p:cNvSpPr>
          <p:nvPr/>
        </p:nvSpPr>
        <p:spPr bwMode="auto">
          <a:xfrm>
            <a:off x="990600" y="2819400"/>
            <a:ext cx="7239000" cy="366713"/>
          </a:xfrm>
          <a:prstGeom prst="rect">
            <a:avLst/>
          </a:prstGeom>
          <a:noFill/>
          <a:ln w="9525">
            <a:noFill/>
            <a:miter lim="800000"/>
            <a:headEnd/>
            <a:tailEnd/>
          </a:ln>
        </p:spPr>
        <p:txBody>
          <a:bodyPr>
            <a:spAutoFit/>
          </a:bodyPr>
          <a:lstStyle/>
          <a:p>
            <a:pPr>
              <a:spcBef>
                <a:spcPct val="50000"/>
              </a:spcBef>
            </a:pPr>
            <a:endParaRPr lang="en-US"/>
          </a:p>
        </p:txBody>
      </p:sp>
      <p:sp>
        <p:nvSpPr>
          <p:cNvPr id="45061" name="Text Box 5"/>
          <p:cNvSpPr txBox="1">
            <a:spLocks noChangeArrowheads="1"/>
          </p:cNvSpPr>
          <p:nvPr/>
        </p:nvSpPr>
        <p:spPr bwMode="auto">
          <a:xfrm>
            <a:off x="685800" y="2819400"/>
            <a:ext cx="7620000" cy="366713"/>
          </a:xfrm>
          <a:prstGeom prst="rect">
            <a:avLst/>
          </a:prstGeom>
          <a:noFill/>
          <a:ln w="9525">
            <a:noFill/>
            <a:miter lim="800000"/>
            <a:headEnd/>
            <a:tailEnd/>
          </a:ln>
        </p:spPr>
        <p:txBody>
          <a:bodyPr>
            <a:spAutoFit/>
          </a:bodyPr>
          <a:lstStyle/>
          <a:p>
            <a:pPr>
              <a:spcBef>
                <a:spcPct val="50000"/>
              </a:spcBef>
            </a:pPr>
            <a:endParaRPr lang="en-US"/>
          </a:p>
        </p:txBody>
      </p:sp>
      <p:sp>
        <p:nvSpPr>
          <p:cNvPr id="45062" name="Text Box 6"/>
          <p:cNvSpPr txBox="1">
            <a:spLocks noChangeArrowheads="1"/>
          </p:cNvSpPr>
          <p:nvPr/>
        </p:nvSpPr>
        <p:spPr bwMode="auto">
          <a:xfrm>
            <a:off x="228600" y="1295400"/>
            <a:ext cx="8610600" cy="4540250"/>
          </a:xfrm>
          <a:prstGeom prst="rect">
            <a:avLst/>
          </a:prstGeom>
          <a:noFill/>
          <a:ln w="9525">
            <a:noFill/>
            <a:miter lim="800000"/>
            <a:headEnd/>
            <a:tailEnd/>
          </a:ln>
        </p:spPr>
        <p:txBody>
          <a:bodyPr>
            <a:spAutoFit/>
          </a:bodyPr>
          <a:lstStyle/>
          <a:p>
            <a:pPr marL="1028700" indent="-393700" algn="ctr"/>
            <a:endParaRPr lang="en-US" sz="2000" b="1"/>
          </a:p>
          <a:p>
            <a:pPr marL="1028700" indent="-393700" algn="ctr"/>
            <a:r>
              <a:rPr lang="en-US" sz="2400" b="1"/>
              <a:t>Project Sponsor Requirements</a:t>
            </a:r>
          </a:p>
          <a:p>
            <a:pPr marL="1028700" indent="-393700" algn="ctr"/>
            <a:endParaRPr lang="en-US" sz="1400" b="1"/>
          </a:p>
          <a:p>
            <a:pPr marL="1028700" indent="-393700"/>
            <a:endParaRPr lang="en-US" sz="1400" b="1"/>
          </a:p>
          <a:p>
            <a:pPr marL="1028700" indent="-393700">
              <a:buFont typeface="Wingdings" pitchFamily="2" charset="2"/>
              <a:buChar char="ü"/>
            </a:pPr>
            <a:r>
              <a:rPr lang="en-US" sz="2000"/>
              <a:t>Propose meaningful work that meets compelling                   community needs;</a:t>
            </a:r>
          </a:p>
          <a:p>
            <a:pPr marL="1028700" indent="-393700">
              <a:buFont typeface="Wingdings" pitchFamily="2" charset="2"/>
              <a:buChar char="ü"/>
            </a:pPr>
            <a:endParaRPr lang="en-US" sz="2000"/>
          </a:p>
          <a:p>
            <a:pPr marL="1028700" indent="-393700">
              <a:buFont typeface="Wingdings" pitchFamily="2" charset="2"/>
              <a:buChar char="ü"/>
            </a:pPr>
            <a:r>
              <a:rPr lang="en-US" sz="2000"/>
              <a:t>Provide Housing (if 90 miles or more from Campus);</a:t>
            </a:r>
          </a:p>
          <a:p>
            <a:pPr marL="1028700" indent="-393700">
              <a:buFont typeface="Wingdings" pitchFamily="2" charset="2"/>
              <a:buChar char="ü"/>
            </a:pPr>
            <a:endParaRPr lang="en-US" sz="2000"/>
          </a:p>
          <a:p>
            <a:pPr marL="1028700" indent="-393700">
              <a:buFont typeface="Wingdings" pitchFamily="2" charset="2"/>
              <a:buChar char="ü"/>
            </a:pPr>
            <a:r>
              <a:rPr lang="en-US" sz="2000"/>
              <a:t>Introduction and orientation to the organization and community;</a:t>
            </a:r>
          </a:p>
          <a:p>
            <a:pPr marL="1028700" indent="-393700">
              <a:buFont typeface="Wingdings" pitchFamily="2" charset="2"/>
              <a:buChar char="ü"/>
            </a:pPr>
            <a:endParaRPr lang="en-US" sz="2000"/>
          </a:p>
          <a:p>
            <a:pPr marL="1028700" indent="-393700">
              <a:buFont typeface="Wingdings" pitchFamily="2" charset="2"/>
              <a:buChar char="ü"/>
            </a:pPr>
            <a:r>
              <a:rPr lang="en-US" sz="2000"/>
              <a:t>Project-specific training (e.g., power tools, tutoring skills);</a:t>
            </a:r>
          </a:p>
          <a:p>
            <a:pPr marL="1028700" indent="-393700">
              <a:buFont typeface="Wingdings" pitchFamily="2" charset="2"/>
              <a:buChar char="ü"/>
            </a:pPr>
            <a:endParaRPr lang="en-US" sz="2000"/>
          </a:p>
          <a:p>
            <a:pPr marL="1028700" indent="-393700">
              <a:buFont typeface="Wingdings" pitchFamily="2" charset="2"/>
              <a:buChar char="ü"/>
            </a:pPr>
            <a:r>
              <a:rPr lang="en-US" sz="2000"/>
              <a:t>Site supervision;</a:t>
            </a:r>
          </a:p>
          <a:p>
            <a:pPr marL="1028700" indent="-393700">
              <a:buFont typeface="Wingdings" pitchFamily="2" charset="2"/>
              <a:buChar char="ü"/>
            </a:pPr>
            <a:endParaRPr lang="en-US" sz="2000"/>
          </a:p>
        </p:txBody>
      </p:sp>
      <p:sp>
        <p:nvSpPr>
          <p:cNvPr id="45063" name="Footer Placeholder 1"/>
          <p:cNvSpPr>
            <a:spLocks noGrp="1"/>
          </p:cNvSpPr>
          <p:nvPr>
            <p:ph type="ftr" sz="quarter" idx="11"/>
          </p:nvPr>
        </p:nvSpPr>
        <p:spPr>
          <a:noFill/>
          <a:ln>
            <a:miter lim="800000"/>
            <a:headEnd/>
            <a:tailEnd/>
          </a:ln>
        </p:spPr>
        <p:txBody>
          <a:bodyPr/>
          <a:lstStyle/>
          <a:p>
            <a:endParaRPr lang="en-US" smtClean="0"/>
          </a:p>
        </p:txBody>
      </p:sp>
      <p:pic>
        <p:nvPicPr>
          <p:cNvPr id="45064"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pic>
        <p:nvPicPr>
          <p:cNvPr id="45065" name="Picture 3" descr="acnccc"/>
          <p:cNvPicPr>
            <a:picLocks noChangeAspect="1" noChangeArrowheads="1"/>
          </p:cNvPicPr>
          <p:nvPr/>
        </p:nvPicPr>
        <p:blipFill>
          <a:blip r:embed="rId4" cstate="print"/>
          <a:srcRect/>
          <a:stretch>
            <a:fillRect/>
          </a:stretch>
        </p:blipFill>
        <p:spPr bwMode="auto">
          <a:xfrm>
            <a:off x="7467600" y="304800"/>
            <a:ext cx="1066800" cy="1066800"/>
          </a:xfrm>
          <a:prstGeom prst="rect">
            <a:avLst/>
          </a:prstGeom>
          <a:noFill/>
          <a:ln w="9525">
            <a:noFill/>
            <a:miter lim="800000"/>
            <a:headEnd/>
            <a:tailEnd/>
          </a:ln>
        </p:spPr>
      </p:pic>
      <p:sp>
        <p:nvSpPr>
          <p:cNvPr id="45066" name="Text Box 5"/>
          <p:cNvSpPr txBox="1">
            <a:spLocks noChangeArrowheads="1"/>
          </p:cNvSpPr>
          <p:nvPr/>
        </p:nvSpPr>
        <p:spPr bwMode="auto">
          <a:xfrm>
            <a:off x="381000" y="533400"/>
            <a:ext cx="7620000" cy="579438"/>
          </a:xfrm>
          <a:prstGeom prst="rect">
            <a:avLst/>
          </a:prstGeom>
          <a:noFill/>
          <a:ln w="9525">
            <a:noFill/>
            <a:miter lim="800000"/>
            <a:headEnd/>
            <a:tailEnd/>
          </a:ln>
        </p:spPr>
        <p:txBody>
          <a:bodyPr>
            <a:spAutoFit/>
          </a:bodyPr>
          <a:lstStyle/>
          <a:p>
            <a:pPr>
              <a:spcBef>
                <a:spcPct val="50000"/>
              </a:spcBef>
            </a:pPr>
            <a:r>
              <a:rPr lang="en-US" sz="3200" b="1"/>
              <a:t>National Civilian Community Corps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ChangeArrowheads="1"/>
          </p:cNvSpPr>
          <p:nvPr>
            <p:ph type="body" sz="half" idx="1"/>
          </p:nvPr>
        </p:nvSpPr>
        <p:spPr/>
        <p:txBody>
          <a:bodyPr/>
          <a:lstStyle/>
          <a:p>
            <a:pPr marL="619125" eaLnBrk="1" hangingPunct="1">
              <a:buFontTx/>
              <a:buNone/>
            </a:pPr>
            <a:endParaRPr lang="en-US" sz="2000" b="1" smtClean="0"/>
          </a:p>
          <a:p>
            <a:pPr marL="619125" eaLnBrk="1" hangingPunct="1"/>
            <a:endParaRPr lang="en-US" sz="2000" smtClean="0"/>
          </a:p>
          <a:p>
            <a:pPr marL="619125" eaLnBrk="1" hangingPunct="1">
              <a:buFontTx/>
              <a:buNone/>
            </a:pPr>
            <a:endParaRPr lang="en-US" sz="2000" smtClean="0"/>
          </a:p>
        </p:txBody>
      </p:sp>
      <p:pic>
        <p:nvPicPr>
          <p:cNvPr id="46083" name="Picture 3" descr="acnccc"/>
          <p:cNvPicPr>
            <a:picLocks noChangeAspect="1" noChangeArrowheads="1"/>
          </p:cNvPicPr>
          <p:nvPr>
            <p:ph sz="half" idx="2"/>
          </p:nvPr>
        </p:nvPicPr>
        <p:blipFill>
          <a:blip r:embed="rId3" cstate="print"/>
          <a:srcRect/>
          <a:stretch>
            <a:fillRect/>
          </a:stretch>
        </p:blipFill>
        <p:spPr>
          <a:xfrm>
            <a:off x="7467600" y="304800"/>
            <a:ext cx="1066800" cy="1066800"/>
          </a:xfrm>
          <a:noFill/>
        </p:spPr>
      </p:pic>
      <p:sp>
        <p:nvSpPr>
          <p:cNvPr id="46084" name="Text Box 4"/>
          <p:cNvSpPr txBox="1">
            <a:spLocks noChangeArrowheads="1"/>
          </p:cNvSpPr>
          <p:nvPr/>
        </p:nvSpPr>
        <p:spPr bwMode="auto">
          <a:xfrm>
            <a:off x="990600" y="609600"/>
            <a:ext cx="4572000" cy="366713"/>
          </a:xfrm>
          <a:prstGeom prst="rect">
            <a:avLst/>
          </a:prstGeom>
          <a:noFill/>
          <a:ln w="9525">
            <a:noFill/>
            <a:miter lim="800000"/>
            <a:headEnd/>
            <a:tailEnd/>
          </a:ln>
        </p:spPr>
        <p:txBody>
          <a:bodyPr>
            <a:spAutoFit/>
          </a:bodyPr>
          <a:lstStyle/>
          <a:p>
            <a:pPr>
              <a:spcBef>
                <a:spcPct val="50000"/>
              </a:spcBef>
            </a:pPr>
            <a:endParaRPr lang="en-US"/>
          </a:p>
        </p:txBody>
      </p:sp>
      <p:sp>
        <p:nvSpPr>
          <p:cNvPr id="46085" name="Text Box 5"/>
          <p:cNvSpPr txBox="1">
            <a:spLocks noChangeArrowheads="1"/>
          </p:cNvSpPr>
          <p:nvPr/>
        </p:nvSpPr>
        <p:spPr bwMode="auto">
          <a:xfrm>
            <a:off x="381000" y="533400"/>
            <a:ext cx="7620000" cy="579438"/>
          </a:xfrm>
          <a:prstGeom prst="rect">
            <a:avLst/>
          </a:prstGeom>
          <a:noFill/>
          <a:ln w="9525">
            <a:noFill/>
            <a:miter lim="800000"/>
            <a:headEnd/>
            <a:tailEnd/>
          </a:ln>
        </p:spPr>
        <p:txBody>
          <a:bodyPr>
            <a:spAutoFit/>
          </a:bodyPr>
          <a:lstStyle/>
          <a:p>
            <a:pPr>
              <a:spcBef>
                <a:spcPct val="50000"/>
              </a:spcBef>
            </a:pPr>
            <a:r>
              <a:rPr lang="en-US" sz="3200" b="1"/>
              <a:t>National Civilian Community Corps</a:t>
            </a:r>
          </a:p>
        </p:txBody>
      </p:sp>
      <p:sp>
        <p:nvSpPr>
          <p:cNvPr id="46086" name="Text Box 6"/>
          <p:cNvSpPr txBox="1">
            <a:spLocks noChangeArrowheads="1"/>
          </p:cNvSpPr>
          <p:nvPr/>
        </p:nvSpPr>
        <p:spPr bwMode="auto">
          <a:xfrm>
            <a:off x="990600" y="2819400"/>
            <a:ext cx="7239000" cy="366713"/>
          </a:xfrm>
          <a:prstGeom prst="rect">
            <a:avLst/>
          </a:prstGeom>
          <a:noFill/>
          <a:ln w="9525">
            <a:noFill/>
            <a:miter lim="800000"/>
            <a:headEnd/>
            <a:tailEnd/>
          </a:ln>
        </p:spPr>
        <p:txBody>
          <a:bodyPr>
            <a:spAutoFit/>
          </a:bodyPr>
          <a:lstStyle/>
          <a:p>
            <a:pPr>
              <a:spcBef>
                <a:spcPct val="50000"/>
              </a:spcBef>
            </a:pPr>
            <a:endParaRPr lang="en-US"/>
          </a:p>
        </p:txBody>
      </p:sp>
      <p:sp>
        <p:nvSpPr>
          <p:cNvPr id="46087" name="Text Box 7"/>
          <p:cNvSpPr txBox="1">
            <a:spLocks noChangeArrowheads="1"/>
          </p:cNvSpPr>
          <p:nvPr/>
        </p:nvSpPr>
        <p:spPr bwMode="auto">
          <a:xfrm>
            <a:off x="457200" y="1447800"/>
            <a:ext cx="8229600" cy="5216525"/>
          </a:xfrm>
          <a:prstGeom prst="rect">
            <a:avLst/>
          </a:prstGeom>
          <a:noFill/>
          <a:ln w="9525">
            <a:noFill/>
            <a:miter lim="800000"/>
            <a:headEnd/>
            <a:tailEnd/>
          </a:ln>
        </p:spPr>
        <p:txBody>
          <a:bodyPr>
            <a:spAutoFit/>
          </a:bodyPr>
          <a:lstStyle/>
          <a:p>
            <a:pPr marL="514350" indent="-400050">
              <a:spcBef>
                <a:spcPct val="50000"/>
              </a:spcBef>
            </a:pPr>
            <a:r>
              <a:rPr lang="en-US" sz="2000"/>
              <a:t>Who may apply to host an NCCC team?</a:t>
            </a:r>
          </a:p>
          <a:p>
            <a:pPr marL="514350" indent="-400050">
              <a:spcBef>
                <a:spcPct val="50000"/>
              </a:spcBef>
            </a:pPr>
            <a:endParaRPr lang="en-US" sz="2000"/>
          </a:p>
          <a:p>
            <a:pPr marL="1257300" lvl="1" indent="-400050">
              <a:spcBef>
                <a:spcPct val="5000"/>
              </a:spcBef>
              <a:buFont typeface="Wingdings" pitchFamily="2" charset="2"/>
              <a:buChar char="ü"/>
            </a:pPr>
            <a:r>
              <a:rPr lang="en-US" sz="2000"/>
              <a:t>Faith and Community-based organizations</a:t>
            </a:r>
          </a:p>
          <a:p>
            <a:pPr marL="1257300" lvl="1" indent="-400050">
              <a:spcBef>
                <a:spcPct val="5000"/>
              </a:spcBef>
              <a:buFont typeface="Wingdings" pitchFamily="2" charset="2"/>
              <a:buChar char="ü"/>
            </a:pPr>
            <a:r>
              <a:rPr lang="en-US" sz="2000"/>
              <a:t>National nonprofits</a:t>
            </a:r>
          </a:p>
          <a:p>
            <a:pPr marL="1257300" lvl="1" indent="-400050">
              <a:spcBef>
                <a:spcPct val="5000"/>
              </a:spcBef>
              <a:buFont typeface="Wingdings" pitchFamily="2" charset="2"/>
              <a:buChar char="ü"/>
            </a:pPr>
            <a:r>
              <a:rPr lang="en-US" sz="2000"/>
              <a:t>Schools </a:t>
            </a:r>
          </a:p>
          <a:p>
            <a:pPr marL="1257300" lvl="1" indent="-400050">
              <a:spcBef>
                <a:spcPct val="5000"/>
              </a:spcBef>
              <a:buFont typeface="Wingdings" pitchFamily="2" charset="2"/>
              <a:buChar char="ü"/>
            </a:pPr>
            <a:r>
              <a:rPr lang="en-US" sz="2000"/>
              <a:t>Cities and towns </a:t>
            </a:r>
          </a:p>
          <a:p>
            <a:pPr marL="1257300" lvl="1" indent="-400050">
              <a:spcBef>
                <a:spcPct val="5000"/>
              </a:spcBef>
              <a:buFont typeface="Wingdings" pitchFamily="2" charset="2"/>
              <a:buChar char="ü"/>
            </a:pPr>
            <a:r>
              <a:rPr lang="en-US" sz="2000"/>
              <a:t>National and state parks </a:t>
            </a:r>
          </a:p>
          <a:p>
            <a:pPr marL="1257300" lvl="1" indent="-400050">
              <a:spcBef>
                <a:spcPct val="5000"/>
              </a:spcBef>
              <a:buFont typeface="Wingdings" pitchFamily="2" charset="2"/>
              <a:buChar char="ü"/>
            </a:pPr>
            <a:r>
              <a:rPr lang="en-US" sz="2000"/>
              <a:t>Indian tribes</a:t>
            </a:r>
          </a:p>
          <a:p>
            <a:pPr marL="514350" indent="-400050"/>
            <a:endParaRPr lang="en-US" sz="2000"/>
          </a:p>
          <a:p>
            <a:pPr marL="514350" indent="-400050">
              <a:buFontTx/>
              <a:buChar char="•"/>
            </a:pPr>
            <a:r>
              <a:rPr lang="en-US" sz="2000"/>
              <a:t>Sponsoring organizations should submit a project Concept Form and Application to the regional campus that covers that organization’s state. </a:t>
            </a:r>
          </a:p>
          <a:p>
            <a:pPr marL="514350" indent="-400050">
              <a:buFontTx/>
              <a:buChar char="•"/>
            </a:pPr>
            <a:endParaRPr lang="en-US" sz="2000"/>
          </a:p>
          <a:p>
            <a:pPr marL="514350" indent="-400050">
              <a:buFontTx/>
              <a:buChar char="•"/>
            </a:pPr>
            <a:r>
              <a:rPr lang="en-US" sz="2000"/>
              <a:t>The campus will provide assistance in completing the application, developing a work plan, and preparing the project sponsor for the arrival of the AmeriCorps*NCCC team. </a:t>
            </a:r>
          </a:p>
        </p:txBody>
      </p:sp>
      <p:sp>
        <p:nvSpPr>
          <p:cNvPr id="46088" name="Footer Placeholder 1"/>
          <p:cNvSpPr>
            <a:spLocks noGrp="1"/>
          </p:cNvSpPr>
          <p:nvPr>
            <p:ph type="ftr" sz="quarter" idx="11"/>
          </p:nvPr>
        </p:nvSpPr>
        <p:spPr>
          <a:noFill/>
          <a:ln>
            <a:miter lim="800000"/>
            <a:headEnd/>
            <a:tailEnd/>
          </a:ln>
        </p:spPr>
        <p:txBody>
          <a:bodyPr/>
          <a:lstStyle/>
          <a:p>
            <a:endParaRPr lang="en-US" smtClean="0"/>
          </a:p>
        </p:txBody>
      </p:sp>
      <p:pic>
        <p:nvPicPr>
          <p:cNvPr id="46089"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600200" y="609600"/>
            <a:ext cx="7315200" cy="1143000"/>
          </a:xfrm>
          <a:prstGeom prst="rect">
            <a:avLst/>
          </a:prstGeom>
          <a:noFill/>
          <a:ln w="9525">
            <a:noFill/>
            <a:miter lim="800000"/>
            <a:headEnd/>
            <a:tailEnd/>
          </a:ln>
        </p:spPr>
        <p:txBody>
          <a:bodyPr anchor="ctr"/>
          <a:lstStyle/>
          <a:p>
            <a:pPr algn="ctr"/>
            <a:r>
              <a:rPr lang="en-US" sz="4400">
                <a:solidFill>
                  <a:schemeClr val="tx2"/>
                </a:solidFill>
              </a:rPr>
              <a:t>NCCC Application Process</a:t>
            </a:r>
          </a:p>
        </p:txBody>
      </p:sp>
      <p:sp>
        <p:nvSpPr>
          <p:cNvPr id="47107" name="Rectangle 3"/>
          <p:cNvSpPr>
            <a:spLocks noChangeArrowheads="1"/>
          </p:cNvSpPr>
          <p:nvPr/>
        </p:nvSpPr>
        <p:spPr bwMode="auto">
          <a:xfrm>
            <a:off x="457200" y="2057400"/>
            <a:ext cx="8686800" cy="4572000"/>
          </a:xfrm>
          <a:prstGeom prst="rect">
            <a:avLst/>
          </a:prstGeom>
          <a:noFill/>
          <a:ln w="9525">
            <a:noFill/>
            <a:miter lim="800000"/>
            <a:headEnd/>
            <a:tailEnd/>
          </a:ln>
        </p:spPr>
        <p:txBody>
          <a:bodyPr/>
          <a:lstStyle/>
          <a:p>
            <a:pPr marL="406400" indent="-228600">
              <a:spcBef>
                <a:spcPct val="20000"/>
              </a:spcBef>
              <a:buFont typeface="Wingdings" pitchFamily="2" charset="2"/>
              <a:buChar char="ü"/>
            </a:pPr>
            <a:r>
              <a:rPr lang="en-US" sz="2000" b="1"/>
              <a:t>Complete a Project Concept Form</a:t>
            </a:r>
            <a:endParaRPr lang="en-US" sz="2000"/>
          </a:p>
          <a:p>
            <a:pPr marL="406400" indent="-228600">
              <a:spcBef>
                <a:spcPct val="20000"/>
              </a:spcBef>
              <a:buFont typeface="Wingdings" pitchFamily="2" charset="2"/>
              <a:buNone/>
            </a:pPr>
            <a:endParaRPr lang="en-US" sz="1200"/>
          </a:p>
          <a:p>
            <a:pPr marL="406400" indent="-228600">
              <a:spcBef>
                <a:spcPct val="20000"/>
              </a:spcBef>
              <a:buFont typeface="Wingdings" pitchFamily="2" charset="2"/>
              <a:buChar char="ü"/>
            </a:pPr>
            <a:r>
              <a:rPr lang="en-US" sz="2000"/>
              <a:t>If invited by NCCC, complete a Full Project APPLICATION</a:t>
            </a:r>
          </a:p>
          <a:p>
            <a:pPr marL="406400" indent="-228600">
              <a:spcBef>
                <a:spcPct val="20000"/>
              </a:spcBef>
              <a:buFont typeface="Wingdings" pitchFamily="2" charset="2"/>
              <a:buNone/>
            </a:pPr>
            <a:r>
              <a:rPr lang="en-US" sz="1200"/>
              <a:t> </a:t>
            </a:r>
          </a:p>
          <a:p>
            <a:pPr marL="406400" indent="-228600">
              <a:spcBef>
                <a:spcPct val="20000"/>
              </a:spcBef>
              <a:buFont typeface="Wingdings" pitchFamily="2" charset="2"/>
              <a:buChar char="ü"/>
            </a:pPr>
            <a:r>
              <a:rPr lang="en-US" sz="2000"/>
              <a:t>Project Concept Form &amp; Project applications are available online at </a:t>
            </a:r>
            <a:r>
              <a:rPr lang="en-US" sz="2000">
                <a:hlinkClick r:id="rId2"/>
              </a:rPr>
              <a:t>www.americorps.gov/nccc</a:t>
            </a:r>
            <a:r>
              <a:rPr lang="en-US" sz="2000"/>
              <a:t> or through the Regional Program Office. </a:t>
            </a:r>
          </a:p>
          <a:p>
            <a:pPr marL="406400" indent="-228600">
              <a:spcBef>
                <a:spcPct val="20000"/>
              </a:spcBef>
              <a:buFont typeface="Wingdings" pitchFamily="2" charset="2"/>
              <a:buNone/>
            </a:pPr>
            <a:endParaRPr lang="en-US" sz="1200"/>
          </a:p>
          <a:p>
            <a:pPr marL="406400" indent="-228600">
              <a:spcBef>
                <a:spcPct val="20000"/>
              </a:spcBef>
              <a:buFont typeface="Wingdings" pitchFamily="2" charset="2"/>
              <a:buChar char="ü"/>
            </a:pPr>
            <a:r>
              <a:rPr lang="en-US" sz="2000"/>
              <a:t>Project application should be submitted 2 to 4 months prior to the preferred start date of the project. </a:t>
            </a:r>
          </a:p>
          <a:p>
            <a:pPr marL="406400" indent="-228600">
              <a:spcBef>
                <a:spcPct val="20000"/>
              </a:spcBef>
              <a:buFont typeface="Wingdings" pitchFamily="2" charset="2"/>
              <a:buNone/>
            </a:pPr>
            <a:endParaRPr lang="en-US" sz="1200"/>
          </a:p>
          <a:p>
            <a:pPr marL="406400" indent="-228600">
              <a:spcBef>
                <a:spcPct val="20000"/>
              </a:spcBef>
              <a:buFont typeface="Wingdings" pitchFamily="2" charset="2"/>
              <a:buChar char="ü"/>
            </a:pPr>
            <a:r>
              <a:rPr lang="en-US" sz="2000"/>
              <a:t>Generally with 30 days of submission, the regional Program Office          will notify the organization of its status and the next steps in the application process.</a:t>
            </a:r>
          </a:p>
        </p:txBody>
      </p:sp>
      <p:pic>
        <p:nvPicPr>
          <p:cNvPr id="47108" name="Picture 4" descr="acnccc300dpi"/>
          <p:cNvPicPr>
            <a:picLocks noChangeAspect="1" noChangeArrowheads="1"/>
          </p:cNvPicPr>
          <p:nvPr/>
        </p:nvPicPr>
        <p:blipFill>
          <a:blip r:embed="rId3" cstate="print"/>
          <a:srcRect/>
          <a:stretch>
            <a:fillRect/>
          </a:stretch>
        </p:blipFill>
        <p:spPr bwMode="auto">
          <a:xfrm>
            <a:off x="381000" y="457200"/>
            <a:ext cx="1143000" cy="1143000"/>
          </a:xfrm>
          <a:prstGeom prst="rect">
            <a:avLst/>
          </a:prstGeom>
          <a:noFill/>
          <a:ln w="9525">
            <a:noFill/>
            <a:miter lim="800000"/>
            <a:headEnd/>
            <a:tailEnd/>
          </a:ln>
        </p:spPr>
      </p:pic>
      <p:sp>
        <p:nvSpPr>
          <p:cNvPr id="47109" name="Line 5"/>
          <p:cNvSpPr>
            <a:spLocks noChangeShapeType="1"/>
          </p:cNvSpPr>
          <p:nvPr/>
        </p:nvSpPr>
        <p:spPr bwMode="auto">
          <a:xfrm>
            <a:off x="762000" y="1905000"/>
            <a:ext cx="7696200" cy="0"/>
          </a:xfrm>
          <a:prstGeom prst="line">
            <a:avLst/>
          </a:prstGeom>
          <a:noFill/>
          <a:ln w="28575">
            <a:solidFill>
              <a:srgbClr val="FF0000"/>
            </a:solidFill>
            <a:round/>
            <a:headEnd/>
            <a:tailEnd/>
          </a:ln>
        </p:spPr>
        <p:txBody>
          <a:bodyPr wrap="none" anchor="ctr"/>
          <a:lstStyle/>
          <a:p>
            <a:endParaRPr lang="en-US"/>
          </a:p>
        </p:txBody>
      </p:sp>
      <p:sp>
        <p:nvSpPr>
          <p:cNvPr id="47110" name="Footer Placeholder 1"/>
          <p:cNvSpPr>
            <a:spLocks noGrp="1"/>
          </p:cNvSpPr>
          <p:nvPr>
            <p:ph type="ftr" sz="quarter" idx="11"/>
          </p:nvPr>
        </p:nvSpPr>
        <p:spPr>
          <a:noFill/>
          <a:ln>
            <a:miter lim="800000"/>
            <a:headEnd/>
            <a:tailEnd/>
          </a:ln>
        </p:spPr>
        <p:txBody>
          <a:bodyPr/>
          <a:lstStyle/>
          <a:p>
            <a:endParaRPr lang="en-US" smtClean="0"/>
          </a:p>
        </p:txBody>
      </p:sp>
      <p:pic>
        <p:nvPicPr>
          <p:cNvPr id="47111"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914400" y="1917700"/>
            <a:ext cx="7556500" cy="4398963"/>
          </a:xfrm>
          <a:prstGeom prst="rect">
            <a:avLst/>
          </a:prstGeom>
        </p:spPr>
        <p:txBody>
          <a:bodyPr>
            <a:spAutoFit/>
          </a:bodyPr>
          <a:lstStyle/>
          <a:p>
            <a:pPr marL="342900" indent="-342900">
              <a:lnSpc>
                <a:spcPct val="105000"/>
              </a:lnSpc>
              <a:buFont typeface="Wingdings" pitchFamily="2" charset="2"/>
              <a:buChar char="§"/>
              <a:defRPr/>
            </a:pPr>
            <a:r>
              <a:rPr lang="en-US" sz="2400" dirty="0"/>
              <a:t>General Information about the Corporation for National Service</a:t>
            </a:r>
          </a:p>
          <a:p>
            <a:pPr marL="342900" indent="-342900">
              <a:lnSpc>
                <a:spcPct val="105000"/>
              </a:lnSpc>
              <a:buFont typeface="Wingdings" pitchFamily="2" charset="2"/>
              <a:buChar char="§"/>
              <a:defRPr/>
            </a:pPr>
            <a:endParaRPr lang="en-US" sz="2400" dirty="0"/>
          </a:p>
          <a:p>
            <a:pPr marL="342900" indent="-342900">
              <a:lnSpc>
                <a:spcPct val="105000"/>
              </a:lnSpc>
              <a:buFont typeface="Wingdings" pitchFamily="2" charset="2"/>
              <a:buChar char="§"/>
              <a:defRPr/>
            </a:pPr>
            <a:r>
              <a:rPr lang="en-US" sz="2400" dirty="0"/>
              <a:t>Overview of Current Funding Opportunities</a:t>
            </a:r>
          </a:p>
          <a:p>
            <a:pPr marL="914400" lvl="1" indent="-457200">
              <a:lnSpc>
                <a:spcPct val="105000"/>
              </a:lnSpc>
              <a:buFont typeface="+mj-lt"/>
              <a:buAutoNum type="arabicPeriod"/>
              <a:defRPr/>
            </a:pPr>
            <a:r>
              <a:rPr lang="en-US" sz="2400" dirty="0"/>
              <a:t>AmeriCorps VISTA</a:t>
            </a:r>
          </a:p>
          <a:p>
            <a:pPr marL="914400" lvl="1" indent="-457200">
              <a:lnSpc>
                <a:spcPct val="105000"/>
              </a:lnSpc>
              <a:buFont typeface="+mj-lt"/>
              <a:buAutoNum type="arabicPeriod"/>
              <a:defRPr/>
            </a:pPr>
            <a:r>
              <a:rPr lang="en-US" sz="2400" dirty="0"/>
              <a:t>AmeriCorps NCCC</a:t>
            </a:r>
          </a:p>
          <a:p>
            <a:pPr marL="914400" lvl="1" indent="-457200">
              <a:buFont typeface="Wingdings" pitchFamily="2" charset="2"/>
              <a:buChar char="§"/>
              <a:defRPr/>
            </a:pPr>
            <a:endParaRPr lang="en-US" sz="2400" dirty="0"/>
          </a:p>
          <a:p>
            <a:pPr marL="342900" indent="-342900">
              <a:buFont typeface="Wingdings" pitchFamily="2" charset="2"/>
              <a:buChar char="§"/>
              <a:defRPr/>
            </a:pPr>
            <a:r>
              <a:rPr lang="en-US" sz="2400" dirty="0"/>
              <a:t>General Information about other types of Corporation Funding</a:t>
            </a:r>
          </a:p>
          <a:p>
            <a:pPr marL="342900" indent="-342900" algn="ctr">
              <a:lnSpc>
                <a:spcPct val="105000"/>
              </a:lnSpc>
              <a:buFont typeface="+mj-lt"/>
              <a:buAutoNum type="arabicPeriod"/>
              <a:defRPr/>
            </a:pPr>
            <a:endParaRPr lang="en-US" dirty="0"/>
          </a:p>
          <a:p>
            <a:pPr marL="342900" indent="-342900" algn="ctr">
              <a:lnSpc>
                <a:spcPct val="105000"/>
              </a:lnSpc>
              <a:buFont typeface="+mj-lt"/>
              <a:buAutoNum type="arabicPeriod"/>
              <a:defRPr/>
            </a:pPr>
            <a:endParaRPr lang="en-US" dirty="0"/>
          </a:p>
          <a:p>
            <a:pPr algn="ctr">
              <a:lnSpc>
                <a:spcPct val="105000"/>
              </a:lnSpc>
              <a:defRPr/>
            </a:pPr>
            <a:endParaRPr lang="en-US" dirty="0"/>
          </a:p>
        </p:txBody>
      </p:sp>
      <p:sp>
        <p:nvSpPr>
          <p:cNvPr id="29699" name="Footer Placeholder 2"/>
          <p:cNvSpPr>
            <a:spLocks noGrp="1"/>
          </p:cNvSpPr>
          <p:nvPr>
            <p:ph type="ftr" sz="quarter" idx="11"/>
          </p:nvPr>
        </p:nvSpPr>
        <p:spPr>
          <a:noFill/>
          <a:ln>
            <a:miter lim="800000"/>
            <a:headEnd/>
            <a:tailEnd/>
          </a:ln>
        </p:spPr>
        <p:txBody>
          <a:bodyPr/>
          <a:lstStyle/>
          <a:p>
            <a:endParaRPr lang="en-US" smtClean="0"/>
          </a:p>
        </p:txBody>
      </p:sp>
      <p:pic>
        <p:nvPicPr>
          <p:cNvPr id="29700" name="Picture 1"/>
          <p:cNvPicPr>
            <a:picLocks noChangeAspect="1" noChangeArrowheads="1"/>
          </p:cNvPicPr>
          <p:nvPr/>
        </p:nvPicPr>
        <p:blipFill>
          <a:blip r:embed="rId2" cstate="print"/>
          <a:srcRect/>
          <a:stretch>
            <a:fillRect/>
          </a:stretch>
        </p:blipFill>
        <p:spPr bwMode="auto">
          <a:xfrm>
            <a:off x="0" y="5749925"/>
            <a:ext cx="9144000" cy="1108075"/>
          </a:xfrm>
          <a:prstGeom prst="rect">
            <a:avLst/>
          </a:prstGeom>
          <a:noFill/>
          <a:ln w="9525">
            <a:noFill/>
            <a:miter lim="800000"/>
            <a:headEnd/>
            <a:tailEnd/>
          </a:ln>
        </p:spPr>
      </p:pic>
      <p:pic>
        <p:nvPicPr>
          <p:cNvPr id="29701" name="Picture 2" descr="cncs300dpi"/>
          <p:cNvPicPr>
            <a:picLocks noChangeAspect="1" noChangeArrowheads="1"/>
          </p:cNvPicPr>
          <p:nvPr/>
        </p:nvPicPr>
        <p:blipFill>
          <a:blip r:embed="rId3" cstate="print"/>
          <a:srcRect/>
          <a:stretch>
            <a:fillRect/>
          </a:stretch>
        </p:blipFill>
        <p:spPr bwMode="auto">
          <a:xfrm>
            <a:off x="5969000" y="368300"/>
            <a:ext cx="3060700" cy="1357313"/>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685800" y="2438400"/>
            <a:ext cx="6324600" cy="3295650"/>
          </a:xfrm>
          <a:prstGeom prst="rect">
            <a:avLst/>
          </a:prstGeom>
          <a:noFill/>
          <a:ln w="9525">
            <a:noFill/>
            <a:miter lim="800000"/>
            <a:headEnd/>
            <a:tailEnd/>
          </a:ln>
        </p:spPr>
        <p:txBody>
          <a:bodyPr>
            <a:spAutoFit/>
          </a:bodyPr>
          <a:lstStyle/>
          <a:p>
            <a:r>
              <a:rPr lang="en-US"/>
              <a:t>The project application may be sent via email, mail or fax to the regional Program Office.</a:t>
            </a:r>
          </a:p>
          <a:p>
            <a:endParaRPr lang="en-US"/>
          </a:p>
          <a:p>
            <a:r>
              <a:rPr lang="en-US" b="1"/>
              <a:t>NCCC Pacific Region</a:t>
            </a:r>
            <a:r>
              <a:rPr lang="en-US"/>
              <a:t/>
            </a:r>
            <a:br>
              <a:rPr lang="en-US"/>
            </a:br>
            <a:r>
              <a:rPr lang="en-US"/>
              <a:t>3427 Laurel Street</a:t>
            </a:r>
            <a:br>
              <a:rPr lang="en-US"/>
            </a:br>
            <a:r>
              <a:rPr lang="en-US"/>
              <a:t>Sacramento, CA 95652 </a:t>
            </a:r>
            <a:br>
              <a:rPr lang="en-US"/>
            </a:br>
            <a:r>
              <a:rPr lang="en-US"/>
              <a:t>Tel: 916-640-0310 Fax: 916-640-0318</a:t>
            </a:r>
            <a:br>
              <a:rPr lang="en-US"/>
            </a:br>
            <a:r>
              <a:rPr lang="en-US"/>
              <a:t>E-mail: </a:t>
            </a:r>
            <a:r>
              <a:rPr lang="en-US">
                <a:hlinkClick r:id="rId2"/>
              </a:rPr>
              <a:t>ncccwestern@cns.gov</a:t>
            </a:r>
            <a:r>
              <a:rPr lang="en-US"/>
              <a:t/>
            </a:r>
            <a:br>
              <a:rPr lang="en-US"/>
            </a:br>
            <a:r>
              <a:rPr lang="en-US"/>
              <a:t>States Served: AK, CA, HI, ID, MT, NV, OR, UT, WA, WY, Pacific Territories</a:t>
            </a:r>
          </a:p>
          <a:p>
            <a:pPr>
              <a:spcBef>
                <a:spcPct val="50000"/>
              </a:spcBef>
            </a:pPr>
            <a:endParaRPr lang="en-US" sz="2000"/>
          </a:p>
        </p:txBody>
      </p:sp>
      <p:sp>
        <p:nvSpPr>
          <p:cNvPr id="48131" name="Rectangle 3"/>
          <p:cNvSpPr>
            <a:spLocks noChangeArrowheads="1"/>
          </p:cNvSpPr>
          <p:nvPr/>
        </p:nvSpPr>
        <p:spPr bwMode="auto">
          <a:xfrm>
            <a:off x="1600200" y="609600"/>
            <a:ext cx="7315200" cy="1143000"/>
          </a:xfrm>
          <a:prstGeom prst="rect">
            <a:avLst/>
          </a:prstGeom>
          <a:noFill/>
          <a:ln w="9525">
            <a:noFill/>
            <a:miter lim="800000"/>
            <a:headEnd/>
            <a:tailEnd/>
          </a:ln>
        </p:spPr>
        <p:txBody>
          <a:bodyPr anchor="ctr"/>
          <a:lstStyle/>
          <a:p>
            <a:pPr algn="ctr"/>
            <a:r>
              <a:rPr lang="en-US" sz="4400">
                <a:solidFill>
                  <a:schemeClr val="tx2"/>
                </a:solidFill>
              </a:rPr>
              <a:t>NCCC Application Process</a:t>
            </a:r>
          </a:p>
        </p:txBody>
      </p:sp>
      <p:pic>
        <p:nvPicPr>
          <p:cNvPr id="48132" name="Picture 4" descr="acnccc300dpi"/>
          <p:cNvPicPr>
            <a:picLocks noChangeAspect="1" noChangeArrowheads="1"/>
          </p:cNvPicPr>
          <p:nvPr/>
        </p:nvPicPr>
        <p:blipFill>
          <a:blip r:embed="rId3" cstate="print"/>
          <a:srcRect/>
          <a:stretch>
            <a:fillRect/>
          </a:stretch>
        </p:blipFill>
        <p:spPr bwMode="auto">
          <a:xfrm>
            <a:off x="381000" y="457200"/>
            <a:ext cx="1143000" cy="1143000"/>
          </a:xfrm>
          <a:prstGeom prst="rect">
            <a:avLst/>
          </a:prstGeom>
          <a:noFill/>
          <a:ln w="9525">
            <a:noFill/>
            <a:miter lim="800000"/>
            <a:headEnd/>
            <a:tailEnd/>
          </a:ln>
        </p:spPr>
      </p:pic>
      <p:sp>
        <p:nvSpPr>
          <p:cNvPr id="48133" name="Line 5"/>
          <p:cNvSpPr>
            <a:spLocks noChangeShapeType="1"/>
          </p:cNvSpPr>
          <p:nvPr/>
        </p:nvSpPr>
        <p:spPr bwMode="auto">
          <a:xfrm>
            <a:off x="762000" y="1905000"/>
            <a:ext cx="7696200" cy="0"/>
          </a:xfrm>
          <a:prstGeom prst="line">
            <a:avLst/>
          </a:prstGeom>
          <a:noFill/>
          <a:ln w="28575">
            <a:solidFill>
              <a:srgbClr val="FF0000"/>
            </a:solidFill>
            <a:round/>
            <a:headEnd/>
            <a:tailEnd/>
          </a:ln>
        </p:spPr>
        <p:txBody>
          <a:bodyPr wrap="none" anchor="ctr"/>
          <a:lstStyle/>
          <a:p>
            <a:endParaRPr lang="en-US"/>
          </a:p>
        </p:txBody>
      </p:sp>
      <p:sp>
        <p:nvSpPr>
          <p:cNvPr id="48134" name="Footer Placeholder 1"/>
          <p:cNvSpPr>
            <a:spLocks noGrp="1"/>
          </p:cNvSpPr>
          <p:nvPr>
            <p:ph type="ftr" sz="quarter" idx="11"/>
          </p:nvPr>
        </p:nvSpPr>
        <p:spPr>
          <a:noFill/>
          <a:ln>
            <a:miter lim="800000"/>
            <a:headEnd/>
            <a:tailEnd/>
          </a:ln>
        </p:spPr>
        <p:txBody>
          <a:bodyPr/>
          <a:lstStyle/>
          <a:p>
            <a:endParaRPr lang="en-US" smtClean="0"/>
          </a:p>
        </p:txBody>
      </p:sp>
      <p:pic>
        <p:nvPicPr>
          <p:cNvPr id="48135"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1028700" y="2019300"/>
            <a:ext cx="7086600" cy="4246563"/>
          </a:xfrm>
          <a:prstGeom prst="rect">
            <a:avLst/>
          </a:prstGeom>
          <a:noFill/>
          <a:ln w="9525">
            <a:noFill/>
            <a:miter lim="800000"/>
            <a:headEnd/>
            <a:tailEnd/>
          </a:ln>
        </p:spPr>
        <p:txBody>
          <a:bodyPr>
            <a:spAutoFit/>
          </a:bodyPr>
          <a:lstStyle/>
          <a:p>
            <a:r>
              <a:rPr lang="en-US" sz="2000" b="1"/>
              <a:t>Programming Period (Round) and Application Deadline:</a:t>
            </a:r>
          </a:p>
          <a:p>
            <a:pPr lvl="1"/>
            <a:r>
              <a:rPr lang="en-US" sz="2000"/>
              <a:t>Round One: November 8 – December 14</a:t>
            </a:r>
          </a:p>
          <a:p>
            <a:pPr lvl="1"/>
            <a:r>
              <a:rPr lang="en-US" sz="2000" i="1"/>
              <a:t>Application Deadline: August 2</a:t>
            </a:r>
            <a:endParaRPr lang="en-US" sz="2000"/>
          </a:p>
          <a:p>
            <a:pPr lvl="1"/>
            <a:r>
              <a:rPr lang="en-US" sz="2000" i="1"/>
              <a:t> </a:t>
            </a:r>
            <a:endParaRPr lang="en-US" sz="2000"/>
          </a:p>
          <a:p>
            <a:pPr lvl="1"/>
            <a:r>
              <a:rPr lang="en-US" sz="2000"/>
              <a:t>Round Two:  January 8 – March 22</a:t>
            </a:r>
          </a:p>
          <a:p>
            <a:pPr lvl="1"/>
            <a:r>
              <a:rPr lang="en-US" sz="2000" i="1"/>
              <a:t>Application Deadline: September 5</a:t>
            </a:r>
            <a:endParaRPr lang="en-US" sz="2000"/>
          </a:p>
          <a:p>
            <a:pPr lvl="1"/>
            <a:r>
              <a:rPr lang="en-US" sz="2000"/>
              <a:t> </a:t>
            </a:r>
          </a:p>
          <a:p>
            <a:pPr lvl="1"/>
            <a:r>
              <a:rPr lang="en-US" sz="2000"/>
              <a:t>Round Three: April 1 – May 24</a:t>
            </a:r>
          </a:p>
          <a:p>
            <a:pPr lvl="1"/>
            <a:r>
              <a:rPr lang="en-US" sz="2000" i="1"/>
              <a:t>Application Deadline: December 17</a:t>
            </a:r>
            <a:endParaRPr lang="en-US" sz="2000"/>
          </a:p>
          <a:p>
            <a:pPr lvl="1"/>
            <a:r>
              <a:rPr lang="en-US" sz="2000" i="1"/>
              <a:t> </a:t>
            </a:r>
            <a:endParaRPr lang="en-US" sz="2000"/>
          </a:p>
          <a:p>
            <a:pPr lvl="1"/>
            <a:r>
              <a:rPr lang="en-US" sz="2000"/>
              <a:t>Round Four: June 1 – July 12</a:t>
            </a:r>
          </a:p>
          <a:p>
            <a:pPr lvl="1"/>
            <a:r>
              <a:rPr lang="en-US" sz="2000" i="1"/>
              <a:t>Application Deadline: February 4 </a:t>
            </a:r>
            <a:endParaRPr lang="en-US" sz="2000"/>
          </a:p>
          <a:p>
            <a:pPr>
              <a:spcBef>
                <a:spcPct val="50000"/>
              </a:spcBef>
            </a:pPr>
            <a:endParaRPr lang="en-US" sz="2000"/>
          </a:p>
        </p:txBody>
      </p:sp>
      <p:sp>
        <p:nvSpPr>
          <p:cNvPr id="49155" name="Rectangle 3"/>
          <p:cNvSpPr>
            <a:spLocks noChangeArrowheads="1"/>
          </p:cNvSpPr>
          <p:nvPr/>
        </p:nvSpPr>
        <p:spPr bwMode="auto">
          <a:xfrm>
            <a:off x="1600200" y="609600"/>
            <a:ext cx="7315200" cy="1143000"/>
          </a:xfrm>
          <a:prstGeom prst="rect">
            <a:avLst/>
          </a:prstGeom>
          <a:noFill/>
          <a:ln w="9525">
            <a:noFill/>
            <a:miter lim="800000"/>
            <a:headEnd/>
            <a:tailEnd/>
          </a:ln>
        </p:spPr>
        <p:txBody>
          <a:bodyPr anchor="ctr"/>
          <a:lstStyle/>
          <a:p>
            <a:pPr algn="ctr"/>
            <a:r>
              <a:rPr lang="en-US" sz="4400">
                <a:solidFill>
                  <a:schemeClr val="tx2"/>
                </a:solidFill>
              </a:rPr>
              <a:t>NCCC Application Process</a:t>
            </a:r>
          </a:p>
        </p:txBody>
      </p:sp>
      <p:pic>
        <p:nvPicPr>
          <p:cNvPr id="49156" name="Picture 4" descr="acnccc300dpi"/>
          <p:cNvPicPr>
            <a:picLocks noChangeAspect="1" noChangeArrowheads="1"/>
          </p:cNvPicPr>
          <p:nvPr/>
        </p:nvPicPr>
        <p:blipFill>
          <a:blip r:embed="rId2" cstate="print"/>
          <a:srcRect/>
          <a:stretch>
            <a:fillRect/>
          </a:stretch>
        </p:blipFill>
        <p:spPr bwMode="auto">
          <a:xfrm>
            <a:off x="381000" y="457200"/>
            <a:ext cx="1143000" cy="1143000"/>
          </a:xfrm>
          <a:prstGeom prst="rect">
            <a:avLst/>
          </a:prstGeom>
          <a:noFill/>
          <a:ln w="9525">
            <a:noFill/>
            <a:miter lim="800000"/>
            <a:headEnd/>
            <a:tailEnd/>
          </a:ln>
        </p:spPr>
      </p:pic>
      <p:sp>
        <p:nvSpPr>
          <p:cNvPr id="49157" name="Line 5"/>
          <p:cNvSpPr>
            <a:spLocks noChangeShapeType="1"/>
          </p:cNvSpPr>
          <p:nvPr/>
        </p:nvSpPr>
        <p:spPr bwMode="auto">
          <a:xfrm>
            <a:off x="762000" y="1905000"/>
            <a:ext cx="7696200" cy="0"/>
          </a:xfrm>
          <a:prstGeom prst="line">
            <a:avLst/>
          </a:prstGeom>
          <a:noFill/>
          <a:ln w="28575">
            <a:solidFill>
              <a:srgbClr val="FF0000"/>
            </a:solidFill>
            <a:round/>
            <a:headEnd/>
            <a:tailEnd/>
          </a:ln>
        </p:spPr>
        <p:txBody>
          <a:bodyPr wrap="none" anchor="ctr"/>
          <a:lstStyle/>
          <a:p>
            <a:endParaRPr lang="en-US"/>
          </a:p>
        </p:txBody>
      </p:sp>
      <p:sp>
        <p:nvSpPr>
          <p:cNvPr id="49158" name="Footer Placeholder 1"/>
          <p:cNvSpPr>
            <a:spLocks noGrp="1"/>
          </p:cNvSpPr>
          <p:nvPr>
            <p:ph type="ftr" sz="quarter" idx="11"/>
          </p:nvPr>
        </p:nvSpPr>
        <p:spPr>
          <a:noFill/>
          <a:ln>
            <a:miter lim="800000"/>
            <a:headEnd/>
            <a:tailEnd/>
          </a:ln>
        </p:spPr>
        <p:txBody>
          <a:bodyPr/>
          <a:lstStyle/>
          <a:p>
            <a:endParaRPr lang="en-US" smtClean="0"/>
          </a:p>
        </p:txBody>
      </p:sp>
      <p:pic>
        <p:nvPicPr>
          <p:cNvPr id="49159"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7"/>
          <p:cNvGrpSpPr>
            <a:grpSpLocks/>
          </p:cNvGrpSpPr>
          <p:nvPr/>
        </p:nvGrpSpPr>
        <p:grpSpPr bwMode="auto">
          <a:xfrm>
            <a:off x="457200" y="1371600"/>
            <a:ext cx="8153400" cy="2189163"/>
            <a:chOff x="304800" y="381000"/>
            <a:chExt cx="8153400" cy="2189163"/>
          </a:xfrm>
        </p:grpSpPr>
        <p:cxnSp>
          <p:nvCxnSpPr>
            <p:cNvPr id="50180" name="Straight Connector 20"/>
            <p:cNvCxnSpPr>
              <a:cxnSpLocks noChangeShapeType="1"/>
            </p:cNvCxnSpPr>
            <p:nvPr/>
          </p:nvCxnSpPr>
          <p:spPr bwMode="auto">
            <a:xfrm>
              <a:off x="304800" y="1807028"/>
              <a:ext cx="6400800" cy="1588"/>
            </a:xfrm>
            <a:prstGeom prst="line">
              <a:avLst/>
            </a:prstGeom>
            <a:noFill/>
            <a:ln w="28575" algn="ctr">
              <a:solidFill>
                <a:srgbClr val="FF1111"/>
              </a:solidFill>
              <a:round/>
              <a:headEnd/>
              <a:tailEnd/>
            </a:ln>
          </p:spPr>
        </p:cxnSp>
        <p:sp>
          <p:nvSpPr>
            <p:cNvPr id="50181" name="WordArt 2"/>
            <p:cNvSpPr>
              <a:spLocks noChangeArrowheads="1" noChangeShapeType="1" noTextEdit="1"/>
            </p:cNvSpPr>
            <p:nvPr/>
          </p:nvSpPr>
          <p:spPr bwMode="auto">
            <a:xfrm>
              <a:off x="365125" y="762000"/>
              <a:ext cx="5807075" cy="950913"/>
            </a:xfrm>
            <a:prstGeom prst="rect">
              <a:avLst/>
            </a:prstGeom>
          </p:spPr>
          <p:txBody>
            <a:bodyPr wrap="none" fromWordArt="1">
              <a:prstTxWarp prst="textPlain">
                <a:avLst>
                  <a:gd name="adj" fmla="val 50000"/>
                </a:avLst>
              </a:prstTxWarp>
            </a:bodyPr>
            <a:lstStyle/>
            <a:p>
              <a:pPr algn="ctr"/>
              <a:r>
                <a:rPr lang="en-US" sz="3600" kern="10">
                  <a:ln w="9525">
                    <a:solidFill>
                      <a:srgbClr val="DDDDDD"/>
                    </a:solidFill>
                    <a:round/>
                    <a:headEnd/>
                    <a:tailEnd/>
                  </a:ln>
                  <a:solidFill>
                    <a:srgbClr val="000000"/>
                  </a:solidFill>
                  <a:latin typeface="Impact"/>
                </a:rPr>
                <a:t>AmeriCorps</a:t>
              </a:r>
            </a:p>
          </p:txBody>
        </p:sp>
        <p:pic>
          <p:nvPicPr>
            <p:cNvPr id="50182" name="Picture 3" descr="ac300dpi"/>
            <p:cNvPicPr>
              <a:picLocks noChangeAspect="1" noChangeArrowheads="1"/>
            </p:cNvPicPr>
            <p:nvPr/>
          </p:nvPicPr>
          <p:blipFill>
            <a:blip r:embed="rId2" cstate="print"/>
            <a:srcRect/>
            <a:stretch>
              <a:fillRect/>
            </a:stretch>
          </p:blipFill>
          <p:spPr bwMode="auto">
            <a:xfrm>
              <a:off x="6483350" y="381000"/>
              <a:ext cx="1974850" cy="1974850"/>
            </a:xfrm>
            <a:prstGeom prst="rect">
              <a:avLst/>
            </a:prstGeom>
            <a:noFill/>
            <a:ln w="9525">
              <a:noFill/>
              <a:miter lim="800000"/>
              <a:headEnd/>
              <a:tailEnd/>
            </a:ln>
          </p:spPr>
        </p:pic>
        <p:sp>
          <p:nvSpPr>
            <p:cNvPr id="50183" name="Rectangle 11"/>
            <p:cNvSpPr>
              <a:spLocks noChangeArrowheads="1"/>
            </p:cNvSpPr>
            <p:nvPr/>
          </p:nvSpPr>
          <p:spPr bwMode="auto">
            <a:xfrm>
              <a:off x="304800" y="1868488"/>
              <a:ext cx="6400800" cy="701675"/>
            </a:xfrm>
            <a:prstGeom prst="rect">
              <a:avLst/>
            </a:prstGeom>
            <a:noFill/>
            <a:ln w="9525">
              <a:noFill/>
              <a:miter lim="800000"/>
              <a:headEnd/>
              <a:tailEnd/>
            </a:ln>
          </p:spPr>
          <p:txBody>
            <a:bodyPr>
              <a:spAutoFit/>
            </a:bodyPr>
            <a:lstStyle/>
            <a:p>
              <a:pPr algn="ctr" eaLnBrk="0" hangingPunct="0"/>
              <a:r>
                <a:rPr lang="en-US" sz="4000" b="1">
                  <a:ea typeface="ＭＳ Ｐゴシック" pitchFamily="34" charset="-128"/>
                </a:rPr>
                <a:t>AmeriCorps*State</a:t>
              </a:r>
              <a:endParaRPr lang="en-US" sz="4000">
                <a:ea typeface="ＭＳ Ｐゴシック" pitchFamily="34" charset="-128"/>
              </a:endParaRPr>
            </a:p>
          </p:txBody>
        </p:sp>
      </p:grpSp>
      <p:pic>
        <p:nvPicPr>
          <p:cNvPr id="50179" name="Picture 7" descr="California Volunteers.org">
            <a:hlinkClick r:id="rId3"/>
          </p:cNvPr>
          <p:cNvPicPr>
            <a:picLocks noChangeAspect="1" noChangeArrowheads="1"/>
          </p:cNvPicPr>
          <p:nvPr/>
        </p:nvPicPr>
        <p:blipFill>
          <a:blip r:embed="rId4" cstate="print"/>
          <a:srcRect/>
          <a:stretch>
            <a:fillRect/>
          </a:stretch>
        </p:blipFill>
        <p:spPr bwMode="auto">
          <a:xfrm>
            <a:off x="4648200" y="5715000"/>
            <a:ext cx="4122738" cy="65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ChangeArrowheads="1"/>
          </p:cNvSpPr>
          <p:nvPr/>
        </p:nvSpPr>
        <p:spPr bwMode="auto">
          <a:xfrm>
            <a:off x="533400" y="1638300"/>
            <a:ext cx="8153400" cy="4908550"/>
          </a:xfrm>
          <a:prstGeom prst="rect">
            <a:avLst/>
          </a:prstGeom>
          <a:noFill/>
          <a:ln>
            <a:noFill/>
          </a:ln>
          <a:effectLst/>
          <a:extLst>
            <a:ext uri="{909E8E84-426E-40DD-AFC4-6F175D3DCCD1}"/>
            <a:ext uri="{91240B29-F687-4F45-9708-019B960494DF}"/>
            <a:ext uri="{AF507438-7753-43E0-B8FC-AC1667EBCBE1}"/>
          </a:extLst>
        </p:spPr>
        <p:txBody>
          <a:bodyPr>
            <a:spAutoFit/>
          </a:bodyPr>
          <a:lstStyle/>
          <a:p>
            <a:pPr>
              <a:defRPr/>
            </a:pPr>
            <a:r>
              <a:rPr lang="en-US" sz="2000" dirty="0"/>
              <a:t>AmeriCorps*State works with Governor-appointed State Service Commissions to provide </a:t>
            </a:r>
            <a:r>
              <a:rPr lang="en-US" sz="2000" b="1" dirty="0"/>
              <a:t>grants</a:t>
            </a:r>
            <a:r>
              <a:rPr lang="en-US" sz="2000" dirty="0"/>
              <a:t> to non-government and government entities to sponsor service programs. </a:t>
            </a:r>
          </a:p>
          <a:p>
            <a:pPr>
              <a:defRPr/>
            </a:pPr>
            <a:endParaRPr lang="en-US" sz="2000" dirty="0"/>
          </a:p>
          <a:p>
            <a:pPr>
              <a:defRPr/>
            </a:pPr>
            <a:r>
              <a:rPr lang="en-US" sz="2000" dirty="0"/>
              <a:t>The California State Service Commission was established in </a:t>
            </a:r>
          </a:p>
          <a:p>
            <a:pPr>
              <a:defRPr/>
            </a:pPr>
            <a:r>
              <a:rPr lang="en-US" sz="2000" dirty="0"/>
              <a:t>1994 by Executive Order to administer AmeriCorps*State funding within California</a:t>
            </a:r>
          </a:p>
          <a:p>
            <a:pPr>
              <a:defRPr/>
            </a:pPr>
            <a:endParaRPr lang="en-US" sz="2000" dirty="0"/>
          </a:p>
          <a:p>
            <a:pPr>
              <a:defRPr/>
            </a:pPr>
            <a:r>
              <a:rPr lang="en-US" sz="2000" dirty="0"/>
              <a:t>California’s State Commission is now called </a:t>
            </a:r>
            <a:r>
              <a:rPr lang="en-US" sz="2000" b="1" dirty="0"/>
              <a:t>CaliforniaVolunteers</a:t>
            </a:r>
            <a:r>
              <a:rPr lang="en-US" sz="2000" dirty="0"/>
              <a:t>  and is led by Karen Baker, the nation’s first state cabinet-level Secretary of Service and Volunteering.</a:t>
            </a:r>
          </a:p>
          <a:p>
            <a:pPr>
              <a:defRPr/>
            </a:pPr>
            <a:endParaRPr lang="en-US" sz="2000" dirty="0"/>
          </a:p>
          <a:p>
            <a:pPr>
              <a:defRPr/>
            </a:pPr>
            <a:r>
              <a:rPr lang="en-US" sz="2000" dirty="0"/>
              <a:t>Maria Shriver, the First Lady of California, serves as the honorary chair of CaliforniaVolunteers. </a:t>
            </a:r>
          </a:p>
          <a:p>
            <a:pPr>
              <a:defRPr/>
            </a:pPr>
            <a:endParaRPr lang="en-US" dirty="0"/>
          </a:p>
          <a:p>
            <a:pPr>
              <a:defRPr/>
            </a:pPr>
            <a:endParaRPr lang="en-US" dirty="0">
              <a:effectLst>
                <a:outerShdw blurRad="38100" dist="38100" dir="2700000" algn="tl">
                  <a:srgbClr val="C0C0C0"/>
                </a:outerShdw>
              </a:effectLst>
            </a:endParaRPr>
          </a:p>
        </p:txBody>
      </p:sp>
      <p:pic>
        <p:nvPicPr>
          <p:cNvPr id="51203" name="Picture 3" descr="acorps"/>
          <p:cNvPicPr>
            <a:picLocks noChangeAspect="1" noChangeArrowheads="1"/>
          </p:cNvPicPr>
          <p:nvPr/>
        </p:nvPicPr>
        <p:blipFill>
          <a:blip r:embed="rId2" cstate="print"/>
          <a:srcRect/>
          <a:stretch>
            <a:fillRect/>
          </a:stretch>
        </p:blipFill>
        <p:spPr bwMode="auto">
          <a:xfrm>
            <a:off x="1447800" y="304800"/>
            <a:ext cx="5867400" cy="1143000"/>
          </a:xfrm>
          <a:prstGeom prst="rect">
            <a:avLst/>
          </a:prstGeom>
          <a:noFill/>
          <a:ln w="9525">
            <a:noFill/>
            <a:miter lim="800000"/>
            <a:headEnd/>
            <a:tailEnd/>
          </a:ln>
        </p:spPr>
      </p:pic>
      <p:pic>
        <p:nvPicPr>
          <p:cNvPr id="51204" name="Picture 7" descr="California Volunteers.org">
            <a:hlinkClick r:id="rId3"/>
          </p:cNvPr>
          <p:cNvPicPr>
            <a:picLocks noChangeAspect="1" noChangeArrowheads="1"/>
          </p:cNvPicPr>
          <p:nvPr/>
        </p:nvPicPr>
        <p:blipFill>
          <a:blip r:embed="rId4" cstate="print"/>
          <a:srcRect/>
          <a:stretch>
            <a:fillRect/>
          </a:stretch>
        </p:blipFill>
        <p:spPr bwMode="auto">
          <a:xfrm>
            <a:off x="4648200" y="5791200"/>
            <a:ext cx="4122738" cy="65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p:txBody>
          <a:bodyPr/>
          <a:lstStyle/>
          <a:p>
            <a:pPr marL="619125">
              <a:buFontTx/>
              <a:buNone/>
            </a:pPr>
            <a:endParaRPr lang="en-US" sz="2400" b="1" smtClean="0"/>
          </a:p>
          <a:p>
            <a:pPr marL="619125"/>
            <a:endParaRPr lang="en-US" sz="2400" smtClean="0"/>
          </a:p>
          <a:p>
            <a:pPr marL="619125">
              <a:buFontTx/>
              <a:buNone/>
            </a:pPr>
            <a:endParaRPr lang="en-US" sz="2400" smtClean="0"/>
          </a:p>
        </p:txBody>
      </p:sp>
      <p:pic>
        <p:nvPicPr>
          <p:cNvPr id="52227" name="Picture 3" descr="acorps"/>
          <p:cNvPicPr>
            <a:picLocks noChangeAspect="1" noChangeArrowheads="1"/>
          </p:cNvPicPr>
          <p:nvPr/>
        </p:nvPicPr>
        <p:blipFill>
          <a:blip r:embed="rId3" cstate="print"/>
          <a:srcRect/>
          <a:stretch>
            <a:fillRect/>
          </a:stretch>
        </p:blipFill>
        <p:spPr bwMode="auto">
          <a:xfrm>
            <a:off x="1219200" y="304800"/>
            <a:ext cx="6096000" cy="1143000"/>
          </a:xfrm>
          <a:prstGeom prst="rect">
            <a:avLst/>
          </a:prstGeom>
          <a:noFill/>
          <a:ln w="9525">
            <a:noFill/>
            <a:miter lim="800000"/>
            <a:headEnd/>
            <a:tailEnd/>
          </a:ln>
        </p:spPr>
      </p:pic>
      <p:sp>
        <p:nvSpPr>
          <p:cNvPr id="52228" name="Text Box 4"/>
          <p:cNvSpPr txBox="1">
            <a:spLocks noChangeArrowheads="1"/>
          </p:cNvSpPr>
          <p:nvPr/>
        </p:nvSpPr>
        <p:spPr bwMode="auto">
          <a:xfrm>
            <a:off x="533400" y="1752600"/>
            <a:ext cx="7848600" cy="4054475"/>
          </a:xfrm>
          <a:prstGeom prst="rect">
            <a:avLst/>
          </a:prstGeom>
          <a:noFill/>
          <a:ln w="9525">
            <a:noFill/>
            <a:miter lim="800000"/>
            <a:headEnd/>
            <a:tailEnd/>
          </a:ln>
        </p:spPr>
        <p:txBody>
          <a:bodyPr>
            <a:spAutoFit/>
          </a:bodyPr>
          <a:lstStyle/>
          <a:p>
            <a:pPr marL="457200" indent="-400050">
              <a:buFontTx/>
              <a:buChar char="•"/>
            </a:pPr>
            <a:r>
              <a:rPr lang="en-US" sz="2000"/>
              <a:t>AmeriCorps*State grantees use their grants to engage AmeriCorps members in service to help meet critical community needs in education, public safety, health, disaster </a:t>
            </a:r>
            <a:r>
              <a:rPr lang="en-US"/>
              <a:t>preparedness</a:t>
            </a:r>
            <a:r>
              <a:rPr lang="en-US" sz="2000"/>
              <a:t> and response and the environment</a:t>
            </a:r>
          </a:p>
          <a:p>
            <a:pPr marL="457200" indent="-400050"/>
            <a:endParaRPr lang="en-US" sz="2000"/>
          </a:p>
          <a:p>
            <a:pPr marL="457200" indent="-400050">
              <a:buFontTx/>
              <a:buChar char="•"/>
            </a:pPr>
            <a:r>
              <a:rPr lang="en-US" sz="2000"/>
              <a:t>AmeriCorps*State programs engage AmeriCorps members in direct service to address unmet community needs. </a:t>
            </a:r>
          </a:p>
          <a:p>
            <a:pPr marL="457200" indent="-400050">
              <a:buFontTx/>
              <a:buChar char="•"/>
            </a:pPr>
            <a:endParaRPr lang="en-US" sz="2000"/>
          </a:p>
          <a:p>
            <a:pPr marL="457200" indent="-400050">
              <a:buFontTx/>
              <a:buChar char="•"/>
            </a:pPr>
            <a:r>
              <a:rPr lang="en-US" sz="2000"/>
              <a:t>Programs design service activities for a team of members serving full-time or part-time for one year.</a:t>
            </a:r>
          </a:p>
          <a:p>
            <a:pPr marL="457200" indent="-400050">
              <a:buFontTx/>
              <a:buChar char="•"/>
            </a:pPr>
            <a:endParaRPr lang="en-US" sz="2000"/>
          </a:p>
          <a:p>
            <a:pPr marL="457200" indent="-400050">
              <a:buFontTx/>
              <a:buChar char="•"/>
            </a:pPr>
            <a:r>
              <a:rPr lang="en-US" sz="2000"/>
              <a:t>Programs are responsible for recruiting, placing, and training AmeriCorps members</a:t>
            </a:r>
            <a:r>
              <a:rPr lang="en-US" sz="2000" b="1"/>
              <a:t> </a:t>
            </a:r>
          </a:p>
        </p:txBody>
      </p:sp>
      <p:pic>
        <p:nvPicPr>
          <p:cNvPr id="52229" name="Picture 7" descr="California Volunteers.org">
            <a:hlinkClick r:id="rId4"/>
          </p:cNvPr>
          <p:cNvPicPr>
            <a:picLocks noChangeAspect="1" noChangeArrowheads="1"/>
          </p:cNvPicPr>
          <p:nvPr/>
        </p:nvPicPr>
        <p:blipFill>
          <a:blip r:embed="rId5" cstate="print"/>
          <a:srcRect/>
          <a:stretch>
            <a:fillRect/>
          </a:stretch>
        </p:blipFill>
        <p:spPr bwMode="auto">
          <a:xfrm>
            <a:off x="4648200" y="5715000"/>
            <a:ext cx="4122738" cy="65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28600" y="1752600"/>
            <a:ext cx="8229600" cy="1295400"/>
          </a:xfrm>
          <a:prstGeom prst="rect">
            <a:avLst/>
          </a:prstGeom>
          <a:noFill/>
          <a:ln>
            <a:noFill/>
          </a:ln>
          <a:extLst>
            <a:ext uri="{909E8E84-426E-40DD-AFC4-6F175D3DCCD1}"/>
            <a:ext uri="{91240B29-F687-4F45-9708-019B960494DF}"/>
          </a:extLst>
        </p:spPr>
        <p:txBody>
          <a:bodyPr/>
          <a:lstStyle/>
          <a:p>
            <a:pPr algn="ctr">
              <a:defRPr/>
            </a:pPr>
            <a:r>
              <a:rPr lang="en-US" sz="3600" b="1" dirty="0"/>
              <a:t>AmeriCorps</a:t>
            </a:r>
            <a:r>
              <a:rPr lang="en-US" sz="3600" b="1" dirty="0">
                <a:solidFill>
                  <a:schemeClr val="accent2"/>
                </a:solidFill>
                <a:effectLst>
                  <a:outerShdw blurRad="38100" dist="38100" dir="2700000" algn="tl">
                    <a:srgbClr val="C0C0C0"/>
                  </a:outerShdw>
                </a:effectLst>
              </a:rPr>
              <a:t> </a:t>
            </a:r>
            <a:r>
              <a:rPr lang="en-US" sz="3600" b="1" dirty="0">
                <a:effectLst>
                  <a:outerShdw blurRad="38100" dist="38100" dir="2700000" algn="tl">
                    <a:srgbClr val="C0C0C0"/>
                  </a:outerShdw>
                </a:effectLst>
              </a:rPr>
              <a:t>Grant</a:t>
            </a:r>
            <a:r>
              <a:rPr lang="en-US" sz="3600" b="1" dirty="0">
                <a:solidFill>
                  <a:schemeClr val="accent2"/>
                </a:solidFill>
                <a:effectLst>
                  <a:outerShdw blurRad="38100" dist="38100" dir="2700000" algn="tl">
                    <a:srgbClr val="C0C0C0"/>
                  </a:outerShdw>
                </a:effectLst>
              </a:rPr>
              <a:t> </a:t>
            </a:r>
            <a:r>
              <a:rPr lang="en-US" sz="3600" b="1" dirty="0">
                <a:effectLst>
                  <a:outerShdw blurRad="38100" dist="38100" dir="2700000" algn="tl">
                    <a:srgbClr val="C0C0C0"/>
                  </a:outerShdw>
                </a:effectLst>
              </a:rPr>
              <a:t>Budget</a:t>
            </a:r>
          </a:p>
        </p:txBody>
      </p:sp>
      <p:sp>
        <p:nvSpPr>
          <p:cNvPr id="53251" name="Rectangle 3"/>
          <p:cNvSpPr>
            <a:spLocks noChangeArrowheads="1"/>
          </p:cNvSpPr>
          <p:nvPr/>
        </p:nvSpPr>
        <p:spPr bwMode="auto">
          <a:xfrm>
            <a:off x="838200" y="2438400"/>
            <a:ext cx="7848600" cy="4038600"/>
          </a:xfrm>
          <a:prstGeom prst="rect">
            <a:avLst/>
          </a:prstGeom>
          <a:noFill/>
          <a:ln w="9525">
            <a:noFill/>
            <a:miter lim="800000"/>
            <a:headEnd/>
            <a:tailEnd/>
          </a:ln>
        </p:spPr>
        <p:txBody>
          <a:bodyPr/>
          <a:lstStyle/>
          <a:p>
            <a:pPr marL="342900" indent="-342900">
              <a:spcBef>
                <a:spcPct val="20000"/>
              </a:spcBef>
              <a:spcAft>
                <a:spcPct val="50000"/>
              </a:spcAft>
              <a:buFont typeface="Wingdings" pitchFamily="2" charset="2"/>
              <a:buChar char="ü"/>
            </a:pPr>
            <a:r>
              <a:rPr lang="en-US" sz="2000"/>
              <a:t>Member Support Costs - living allowance and benefits;</a:t>
            </a:r>
          </a:p>
          <a:p>
            <a:pPr marL="342900" indent="-342900">
              <a:spcBef>
                <a:spcPct val="20000"/>
              </a:spcBef>
              <a:spcAft>
                <a:spcPct val="50000"/>
              </a:spcAft>
              <a:buFont typeface="Wingdings" pitchFamily="2" charset="2"/>
              <a:buChar char="ü"/>
            </a:pPr>
            <a:r>
              <a:rPr lang="en-US" sz="2000"/>
              <a:t>Other Member Support Costs - training and education;</a:t>
            </a:r>
          </a:p>
          <a:p>
            <a:pPr marL="342900" indent="-342900">
              <a:spcBef>
                <a:spcPct val="20000"/>
              </a:spcBef>
              <a:spcAft>
                <a:spcPct val="50000"/>
              </a:spcAft>
              <a:buFont typeface="Wingdings" pitchFamily="2" charset="2"/>
              <a:buChar char="ü"/>
            </a:pPr>
            <a:r>
              <a:rPr lang="en-US" sz="2000"/>
              <a:t>Staff - salaries, benefits, training;</a:t>
            </a:r>
          </a:p>
          <a:p>
            <a:pPr marL="342900" indent="-342900">
              <a:spcBef>
                <a:spcPct val="20000"/>
              </a:spcBef>
              <a:spcAft>
                <a:spcPct val="50000"/>
              </a:spcAft>
              <a:buFont typeface="Wingdings" pitchFamily="2" charset="2"/>
              <a:buChar char="ü"/>
            </a:pPr>
            <a:r>
              <a:rPr lang="en-US" sz="2000"/>
              <a:t>Other Operating Costs - travel, supplies, other;</a:t>
            </a:r>
          </a:p>
          <a:p>
            <a:pPr marL="342900" indent="-342900">
              <a:spcBef>
                <a:spcPct val="20000"/>
              </a:spcBef>
              <a:spcAft>
                <a:spcPct val="50000"/>
              </a:spcAft>
              <a:buFont typeface="Wingdings" pitchFamily="2" charset="2"/>
              <a:buChar char="ü"/>
            </a:pPr>
            <a:r>
              <a:rPr lang="en-US" sz="2000"/>
              <a:t>Evaluation;</a:t>
            </a:r>
          </a:p>
          <a:p>
            <a:pPr marL="342900" indent="-342900">
              <a:spcBef>
                <a:spcPct val="20000"/>
              </a:spcBef>
              <a:spcAft>
                <a:spcPct val="50000"/>
              </a:spcAft>
              <a:buFont typeface="Wingdings" pitchFamily="2" charset="2"/>
              <a:buChar char="ü"/>
            </a:pPr>
            <a:r>
              <a:rPr lang="en-US" sz="2000"/>
              <a:t>Administration.</a:t>
            </a:r>
          </a:p>
          <a:p>
            <a:pPr marL="342900" indent="-342900">
              <a:spcBef>
                <a:spcPct val="20000"/>
              </a:spcBef>
              <a:spcAft>
                <a:spcPct val="50000"/>
              </a:spcAft>
              <a:buFont typeface="Wingdings" pitchFamily="2" charset="2"/>
              <a:buChar char="ü"/>
            </a:pPr>
            <a:r>
              <a:rPr lang="en-US" sz="2000"/>
              <a:t>Grants require a community match = Cash and In-Kind</a:t>
            </a:r>
          </a:p>
        </p:txBody>
      </p:sp>
      <p:pic>
        <p:nvPicPr>
          <p:cNvPr id="53252" name="Picture 7" descr="California Volunteers.org">
            <a:hlinkClick r:id="rId2"/>
          </p:cNvPr>
          <p:cNvPicPr>
            <a:picLocks noChangeAspect="1" noChangeArrowheads="1"/>
          </p:cNvPicPr>
          <p:nvPr/>
        </p:nvPicPr>
        <p:blipFill>
          <a:blip r:embed="rId3" cstate="print"/>
          <a:srcRect/>
          <a:stretch>
            <a:fillRect/>
          </a:stretch>
        </p:blipFill>
        <p:spPr bwMode="auto">
          <a:xfrm>
            <a:off x="4724400" y="6019800"/>
            <a:ext cx="4122738" cy="654050"/>
          </a:xfrm>
          <a:prstGeom prst="rect">
            <a:avLst/>
          </a:prstGeom>
          <a:noFill/>
          <a:ln w="9525">
            <a:noFill/>
            <a:miter lim="800000"/>
            <a:headEnd/>
            <a:tailEnd/>
          </a:ln>
        </p:spPr>
      </p:pic>
      <p:grpSp>
        <p:nvGrpSpPr>
          <p:cNvPr id="53253" name="Group 6"/>
          <p:cNvGrpSpPr>
            <a:grpSpLocks/>
          </p:cNvGrpSpPr>
          <p:nvPr/>
        </p:nvGrpSpPr>
        <p:grpSpPr bwMode="auto">
          <a:xfrm>
            <a:off x="533400" y="76200"/>
            <a:ext cx="8153400" cy="1974850"/>
            <a:chOff x="533400" y="387350"/>
            <a:chExt cx="8153400" cy="1974850"/>
          </a:xfrm>
        </p:grpSpPr>
        <p:cxnSp>
          <p:nvCxnSpPr>
            <p:cNvPr id="53254" name="Straight Connector 20"/>
            <p:cNvCxnSpPr>
              <a:cxnSpLocks noChangeShapeType="1"/>
            </p:cNvCxnSpPr>
            <p:nvPr/>
          </p:nvCxnSpPr>
          <p:spPr bwMode="auto">
            <a:xfrm>
              <a:off x="533400" y="1813378"/>
              <a:ext cx="6400800" cy="1588"/>
            </a:xfrm>
            <a:prstGeom prst="line">
              <a:avLst/>
            </a:prstGeom>
            <a:noFill/>
            <a:ln w="28575" algn="ctr">
              <a:solidFill>
                <a:srgbClr val="FF1111"/>
              </a:solidFill>
              <a:round/>
              <a:headEnd/>
              <a:tailEnd/>
            </a:ln>
          </p:spPr>
        </p:cxnSp>
        <p:sp>
          <p:nvSpPr>
            <p:cNvPr id="53255" name="WordArt 2"/>
            <p:cNvSpPr>
              <a:spLocks noChangeArrowheads="1" noChangeShapeType="1" noTextEdit="1"/>
            </p:cNvSpPr>
            <p:nvPr/>
          </p:nvSpPr>
          <p:spPr bwMode="auto">
            <a:xfrm>
              <a:off x="593725" y="768350"/>
              <a:ext cx="5807075" cy="950913"/>
            </a:xfrm>
            <a:prstGeom prst="rect">
              <a:avLst/>
            </a:prstGeom>
          </p:spPr>
          <p:txBody>
            <a:bodyPr wrap="none" fromWordArt="1">
              <a:prstTxWarp prst="textPlain">
                <a:avLst>
                  <a:gd name="adj" fmla="val 50000"/>
                </a:avLst>
              </a:prstTxWarp>
            </a:bodyPr>
            <a:lstStyle/>
            <a:p>
              <a:pPr algn="ctr"/>
              <a:r>
                <a:rPr lang="en-US" sz="3600" kern="10">
                  <a:ln w="9525">
                    <a:solidFill>
                      <a:srgbClr val="DDDDDD"/>
                    </a:solidFill>
                    <a:round/>
                    <a:headEnd/>
                    <a:tailEnd/>
                  </a:ln>
                  <a:solidFill>
                    <a:srgbClr val="000000"/>
                  </a:solidFill>
                  <a:latin typeface="Impact"/>
                </a:rPr>
                <a:t>AmeriCorps</a:t>
              </a:r>
            </a:p>
          </p:txBody>
        </p:sp>
        <p:pic>
          <p:nvPicPr>
            <p:cNvPr id="53256" name="Picture 3" descr="ac300dpi"/>
            <p:cNvPicPr>
              <a:picLocks noChangeAspect="1" noChangeArrowheads="1"/>
            </p:cNvPicPr>
            <p:nvPr/>
          </p:nvPicPr>
          <p:blipFill>
            <a:blip r:embed="rId4" cstate="print"/>
            <a:srcRect/>
            <a:stretch>
              <a:fillRect/>
            </a:stretch>
          </p:blipFill>
          <p:spPr bwMode="auto">
            <a:xfrm>
              <a:off x="6711950" y="387350"/>
              <a:ext cx="1974850" cy="197485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070100"/>
            <a:ext cx="8724900" cy="1752600"/>
          </a:xfrm>
        </p:spPr>
        <p:txBody>
          <a:bodyPr/>
          <a:lstStyle/>
          <a:p>
            <a:pPr algn="l">
              <a:defRPr/>
            </a:pPr>
            <a:r>
              <a:rPr lang="en-US" sz="1600" dirty="0" smtClean="0"/>
              <a:t>Visit CaliforniaVolunteers at </a:t>
            </a:r>
            <a:r>
              <a:rPr lang="en-US" sz="1600" u="sng" dirty="0" smtClean="0">
                <a:hlinkClick r:id="rId2"/>
              </a:rPr>
              <a:t>http</a:t>
            </a:r>
            <a:r>
              <a:rPr lang="en-US" sz="1600" u="sng" dirty="0">
                <a:hlinkClick r:id="rId2"/>
              </a:rPr>
              <a:t>://www.californiavolunteers.org/index.php/Grants/americorps/</a:t>
            </a:r>
            <a:r>
              <a:rPr lang="en-US" sz="1600" dirty="0"/>
              <a:t> to learn more about the AmeriCorps application process.  </a:t>
            </a:r>
            <a:endParaRPr lang="en-US" sz="1600" dirty="0" smtClean="0"/>
          </a:p>
          <a:p>
            <a:pPr marL="285750" indent="-285750" algn="l">
              <a:buFont typeface="Arial" pitchFamily="34" charset="0"/>
              <a:buChar char="•"/>
              <a:defRPr/>
            </a:pPr>
            <a:r>
              <a:rPr lang="en-US" sz="1600" dirty="0" smtClean="0"/>
              <a:t>Current </a:t>
            </a:r>
            <a:r>
              <a:rPr lang="en-US" sz="1600" dirty="0"/>
              <a:t>year</a:t>
            </a:r>
            <a:r>
              <a:rPr lang="en-US" sz="1600" i="1" dirty="0"/>
              <a:t> </a:t>
            </a:r>
            <a:r>
              <a:rPr lang="en-US" sz="1600" b="1" i="1" dirty="0"/>
              <a:t>AmeriCorps Request for Applications</a:t>
            </a:r>
            <a:r>
              <a:rPr lang="en-US" sz="1600" b="1" dirty="0"/>
              <a:t> </a:t>
            </a:r>
            <a:r>
              <a:rPr lang="en-US" sz="1600" dirty="0"/>
              <a:t>and the accompanying Application Forms and Instructions to get a sense of the application requirements and submission process.  </a:t>
            </a:r>
            <a:endParaRPr lang="en-US" sz="1600" dirty="0" smtClean="0"/>
          </a:p>
          <a:p>
            <a:pPr marL="285750" indent="-285750" algn="l">
              <a:buFont typeface="Arial" pitchFamily="34" charset="0"/>
              <a:buChar char="•"/>
              <a:defRPr/>
            </a:pPr>
            <a:r>
              <a:rPr lang="en-US" sz="1600" dirty="0" smtClean="0"/>
              <a:t>Access </a:t>
            </a:r>
            <a:r>
              <a:rPr lang="en-US" sz="1600" dirty="0"/>
              <a:t>the </a:t>
            </a:r>
            <a:r>
              <a:rPr lang="en-US" sz="1600" b="1" i="1" dirty="0"/>
              <a:t>CaliforniaVolunteers AmeriCorps Program </a:t>
            </a:r>
            <a:r>
              <a:rPr lang="en-US" sz="1600" b="1" i="1" dirty="0" smtClean="0"/>
              <a:t>Guide</a:t>
            </a:r>
            <a:r>
              <a:rPr lang="en-US" sz="1600" dirty="0" smtClean="0"/>
              <a:t>.</a:t>
            </a:r>
            <a:r>
              <a:rPr lang="en-US" sz="1600" dirty="0"/>
              <a:t>  It is a good resource for interested organizations.  It provides information and clarification on both federal and state policies as well as requirements that guide CVs’ grant application and selection process</a:t>
            </a:r>
            <a:r>
              <a:rPr lang="en-US" sz="1600" dirty="0" smtClean="0"/>
              <a:t>.</a:t>
            </a:r>
            <a:r>
              <a:rPr lang="en-US" sz="1600" dirty="0"/>
              <a:t> In addition, the Guide includes a couple of tools that organizations find helpful in better understanding the types of systems and processes successful AmeriCorps programs typically have in place prior to operation.  </a:t>
            </a:r>
            <a:endParaRPr lang="en-US" sz="1600" dirty="0" smtClean="0"/>
          </a:p>
          <a:p>
            <a:pPr marL="285750" indent="-285750" algn="l">
              <a:buFont typeface="Arial" pitchFamily="34" charset="0"/>
              <a:buChar char="•"/>
              <a:defRPr/>
            </a:pPr>
            <a:r>
              <a:rPr lang="en-US" sz="1600" dirty="0" smtClean="0"/>
              <a:t>Generally</a:t>
            </a:r>
            <a:r>
              <a:rPr lang="en-US" sz="1600" dirty="0"/>
              <a:t>, they  strive to release the RFA about 30 days after CNCS releases the Notice each year (the delay I referred to when we spoke</a:t>
            </a:r>
            <a:r>
              <a:rPr lang="en-US" sz="1600" dirty="0" smtClean="0"/>
              <a:t>).</a:t>
            </a:r>
          </a:p>
          <a:p>
            <a:pPr algn="l">
              <a:defRPr/>
            </a:pPr>
            <a:r>
              <a:rPr lang="en-US" sz="1600" dirty="0" smtClean="0"/>
              <a:t>Please </a:t>
            </a:r>
            <a:r>
              <a:rPr lang="en-US" sz="1600" dirty="0"/>
              <a:t>feel to email </a:t>
            </a:r>
            <a:r>
              <a:rPr lang="en-US" sz="1600" u="sng" dirty="0">
                <a:hlinkClick r:id="rId3"/>
              </a:rPr>
              <a:t>Funding@CaliforniaVolunteers.ca.gov</a:t>
            </a:r>
            <a:r>
              <a:rPr lang="en-US" sz="1600" dirty="0"/>
              <a:t> should you have specific questions or want to be added to their mailing list for funding updates.</a:t>
            </a:r>
          </a:p>
          <a:p>
            <a:pPr>
              <a:defRPr/>
            </a:pPr>
            <a:endParaRPr lang="en-US" dirty="0"/>
          </a:p>
        </p:txBody>
      </p:sp>
      <p:pic>
        <p:nvPicPr>
          <p:cNvPr id="54275" name="Picture 7" descr="California Volunteers.org">
            <a:hlinkClick r:id="rId4"/>
          </p:cNvPr>
          <p:cNvPicPr>
            <a:picLocks noChangeAspect="1" noChangeArrowheads="1"/>
          </p:cNvPicPr>
          <p:nvPr/>
        </p:nvPicPr>
        <p:blipFill>
          <a:blip r:embed="rId5" cstate="print"/>
          <a:srcRect/>
          <a:stretch>
            <a:fillRect/>
          </a:stretch>
        </p:blipFill>
        <p:spPr bwMode="auto">
          <a:xfrm>
            <a:off x="4724400" y="6019800"/>
            <a:ext cx="4122738" cy="654050"/>
          </a:xfrm>
          <a:prstGeom prst="rect">
            <a:avLst/>
          </a:prstGeom>
          <a:noFill/>
          <a:ln w="9525">
            <a:noFill/>
            <a:miter lim="800000"/>
            <a:headEnd/>
            <a:tailEnd/>
          </a:ln>
        </p:spPr>
      </p:pic>
      <p:grpSp>
        <p:nvGrpSpPr>
          <p:cNvPr id="54276" name="Group 7"/>
          <p:cNvGrpSpPr>
            <a:grpSpLocks/>
          </p:cNvGrpSpPr>
          <p:nvPr/>
        </p:nvGrpSpPr>
        <p:grpSpPr bwMode="auto">
          <a:xfrm>
            <a:off x="533400" y="0"/>
            <a:ext cx="8153400" cy="1974850"/>
            <a:chOff x="304800" y="381000"/>
            <a:chExt cx="8153400" cy="1974850"/>
          </a:xfrm>
        </p:grpSpPr>
        <p:cxnSp>
          <p:nvCxnSpPr>
            <p:cNvPr id="54277" name="Straight Connector 20"/>
            <p:cNvCxnSpPr>
              <a:cxnSpLocks noChangeShapeType="1"/>
            </p:cNvCxnSpPr>
            <p:nvPr/>
          </p:nvCxnSpPr>
          <p:spPr bwMode="auto">
            <a:xfrm>
              <a:off x="304800" y="1807028"/>
              <a:ext cx="6400800" cy="1588"/>
            </a:xfrm>
            <a:prstGeom prst="line">
              <a:avLst/>
            </a:prstGeom>
            <a:noFill/>
            <a:ln w="28575" algn="ctr">
              <a:solidFill>
                <a:srgbClr val="FF1111"/>
              </a:solidFill>
              <a:round/>
              <a:headEnd/>
              <a:tailEnd/>
            </a:ln>
          </p:spPr>
        </p:cxnSp>
        <p:sp>
          <p:nvSpPr>
            <p:cNvPr id="54278" name="WordArt 2"/>
            <p:cNvSpPr>
              <a:spLocks noChangeArrowheads="1" noChangeShapeType="1" noTextEdit="1"/>
            </p:cNvSpPr>
            <p:nvPr/>
          </p:nvSpPr>
          <p:spPr bwMode="auto">
            <a:xfrm>
              <a:off x="365125" y="762000"/>
              <a:ext cx="5807075" cy="950913"/>
            </a:xfrm>
            <a:prstGeom prst="rect">
              <a:avLst/>
            </a:prstGeom>
          </p:spPr>
          <p:txBody>
            <a:bodyPr wrap="none" fromWordArt="1">
              <a:prstTxWarp prst="textPlain">
                <a:avLst>
                  <a:gd name="adj" fmla="val 50000"/>
                </a:avLst>
              </a:prstTxWarp>
            </a:bodyPr>
            <a:lstStyle/>
            <a:p>
              <a:pPr algn="ctr"/>
              <a:r>
                <a:rPr lang="en-US" sz="3600" kern="10">
                  <a:ln w="9525">
                    <a:solidFill>
                      <a:srgbClr val="DDDDDD"/>
                    </a:solidFill>
                    <a:round/>
                    <a:headEnd/>
                    <a:tailEnd/>
                  </a:ln>
                  <a:solidFill>
                    <a:srgbClr val="000000"/>
                  </a:solidFill>
                  <a:latin typeface="Impact"/>
                </a:rPr>
                <a:t>AmeriCorps</a:t>
              </a:r>
            </a:p>
          </p:txBody>
        </p:sp>
        <p:pic>
          <p:nvPicPr>
            <p:cNvPr id="54279" name="Picture 3" descr="ac300dpi"/>
            <p:cNvPicPr>
              <a:picLocks noChangeAspect="1" noChangeArrowheads="1"/>
            </p:cNvPicPr>
            <p:nvPr/>
          </p:nvPicPr>
          <p:blipFill>
            <a:blip r:embed="rId6" cstate="print"/>
            <a:srcRect/>
            <a:stretch>
              <a:fillRect/>
            </a:stretch>
          </p:blipFill>
          <p:spPr bwMode="auto">
            <a:xfrm>
              <a:off x="6483350" y="381000"/>
              <a:ext cx="1974850" cy="1974850"/>
            </a:xfrm>
            <a:prstGeom prst="rect">
              <a:avLst/>
            </a:prstGeom>
            <a:noFill/>
            <a:ln w="9525">
              <a:noFill/>
              <a:miter lim="800000"/>
              <a:headEnd/>
              <a:tailEnd/>
            </a:ln>
          </p:spPr>
        </p:pic>
        <p:sp>
          <p:nvSpPr>
            <p:cNvPr id="54280" name="Rectangle 11"/>
            <p:cNvSpPr>
              <a:spLocks noChangeArrowheads="1"/>
            </p:cNvSpPr>
            <p:nvPr/>
          </p:nvSpPr>
          <p:spPr bwMode="auto">
            <a:xfrm>
              <a:off x="304800" y="1868488"/>
              <a:ext cx="6400800" cy="457200"/>
            </a:xfrm>
            <a:prstGeom prst="rect">
              <a:avLst/>
            </a:prstGeom>
            <a:noFill/>
            <a:ln w="9525">
              <a:noFill/>
              <a:miter lim="800000"/>
              <a:headEnd/>
              <a:tailEnd/>
            </a:ln>
          </p:spPr>
          <p:txBody>
            <a:bodyPr>
              <a:spAutoFit/>
            </a:bodyPr>
            <a:lstStyle/>
            <a:p>
              <a:pPr algn="ctr" eaLnBrk="0" hangingPunct="0"/>
              <a:r>
                <a:rPr lang="en-US" sz="2400" b="1">
                  <a:ea typeface="ＭＳ Ｐゴシック" pitchFamily="34" charset="-128"/>
                </a:rPr>
                <a:t>AmeriCorps*State</a:t>
              </a:r>
              <a:endParaRPr lang="en-US" sz="2400">
                <a:ea typeface="ＭＳ Ｐゴシック" pitchFamily="34" charset="-128"/>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279400" y="2032000"/>
            <a:ext cx="9144000" cy="1143000"/>
          </a:xfrm>
          <a:prstGeom prst="rect">
            <a:avLst/>
          </a:prstGeom>
          <a:noFill/>
          <a:ln w="9525">
            <a:noFill/>
            <a:miter lim="800000"/>
            <a:headEnd/>
            <a:tailEnd/>
          </a:ln>
        </p:spPr>
        <p:txBody>
          <a:bodyPr/>
          <a:lstStyle/>
          <a:p>
            <a:pPr marL="571500" indent="-57150" algn="ctr"/>
            <a:r>
              <a:rPr lang="en-US" sz="3200" b="1"/>
              <a:t>How to Apply for an AmeriCorps Grant</a:t>
            </a:r>
          </a:p>
        </p:txBody>
      </p:sp>
      <p:sp>
        <p:nvSpPr>
          <p:cNvPr id="55299" name="Rectangle 3"/>
          <p:cNvSpPr>
            <a:spLocks noChangeArrowheads="1"/>
          </p:cNvSpPr>
          <p:nvPr/>
        </p:nvSpPr>
        <p:spPr bwMode="auto">
          <a:xfrm>
            <a:off x="533400" y="2743200"/>
            <a:ext cx="8153400" cy="4525963"/>
          </a:xfrm>
          <a:prstGeom prst="rect">
            <a:avLst/>
          </a:prstGeom>
          <a:noFill/>
          <a:ln w="9525">
            <a:noFill/>
            <a:miter lim="800000"/>
            <a:headEnd/>
            <a:tailEnd/>
          </a:ln>
        </p:spPr>
        <p:txBody>
          <a:bodyPr/>
          <a:lstStyle/>
          <a:p>
            <a:pPr marL="63500" algn="ctr"/>
            <a:endParaRPr lang="en-US" sz="1000" b="1">
              <a:solidFill>
                <a:srgbClr val="CC0000"/>
              </a:solidFill>
            </a:endParaRPr>
          </a:p>
          <a:p>
            <a:pPr marL="63500" algn="ctr"/>
            <a:r>
              <a:rPr lang="en-US" sz="2000" b="1">
                <a:solidFill>
                  <a:srgbClr val="CC0000"/>
                </a:solidFill>
              </a:rPr>
              <a:t>Look for </a:t>
            </a:r>
            <a:r>
              <a:rPr lang="en-US" sz="2000" b="1" i="1">
                <a:solidFill>
                  <a:srgbClr val="CC0000"/>
                </a:solidFill>
              </a:rPr>
              <a:t>“AmeriCorps Funding 411”</a:t>
            </a:r>
            <a:r>
              <a:rPr lang="en-US" sz="2000" b="1">
                <a:solidFill>
                  <a:srgbClr val="CC0000"/>
                </a:solidFill>
              </a:rPr>
              <a:t> posting at </a:t>
            </a:r>
            <a:r>
              <a:rPr lang="en-US" sz="2000" b="1">
                <a:solidFill>
                  <a:srgbClr val="0B4ED5"/>
                </a:solidFill>
                <a:hlinkClick r:id="rId2"/>
              </a:rPr>
              <a:t>www.CaliforniaVolunteers.org</a:t>
            </a:r>
            <a:r>
              <a:rPr lang="en-US" sz="2000" b="1">
                <a:solidFill>
                  <a:srgbClr val="0B4ED5"/>
                </a:solidFill>
              </a:rPr>
              <a:t>  </a:t>
            </a:r>
          </a:p>
          <a:p>
            <a:pPr marL="63500" algn="ctr"/>
            <a:r>
              <a:rPr lang="en-US" b="1"/>
              <a:t>or register for funding updates by emailing </a:t>
            </a:r>
            <a:r>
              <a:rPr lang="en-US" b="1">
                <a:hlinkClick r:id="rId3"/>
              </a:rPr>
              <a:t>Funding@CaliforniaVolunteers.ca.gov</a:t>
            </a:r>
            <a:r>
              <a:rPr lang="en-US"/>
              <a:t> </a:t>
            </a:r>
            <a:endParaRPr lang="en-US" b="1"/>
          </a:p>
          <a:p>
            <a:pPr marL="63500" algn="ctr"/>
            <a:endParaRPr lang="en-US" sz="1600"/>
          </a:p>
          <a:p>
            <a:pPr marL="63500"/>
            <a:r>
              <a:rPr lang="en-US" sz="2000"/>
              <a:t>Will provide the following information:</a:t>
            </a:r>
          </a:p>
          <a:p>
            <a:pPr marL="63500"/>
            <a:endParaRPr lang="en-US" sz="800"/>
          </a:p>
          <a:p>
            <a:pPr marL="857250" lvl="1" indent="-285750">
              <a:buFont typeface="Wingdings" pitchFamily="2" charset="2"/>
              <a:buChar char="ü"/>
            </a:pPr>
            <a:r>
              <a:rPr lang="en-US"/>
              <a:t>Request for Applications (RFA) </a:t>
            </a:r>
            <a:endParaRPr lang="en-US">
              <a:solidFill>
                <a:srgbClr val="CC0000"/>
              </a:solidFill>
            </a:endParaRPr>
          </a:p>
          <a:p>
            <a:pPr marL="857250" lvl="1" indent="-285750">
              <a:buFont typeface="Wingdings" pitchFamily="2" charset="2"/>
              <a:buChar char="ü"/>
            </a:pPr>
            <a:r>
              <a:rPr lang="en-US"/>
              <a:t>Forms and Instructions</a:t>
            </a:r>
          </a:p>
          <a:p>
            <a:pPr marL="857250" lvl="1" indent="-285750">
              <a:buFont typeface="Wingdings" pitchFamily="2" charset="2"/>
              <a:buChar char="ü"/>
            </a:pPr>
            <a:r>
              <a:rPr lang="en-US"/>
              <a:t>Budget and Budget Narrative</a:t>
            </a:r>
          </a:p>
          <a:p>
            <a:pPr marL="857250" lvl="1" indent="-285750">
              <a:buFont typeface="Wingdings" pitchFamily="2" charset="2"/>
              <a:buChar char="ü"/>
            </a:pPr>
            <a:r>
              <a:rPr lang="en-US"/>
              <a:t>Frequently Asked Questions</a:t>
            </a:r>
          </a:p>
          <a:p>
            <a:pPr marL="857250" lvl="1" indent="-285750">
              <a:buFont typeface="Wingdings" pitchFamily="2" charset="2"/>
              <a:buChar char="ü"/>
            </a:pPr>
            <a:r>
              <a:rPr lang="en-US"/>
              <a:t>Training Curriculum</a:t>
            </a:r>
          </a:p>
          <a:p>
            <a:pPr marL="857250" lvl="1" indent="-285750">
              <a:buFont typeface="Wingdings" pitchFamily="2" charset="2"/>
              <a:buChar char="ü"/>
            </a:pPr>
            <a:r>
              <a:rPr lang="en-US"/>
              <a:t>Other resources</a:t>
            </a:r>
          </a:p>
          <a:p>
            <a:pPr marL="63500" algn="ctr">
              <a:spcBef>
                <a:spcPct val="20000"/>
              </a:spcBef>
            </a:pPr>
            <a:endParaRPr lang="en-US"/>
          </a:p>
        </p:txBody>
      </p:sp>
      <p:pic>
        <p:nvPicPr>
          <p:cNvPr id="55300" name="Picture 7" descr="California Volunteers.org">
            <a:hlinkClick r:id="rId4"/>
          </p:cNvPr>
          <p:cNvPicPr>
            <a:picLocks noChangeAspect="1" noChangeArrowheads="1"/>
          </p:cNvPicPr>
          <p:nvPr/>
        </p:nvPicPr>
        <p:blipFill>
          <a:blip r:embed="rId5" cstate="print"/>
          <a:srcRect/>
          <a:stretch>
            <a:fillRect/>
          </a:stretch>
        </p:blipFill>
        <p:spPr bwMode="auto">
          <a:xfrm>
            <a:off x="4864100" y="5943600"/>
            <a:ext cx="4122738" cy="654050"/>
          </a:xfrm>
          <a:prstGeom prst="rect">
            <a:avLst/>
          </a:prstGeom>
          <a:noFill/>
          <a:ln w="9525">
            <a:noFill/>
            <a:miter lim="800000"/>
            <a:headEnd/>
            <a:tailEnd/>
          </a:ln>
        </p:spPr>
      </p:pic>
      <p:grpSp>
        <p:nvGrpSpPr>
          <p:cNvPr id="55301" name="Group 7"/>
          <p:cNvGrpSpPr>
            <a:grpSpLocks/>
          </p:cNvGrpSpPr>
          <p:nvPr/>
        </p:nvGrpSpPr>
        <p:grpSpPr bwMode="auto">
          <a:xfrm>
            <a:off x="533400" y="0"/>
            <a:ext cx="8153400" cy="1974850"/>
            <a:chOff x="304800" y="381000"/>
            <a:chExt cx="8153400" cy="1974850"/>
          </a:xfrm>
        </p:grpSpPr>
        <p:cxnSp>
          <p:nvCxnSpPr>
            <p:cNvPr id="55302" name="Straight Connector 20"/>
            <p:cNvCxnSpPr>
              <a:cxnSpLocks noChangeShapeType="1"/>
            </p:cNvCxnSpPr>
            <p:nvPr/>
          </p:nvCxnSpPr>
          <p:spPr bwMode="auto">
            <a:xfrm>
              <a:off x="304800" y="1807028"/>
              <a:ext cx="6400800" cy="1588"/>
            </a:xfrm>
            <a:prstGeom prst="line">
              <a:avLst/>
            </a:prstGeom>
            <a:noFill/>
            <a:ln w="28575" algn="ctr">
              <a:solidFill>
                <a:srgbClr val="FF1111"/>
              </a:solidFill>
              <a:round/>
              <a:headEnd/>
              <a:tailEnd/>
            </a:ln>
          </p:spPr>
        </p:cxnSp>
        <p:sp>
          <p:nvSpPr>
            <p:cNvPr id="55303" name="WordArt 2"/>
            <p:cNvSpPr>
              <a:spLocks noChangeArrowheads="1" noChangeShapeType="1" noTextEdit="1"/>
            </p:cNvSpPr>
            <p:nvPr/>
          </p:nvSpPr>
          <p:spPr bwMode="auto">
            <a:xfrm>
              <a:off x="365125" y="762000"/>
              <a:ext cx="5807075" cy="950913"/>
            </a:xfrm>
            <a:prstGeom prst="rect">
              <a:avLst/>
            </a:prstGeom>
          </p:spPr>
          <p:txBody>
            <a:bodyPr wrap="none" fromWordArt="1">
              <a:prstTxWarp prst="textPlain">
                <a:avLst>
                  <a:gd name="adj" fmla="val 50000"/>
                </a:avLst>
              </a:prstTxWarp>
            </a:bodyPr>
            <a:lstStyle/>
            <a:p>
              <a:pPr algn="ctr"/>
              <a:r>
                <a:rPr lang="en-US" sz="3600" kern="10">
                  <a:ln w="9525">
                    <a:solidFill>
                      <a:srgbClr val="DDDDDD"/>
                    </a:solidFill>
                    <a:round/>
                    <a:headEnd/>
                    <a:tailEnd/>
                  </a:ln>
                  <a:solidFill>
                    <a:srgbClr val="000000"/>
                  </a:solidFill>
                  <a:latin typeface="Impact"/>
                </a:rPr>
                <a:t>AmeriCorps</a:t>
              </a:r>
            </a:p>
          </p:txBody>
        </p:sp>
        <p:pic>
          <p:nvPicPr>
            <p:cNvPr id="55304" name="Picture 3" descr="ac300dpi"/>
            <p:cNvPicPr>
              <a:picLocks noChangeAspect="1" noChangeArrowheads="1"/>
            </p:cNvPicPr>
            <p:nvPr/>
          </p:nvPicPr>
          <p:blipFill>
            <a:blip r:embed="rId6" cstate="print"/>
            <a:srcRect/>
            <a:stretch>
              <a:fillRect/>
            </a:stretch>
          </p:blipFill>
          <p:spPr bwMode="auto">
            <a:xfrm>
              <a:off x="6483350" y="381000"/>
              <a:ext cx="1974850" cy="1974850"/>
            </a:xfrm>
            <a:prstGeom prst="rect">
              <a:avLst/>
            </a:prstGeom>
            <a:noFill/>
            <a:ln w="9525">
              <a:noFill/>
              <a:miter lim="800000"/>
              <a:headEnd/>
              <a:tailEnd/>
            </a:ln>
          </p:spPr>
        </p:pic>
        <p:sp>
          <p:nvSpPr>
            <p:cNvPr id="55305" name="Rectangle 11"/>
            <p:cNvSpPr>
              <a:spLocks noChangeArrowheads="1"/>
            </p:cNvSpPr>
            <p:nvPr/>
          </p:nvSpPr>
          <p:spPr bwMode="auto">
            <a:xfrm>
              <a:off x="304800" y="1868488"/>
              <a:ext cx="6400800" cy="457200"/>
            </a:xfrm>
            <a:prstGeom prst="rect">
              <a:avLst/>
            </a:prstGeom>
            <a:noFill/>
            <a:ln w="9525">
              <a:noFill/>
              <a:miter lim="800000"/>
              <a:headEnd/>
              <a:tailEnd/>
            </a:ln>
          </p:spPr>
          <p:txBody>
            <a:bodyPr>
              <a:spAutoFit/>
            </a:bodyPr>
            <a:lstStyle/>
            <a:p>
              <a:pPr algn="ctr" eaLnBrk="0" hangingPunct="0"/>
              <a:r>
                <a:rPr lang="en-US" sz="2400" b="1">
                  <a:ea typeface="ＭＳ Ｐゴシック" pitchFamily="34" charset="-128"/>
                </a:rPr>
                <a:t>AmeriCorps*State</a:t>
              </a:r>
              <a:endParaRPr lang="en-US" sz="2400">
                <a:ea typeface="ＭＳ Ｐゴシック" pitchFamily="34" charset="-128"/>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RSVP"/>
          <p:cNvPicPr>
            <a:picLocks noChangeAspect="1" noChangeArrowheads="1"/>
          </p:cNvPicPr>
          <p:nvPr>
            <p:ph type="title"/>
          </p:nvPr>
        </p:nvPicPr>
        <p:blipFill>
          <a:blip r:embed="rId2" cstate="print"/>
          <a:srcRect/>
          <a:stretch>
            <a:fillRect/>
          </a:stretch>
        </p:blipFill>
        <p:spPr>
          <a:xfrm>
            <a:off x="3179763" y="646113"/>
            <a:ext cx="3106737" cy="962025"/>
          </a:xfrm>
          <a:noFill/>
        </p:spPr>
      </p:pic>
      <p:sp>
        <p:nvSpPr>
          <p:cNvPr id="56323" name="Rectangle 3"/>
          <p:cNvSpPr>
            <a:spLocks noGrp="1" noChangeArrowheads="1"/>
          </p:cNvSpPr>
          <p:nvPr>
            <p:ph type="body" sz="half" idx="1"/>
          </p:nvPr>
        </p:nvSpPr>
        <p:spPr>
          <a:xfrm>
            <a:off x="304800" y="1905000"/>
            <a:ext cx="8382000" cy="4267200"/>
          </a:xfrm>
        </p:spPr>
        <p:txBody>
          <a:bodyPr/>
          <a:lstStyle/>
          <a:p>
            <a:pPr>
              <a:lnSpc>
                <a:spcPct val="80000"/>
              </a:lnSpc>
              <a:spcBef>
                <a:spcPct val="0"/>
              </a:spcBef>
            </a:pPr>
            <a:r>
              <a:rPr lang="en-US" altLang="en-US" sz="1800" smtClean="0"/>
              <a:t>RSVP is a network of close to 500,000 individuals age 55 or over who perform a wide range of volunteer services that meet community needs.</a:t>
            </a:r>
          </a:p>
          <a:p>
            <a:pPr>
              <a:lnSpc>
                <a:spcPct val="80000"/>
              </a:lnSpc>
              <a:spcBef>
                <a:spcPct val="0"/>
              </a:spcBef>
              <a:buFontTx/>
              <a:buNone/>
            </a:pPr>
            <a:endParaRPr lang="en-US" altLang="en-US" sz="1800" smtClean="0"/>
          </a:p>
          <a:p>
            <a:pPr>
              <a:lnSpc>
                <a:spcPct val="80000"/>
              </a:lnSpc>
              <a:spcBef>
                <a:spcPct val="0"/>
              </a:spcBef>
            </a:pPr>
            <a:r>
              <a:rPr lang="en-US" altLang="en-US" sz="1800" smtClean="0"/>
              <a:t>RSVP is one of the largest volunteer efforts in the nation.</a:t>
            </a:r>
          </a:p>
          <a:p>
            <a:pPr>
              <a:lnSpc>
                <a:spcPct val="80000"/>
              </a:lnSpc>
              <a:spcBef>
                <a:spcPct val="0"/>
              </a:spcBef>
              <a:buFontTx/>
              <a:buNone/>
            </a:pPr>
            <a:endParaRPr lang="en-US" altLang="en-US" sz="1800" smtClean="0"/>
          </a:p>
          <a:p>
            <a:pPr>
              <a:lnSpc>
                <a:spcPct val="80000"/>
              </a:lnSpc>
              <a:spcBef>
                <a:spcPct val="0"/>
              </a:spcBef>
            </a:pPr>
            <a:r>
              <a:rPr lang="en-US" sz="1800" smtClean="0"/>
              <a:t>RSVP offers a full range of volunteer opportunities with thousands of local and national organizations.</a:t>
            </a:r>
          </a:p>
          <a:p>
            <a:pPr>
              <a:lnSpc>
                <a:spcPct val="80000"/>
              </a:lnSpc>
              <a:spcBef>
                <a:spcPct val="0"/>
              </a:spcBef>
              <a:buFontTx/>
              <a:buNone/>
            </a:pPr>
            <a:endParaRPr lang="en-US" altLang="en-US" sz="1800" smtClean="0"/>
          </a:p>
          <a:p>
            <a:pPr>
              <a:lnSpc>
                <a:spcPct val="80000"/>
              </a:lnSpc>
              <a:spcBef>
                <a:spcPct val="0"/>
              </a:spcBef>
            </a:pPr>
            <a:r>
              <a:rPr lang="en-US" altLang="en-US" sz="1800" smtClean="0"/>
              <a:t>Unlike FGP and SCP volunteers, RSVP volunteers do not receive a stipend and can volunteer anywhere from four to forty hours per week.</a:t>
            </a:r>
          </a:p>
          <a:p>
            <a:pPr>
              <a:lnSpc>
                <a:spcPct val="80000"/>
              </a:lnSpc>
              <a:spcBef>
                <a:spcPct val="0"/>
              </a:spcBef>
              <a:buFontTx/>
              <a:buNone/>
            </a:pPr>
            <a:endParaRPr lang="en-US" altLang="en-US" sz="1800" smtClean="0"/>
          </a:p>
          <a:p>
            <a:pPr>
              <a:lnSpc>
                <a:spcPct val="80000"/>
              </a:lnSpc>
              <a:spcBef>
                <a:spcPct val="0"/>
              </a:spcBef>
            </a:pPr>
            <a:r>
              <a:rPr lang="en-US" sz="1800" smtClean="0"/>
              <a:t>With RSVP, volunteers choose how and where they want to serve and for what amount of time.</a:t>
            </a:r>
          </a:p>
          <a:p>
            <a:pPr>
              <a:lnSpc>
                <a:spcPct val="80000"/>
              </a:lnSpc>
              <a:spcBef>
                <a:spcPct val="0"/>
              </a:spcBef>
              <a:buFontTx/>
              <a:buNone/>
            </a:pPr>
            <a:endParaRPr lang="en-US" altLang="en-US" sz="1800" smtClean="0"/>
          </a:p>
          <a:p>
            <a:pPr>
              <a:lnSpc>
                <a:spcPct val="80000"/>
              </a:lnSpc>
              <a:spcBef>
                <a:spcPct val="0"/>
              </a:spcBef>
            </a:pPr>
            <a:r>
              <a:rPr lang="en-US" altLang="en-US" sz="1800" smtClean="0"/>
              <a:t>RSVP volunteers tutor children, help organize neighborhood watch programs, help feed the elderly and homeless, and just help community organizations operate more efficiently.</a:t>
            </a:r>
          </a:p>
          <a:p>
            <a:pPr>
              <a:lnSpc>
                <a:spcPct val="80000"/>
              </a:lnSpc>
              <a:spcBef>
                <a:spcPct val="0"/>
              </a:spcBef>
            </a:pPr>
            <a:endParaRPr lang="en-US" sz="1800" smtClean="0"/>
          </a:p>
        </p:txBody>
      </p:sp>
      <p:pic>
        <p:nvPicPr>
          <p:cNvPr id="56324" name="Picture 4" descr="scrsvp"/>
          <p:cNvPicPr>
            <a:picLocks noChangeAspect="1" noChangeArrowheads="1"/>
          </p:cNvPicPr>
          <p:nvPr/>
        </p:nvPicPr>
        <p:blipFill>
          <a:blip r:embed="rId3" cstate="print"/>
          <a:srcRect/>
          <a:stretch>
            <a:fillRect/>
          </a:stretch>
        </p:blipFill>
        <p:spPr bwMode="auto">
          <a:xfrm>
            <a:off x="7086600" y="152400"/>
            <a:ext cx="1633538" cy="1633538"/>
          </a:xfrm>
          <a:prstGeom prst="rect">
            <a:avLst/>
          </a:prstGeom>
          <a:noFill/>
          <a:ln w="9525">
            <a:noFill/>
            <a:miter lim="800000"/>
            <a:headEnd/>
            <a:tailEnd/>
          </a:ln>
        </p:spPr>
      </p:pic>
      <p:pic>
        <p:nvPicPr>
          <p:cNvPr id="56325"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Text Box 3"/>
          <p:cNvSpPr txBox="1">
            <a:spLocks noChangeArrowheads="1"/>
          </p:cNvSpPr>
          <p:nvPr/>
        </p:nvSpPr>
        <p:spPr bwMode="auto">
          <a:xfrm>
            <a:off x="762000" y="2209800"/>
            <a:ext cx="7162800" cy="2017713"/>
          </a:xfrm>
          <a:prstGeom prst="rect">
            <a:avLst/>
          </a:prstGeom>
          <a:noFill/>
          <a:ln w="9525">
            <a:noFill/>
            <a:miter lim="800000"/>
            <a:headEnd/>
            <a:tailEnd/>
          </a:ln>
        </p:spPr>
        <p:txBody>
          <a:bodyPr>
            <a:spAutoFit/>
          </a:bodyPr>
          <a:lstStyle/>
          <a:p>
            <a:pPr>
              <a:spcBef>
                <a:spcPct val="50000"/>
              </a:spcBef>
            </a:pPr>
            <a:endParaRPr lang="en-US"/>
          </a:p>
          <a:p>
            <a:pPr>
              <a:spcBef>
                <a:spcPct val="50000"/>
              </a:spcBef>
            </a:pPr>
            <a:endParaRPr lang="en-US"/>
          </a:p>
          <a:p>
            <a:pPr>
              <a:spcBef>
                <a:spcPct val="50000"/>
              </a:spcBef>
            </a:pPr>
            <a:endParaRPr lang="en-US"/>
          </a:p>
          <a:p>
            <a:pPr>
              <a:spcBef>
                <a:spcPct val="50000"/>
              </a:spcBef>
            </a:pPr>
            <a:endParaRPr lang="en-US"/>
          </a:p>
          <a:p>
            <a:pPr>
              <a:spcBef>
                <a:spcPct val="50000"/>
              </a:spcBef>
            </a:pPr>
            <a:endParaRPr lang="en-US"/>
          </a:p>
        </p:txBody>
      </p:sp>
      <p:sp>
        <p:nvSpPr>
          <p:cNvPr id="57347" name="Footer Placeholder 1"/>
          <p:cNvSpPr>
            <a:spLocks noGrp="1"/>
          </p:cNvSpPr>
          <p:nvPr>
            <p:ph type="ftr" sz="quarter" idx="11"/>
          </p:nvPr>
        </p:nvSpPr>
        <p:spPr>
          <a:noFill/>
          <a:ln>
            <a:miter lim="800000"/>
            <a:headEnd/>
            <a:tailEnd/>
          </a:ln>
        </p:spPr>
        <p:txBody>
          <a:bodyPr/>
          <a:lstStyle/>
          <a:p>
            <a:endParaRPr lang="en-US" smtClean="0"/>
          </a:p>
        </p:txBody>
      </p:sp>
      <p:pic>
        <p:nvPicPr>
          <p:cNvPr id="57348"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sp>
        <p:nvSpPr>
          <p:cNvPr id="57349" name="Text Box 4"/>
          <p:cNvSpPr txBox="1">
            <a:spLocks noChangeArrowheads="1"/>
          </p:cNvSpPr>
          <p:nvPr/>
        </p:nvSpPr>
        <p:spPr bwMode="auto">
          <a:xfrm>
            <a:off x="1016000" y="2832100"/>
            <a:ext cx="7632700" cy="3059113"/>
          </a:xfrm>
          <a:prstGeom prst="rect">
            <a:avLst/>
          </a:prstGeom>
          <a:noFill/>
          <a:ln w="9525">
            <a:noFill/>
            <a:miter lim="800000"/>
            <a:headEnd/>
            <a:tailEnd/>
          </a:ln>
        </p:spPr>
        <p:txBody>
          <a:bodyPr>
            <a:spAutoFit/>
          </a:bodyPr>
          <a:lstStyle/>
          <a:p>
            <a:pPr>
              <a:lnSpc>
                <a:spcPct val="95000"/>
              </a:lnSpc>
            </a:pPr>
            <a:r>
              <a:rPr lang="en-US" sz="2400"/>
              <a:t>CNCS will administer a </a:t>
            </a:r>
            <a:r>
              <a:rPr lang="en-US" sz="2400" b="1"/>
              <a:t>Social Innovation Fund</a:t>
            </a:r>
            <a:r>
              <a:rPr lang="en-US" sz="2400"/>
              <a:t> to expand proven initiatives and provide seed funding for experimental initiatives, leveraging Federal dollars to identify and grow ideas that are addressing our most challenging community problems. </a:t>
            </a:r>
          </a:p>
          <a:p>
            <a:pPr>
              <a:lnSpc>
                <a:spcPct val="95000"/>
              </a:lnSpc>
            </a:pPr>
            <a:endParaRPr lang="en-US" sz="2400"/>
          </a:p>
          <a:p>
            <a:endParaRPr lang="en-US" sz="2000"/>
          </a:p>
          <a:p>
            <a:endParaRPr lang="en-US"/>
          </a:p>
          <a:p>
            <a:endParaRPr lang="en-US"/>
          </a:p>
        </p:txBody>
      </p:sp>
      <p:sp>
        <p:nvSpPr>
          <p:cNvPr id="57350" name="Text Box 5"/>
          <p:cNvSpPr txBox="1">
            <a:spLocks noChangeArrowheads="1"/>
          </p:cNvSpPr>
          <p:nvPr/>
        </p:nvSpPr>
        <p:spPr bwMode="auto">
          <a:xfrm>
            <a:off x="1143000" y="2044700"/>
            <a:ext cx="4165600" cy="515938"/>
          </a:xfrm>
          <a:prstGeom prst="rect">
            <a:avLst/>
          </a:prstGeom>
          <a:noFill/>
          <a:ln w="12700">
            <a:noFill/>
            <a:miter lim="800000"/>
            <a:headEnd/>
            <a:tailEnd/>
          </a:ln>
        </p:spPr>
        <p:txBody>
          <a:bodyPr lIns="90488" tIns="44450" rIns="90488" bIns="44450">
            <a:spAutoFit/>
          </a:bodyPr>
          <a:lstStyle/>
          <a:p>
            <a:pPr>
              <a:spcBef>
                <a:spcPct val="50000"/>
              </a:spcBef>
            </a:pPr>
            <a:r>
              <a:rPr lang="en-US" sz="2800" b="1"/>
              <a:t>Social Innovation Fund</a:t>
            </a:r>
          </a:p>
        </p:txBody>
      </p:sp>
      <p:pic>
        <p:nvPicPr>
          <p:cNvPr id="57351" name="Picture 2" descr="cncs300dpi"/>
          <p:cNvPicPr>
            <a:picLocks noChangeAspect="1" noChangeArrowheads="1"/>
          </p:cNvPicPr>
          <p:nvPr/>
        </p:nvPicPr>
        <p:blipFill>
          <a:blip r:embed="rId4" cstate="print"/>
          <a:srcRect/>
          <a:stretch>
            <a:fillRect/>
          </a:stretch>
        </p:blipFill>
        <p:spPr bwMode="auto">
          <a:xfrm>
            <a:off x="6223000" y="366713"/>
            <a:ext cx="2552700" cy="113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584200" y="3303588"/>
            <a:ext cx="7748588" cy="1643062"/>
          </a:xfrm>
          <a:prstGeom prst="rect">
            <a:avLst/>
          </a:prstGeom>
          <a:noFill/>
          <a:ln w="9525">
            <a:noFill/>
            <a:miter lim="800000"/>
            <a:headEnd/>
            <a:tailEnd/>
          </a:ln>
        </p:spPr>
        <p:txBody>
          <a:bodyPr>
            <a:spAutoFit/>
          </a:bodyPr>
          <a:lstStyle/>
          <a:p>
            <a:pPr algn="ctr">
              <a:lnSpc>
                <a:spcPct val="105000"/>
              </a:lnSpc>
            </a:pPr>
            <a:r>
              <a:rPr lang="en-US" sz="3200"/>
              <a:t>Improve lives, strengthen communities and foster civic engagement through service and volunteering</a:t>
            </a:r>
          </a:p>
        </p:txBody>
      </p:sp>
      <p:sp>
        <p:nvSpPr>
          <p:cNvPr id="30723" name="Text Box 4"/>
          <p:cNvSpPr txBox="1">
            <a:spLocks noChangeArrowheads="1"/>
          </p:cNvSpPr>
          <p:nvPr/>
        </p:nvSpPr>
        <p:spPr bwMode="auto">
          <a:xfrm>
            <a:off x="3095625" y="2241550"/>
            <a:ext cx="3305175" cy="708025"/>
          </a:xfrm>
          <a:prstGeom prst="rect">
            <a:avLst/>
          </a:prstGeom>
          <a:noFill/>
          <a:ln w="9525">
            <a:noFill/>
            <a:miter lim="800000"/>
            <a:headEnd/>
            <a:tailEnd/>
          </a:ln>
        </p:spPr>
        <p:txBody>
          <a:bodyPr>
            <a:spAutoFit/>
          </a:bodyPr>
          <a:lstStyle/>
          <a:p>
            <a:pPr>
              <a:spcBef>
                <a:spcPct val="50000"/>
              </a:spcBef>
            </a:pPr>
            <a:r>
              <a:rPr lang="en-US" sz="4000"/>
              <a:t>Our Mission</a:t>
            </a:r>
          </a:p>
        </p:txBody>
      </p:sp>
      <p:sp>
        <p:nvSpPr>
          <p:cNvPr id="30724" name="Footer Placeholder 1"/>
          <p:cNvSpPr>
            <a:spLocks noGrp="1"/>
          </p:cNvSpPr>
          <p:nvPr>
            <p:ph type="ftr" sz="quarter" idx="11"/>
          </p:nvPr>
        </p:nvSpPr>
        <p:spPr>
          <a:noFill/>
          <a:ln>
            <a:miter lim="800000"/>
            <a:headEnd/>
            <a:tailEnd/>
          </a:ln>
        </p:spPr>
        <p:txBody>
          <a:bodyPr/>
          <a:lstStyle/>
          <a:p>
            <a:endParaRPr lang="en-US" smtClean="0"/>
          </a:p>
        </p:txBody>
      </p:sp>
      <p:pic>
        <p:nvPicPr>
          <p:cNvPr id="30725"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pic>
        <p:nvPicPr>
          <p:cNvPr id="30726" name="Picture 2" descr="cncs300dpi"/>
          <p:cNvPicPr>
            <a:picLocks noChangeAspect="1" noChangeArrowheads="1"/>
          </p:cNvPicPr>
          <p:nvPr/>
        </p:nvPicPr>
        <p:blipFill>
          <a:blip r:embed="rId4" cstate="print"/>
          <a:srcRect/>
          <a:stretch>
            <a:fillRect/>
          </a:stretch>
        </p:blipFill>
        <p:spPr bwMode="auto">
          <a:xfrm>
            <a:off x="5943600" y="381000"/>
            <a:ext cx="3060700" cy="13573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8370" name="Picture 2" descr="cncs300dpi"/>
          <p:cNvPicPr>
            <a:picLocks noChangeAspect="1" noChangeArrowheads="1"/>
          </p:cNvPicPr>
          <p:nvPr/>
        </p:nvPicPr>
        <p:blipFill>
          <a:blip r:embed="rId2" cstate="print"/>
          <a:srcRect/>
          <a:stretch>
            <a:fillRect/>
          </a:stretch>
        </p:blipFill>
        <p:spPr bwMode="auto">
          <a:xfrm>
            <a:off x="457200" y="312738"/>
            <a:ext cx="3124200" cy="1385887"/>
          </a:xfrm>
          <a:prstGeom prst="rect">
            <a:avLst/>
          </a:prstGeom>
          <a:noFill/>
          <a:ln w="9525">
            <a:noFill/>
            <a:miter lim="800000"/>
            <a:headEnd/>
            <a:tailEnd/>
          </a:ln>
        </p:spPr>
      </p:pic>
      <p:sp>
        <p:nvSpPr>
          <p:cNvPr id="58371" name="Text Box 3"/>
          <p:cNvSpPr txBox="1">
            <a:spLocks noChangeArrowheads="1"/>
          </p:cNvSpPr>
          <p:nvPr/>
        </p:nvSpPr>
        <p:spPr bwMode="auto">
          <a:xfrm>
            <a:off x="762000" y="2209800"/>
            <a:ext cx="7162800" cy="2017713"/>
          </a:xfrm>
          <a:prstGeom prst="rect">
            <a:avLst/>
          </a:prstGeom>
          <a:noFill/>
          <a:ln w="9525">
            <a:noFill/>
            <a:miter lim="800000"/>
            <a:headEnd/>
            <a:tailEnd/>
          </a:ln>
        </p:spPr>
        <p:txBody>
          <a:bodyPr>
            <a:spAutoFit/>
          </a:bodyPr>
          <a:lstStyle/>
          <a:p>
            <a:pPr eaLnBrk="0" hangingPunct="0">
              <a:spcBef>
                <a:spcPct val="50000"/>
              </a:spcBef>
            </a:pPr>
            <a:endParaRPr lang="en-US" sz="2400">
              <a:ea typeface="ＭＳ Ｐゴシック" pitchFamily="34" charset="-128"/>
            </a:endParaRPr>
          </a:p>
          <a:p>
            <a:pPr eaLnBrk="0" hangingPunct="0">
              <a:spcBef>
                <a:spcPct val="50000"/>
              </a:spcBef>
            </a:pPr>
            <a:endParaRPr lang="en-US" sz="2400">
              <a:ea typeface="ＭＳ Ｐゴシック" pitchFamily="34" charset="-128"/>
            </a:endParaRPr>
          </a:p>
          <a:p>
            <a:pPr eaLnBrk="0" hangingPunct="0">
              <a:spcBef>
                <a:spcPct val="50000"/>
              </a:spcBef>
            </a:pPr>
            <a:endParaRPr lang="en-US" sz="2400">
              <a:ea typeface="ＭＳ Ｐゴシック" pitchFamily="34" charset="-128"/>
            </a:endParaRPr>
          </a:p>
          <a:p>
            <a:pPr eaLnBrk="0" hangingPunct="0">
              <a:spcBef>
                <a:spcPct val="50000"/>
              </a:spcBef>
            </a:pPr>
            <a:endParaRPr lang="en-US" sz="2400">
              <a:ea typeface="ＭＳ Ｐゴシック" pitchFamily="34" charset="-128"/>
            </a:endParaRPr>
          </a:p>
          <a:p>
            <a:pPr eaLnBrk="0" hangingPunct="0">
              <a:spcBef>
                <a:spcPct val="50000"/>
              </a:spcBef>
            </a:pPr>
            <a:endParaRPr lang="en-US" sz="2400">
              <a:ea typeface="ＭＳ Ｐゴシック" pitchFamily="34" charset="-128"/>
            </a:endParaRPr>
          </a:p>
        </p:txBody>
      </p:sp>
      <p:sp>
        <p:nvSpPr>
          <p:cNvPr id="58372" name="Text Box 4"/>
          <p:cNvSpPr txBox="1">
            <a:spLocks noChangeArrowheads="1"/>
          </p:cNvSpPr>
          <p:nvPr/>
        </p:nvSpPr>
        <p:spPr bwMode="auto">
          <a:xfrm>
            <a:off x="1676400" y="1136650"/>
            <a:ext cx="8534400" cy="5478463"/>
          </a:xfrm>
          <a:prstGeom prst="rect">
            <a:avLst/>
          </a:prstGeom>
          <a:noFill/>
          <a:ln w="9525">
            <a:noFill/>
            <a:miter lim="800000"/>
            <a:headEnd/>
            <a:tailEnd/>
          </a:ln>
        </p:spPr>
        <p:txBody>
          <a:bodyPr>
            <a:spAutoFit/>
          </a:bodyPr>
          <a:lstStyle/>
          <a:p>
            <a:pPr algn="ctr" eaLnBrk="0" hangingPunct="0"/>
            <a:r>
              <a:rPr lang="en-US" sz="2400" b="1">
                <a:ea typeface="ＭＳ Ｐゴシック" pitchFamily="34" charset="-128"/>
              </a:rPr>
              <a:t>For more information</a:t>
            </a:r>
          </a:p>
          <a:p>
            <a:pPr algn="ctr" eaLnBrk="0" hangingPunct="0"/>
            <a:r>
              <a:rPr lang="en-US" sz="1400">
                <a:ea typeface="ＭＳ Ｐゴシック" pitchFamily="34" charset="-128"/>
              </a:rPr>
              <a:t>General about all CNCS programs</a:t>
            </a:r>
          </a:p>
          <a:p>
            <a:pPr algn="ctr" eaLnBrk="0" hangingPunct="0"/>
            <a:r>
              <a:rPr lang="en-US" sz="1400">
                <a:ea typeface="ＭＳ Ｐゴシック" pitchFamily="34" charset="-128"/>
              </a:rPr>
              <a:t> </a:t>
            </a:r>
            <a:r>
              <a:rPr lang="en-US" sz="1400" b="1">
                <a:solidFill>
                  <a:srgbClr val="0000FF"/>
                </a:solidFill>
                <a:ea typeface="ＭＳ Ｐゴシック" pitchFamily="34" charset="-128"/>
                <a:hlinkClick r:id="rId3"/>
              </a:rPr>
              <a:t>www.nationalservice.gov</a:t>
            </a:r>
            <a:endParaRPr lang="en-US" sz="1400" b="1">
              <a:solidFill>
                <a:srgbClr val="0000FF"/>
              </a:solidFill>
              <a:ea typeface="ＭＳ Ｐゴシック" pitchFamily="34" charset="-128"/>
            </a:endParaRPr>
          </a:p>
          <a:p>
            <a:pPr algn="ctr" eaLnBrk="0" hangingPunct="0"/>
            <a:endParaRPr lang="en-US" sz="1400" b="1">
              <a:solidFill>
                <a:srgbClr val="0000FF"/>
              </a:solidFill>
              <a:ea typeface="ＭＳ Ｐゴシック" pitchFamily="34" charset="-128"/>
            </a:endParaRPr>
          </a:p>
          <a:p>
            <a:pPr algn="ctr" eaLnBrk="0" hangingPunct="0"/>
            <a:r>
              <a:rPr lang="en-US" sz="1400">
                <a:ea typeface="ＭＳ Ｐゴシック" pitchFamily="34" charset="-128"/>
              </a:rPr>
              <a:t>New Funding Opportunities</a:t>
            </a:r>
          </a:p>
          <a:p>
            <a:pPr algn="ctr" eaLnBrk="0" hangingPunct="0"/>
            <a:r>
              <a:rPr lang="en-US" sz="1400">
                <a:solidFill>
                  <a:srgbClr val="0000FF"/>
                </a:solidFill>
                <a:ea typeface="ＭＳ Ｐゴシック" pitchFamily="34" charset="-128"/>
                <a:hlinkClick r:id="rId4"/>
              </a:rPr>
              <a:t>http://www.nationalservice.gov/for_organizations/funding/index.asp</a:t>
            </a:r>
            <a:r>
              <a:rPr lang="en-US" sz="1400">
                <a:solidFill>
                  <a:srgbClr val="0000FF"/>
                </a:solidFill>
                <a:ea typeface="ＭＳ Ｐゴシック" pitchFamily="34" charset="-128"/>
              </a:rPr>
              <a:t> </a:t>
            </a:r>
          </a:p>
          <a:p>
            <a:pPr marL="0" lvl="2" algn="ctr" eaLnBrk="0" hangingPunct="0"/>
            <a:endParaRPr lang="en-US" sz="1400" b="1">
              <a:ea typeface="ＭＳ Ｐゴシック" pitchFamily="34" charset="-128"/>
            </a:endParaRPr>
          </a:p>
          <a:p>
            <a:pPr marL="0" lvl="2" algn="ctr" eaLnBrk="0" hangingPunct="0"/>
            <a:r>
              <a:rPr lang="en-US" sz="1400">
                <a:ea typeface="ＭＳ Ｐゴシック" pitchFamily="34" charset="-128"/>
              </a:rPr>
              <a:t>AmeriCorps*NCCC</a:t>
            </a:r>
          </a:p>
          <a:p>
            <a:pPr marL="0" lvl="2" algn="ctr" eaLnBrk="0" hangingPunct="0"/>
            <a:r>
              <a:rPr lang="en-US" sz="1400" b="1">
                <a:ea typeface="ＭＳ Ｐゴシック" pitchFamily="34" charset="-128"/>
                <a:hlinkClick r:id="rId5"/>
              </a:rPr>
              <a:t>http://www.americorps.gov/for_organizations/apply/nccc.asp</a:t>
            </a:r>
            <a:endParaRPr lang="en-US" sz="1400" b="1">
              <a:ea typeface="ＭＳ Ｐゴシック" pitchFamily="34" charset="-128"/>
            </a:endParaRPr>
          </a:p>
          <a:p>
            <a:pPr marL="0" lvl="2" algn="ctr" eaLnBrk="0" hangingPunct="0"/>
            <a:endParaRPr lang="en-US" sz="1400">
              <a:ea typeface="ＭＳ Ｐゴシック" pitchFamily="34" charset="-128"/>
            </a:endParaRPr>
          </a:p>
          <a:p>
            <a:pPr marL="0" lvl="2" algn="ctr" eaLnBrk="0" hangingPunct="0"/>
            <a:r>
              <a:rPr lang="en-US" sz="1400">
                <a:ea typeface="ＭＳ Ｐゴシック" pitchFamily="34" charset="-128"/>
              </a:rPr>
              <a:t>CaliforniaVolunteers Resources</a:t>
            </a:r>
          </a:p>
          <a:p>
            <a:pPr marL="0" lvl="2" algn="ctr" eaLnBrk="0" hangingPunct="0"/>
            <a:r>
              <a:rPr lang="en-US" sz="1400" b="1">
                <a:solidFill>
                  <a:srgbClr val="0B4ED5"/>
                </a:solidFill>
                <a:ea typeface="ＭＳ Ｐゴシック" pitchFamily="34" charset="-128"/>
                <a:hlinkClick r:id="rId6"/>
              </a:rPr>
              <a:t>www.CaliforniaVolunteers.org</a:t>
            </a:r>
            <a:endParaRPr lang="en-US" sz="1400" b="1">
              <a:solidFill>
                <a:srgbClr val="0B4ED5"/>
              </a:solidFill>
              <a:ea typeface="ＭＳ Ｐゴシック" pitchFamily="34" charset="-128"/>
            </a:endParaRPr>
          </a:p>
          <a:p>
            <a:pPr marL="0" lvl="2" algn="ctr" eaLnBrk="0" hangingPunct="0"/>
            <a:endParaRPr lang="en-US" sz="1400" b="1">
              <a:solidFill>
                <a:srgbClr val="0B4ED5"/>
              </a:solidFill>
              <a:ea typeface="ＭＳ Ｐゴシック" pitchFamily="34" charset="-128"/>
            </a:endParaRPr>
          </a:p>
          <a:p>
            <a:pPr marL="0" lvl="2" algn="ctr" eaLnBrk="0" hangingPunct="0"/>
            <a:r>
              <a:rPr lang="en-US" sz="1400">
                <a:ea typeface="ＭＳ Ｐゴシック" pitchFamily="34" charset="-128"/>
              </a:rPr>
              <a:t>AmeriCorps*VISTA</a:t>
            </a:r>
          </a:p>
          <a:p>
            <a:pPr marL="0" lvl="2" algn="ctr" eaLnBrk="0" hangingPunct="0"/>
            <a:r>
              <a:rPr lang="en-US" sz="1400" b="1">
                <a:solidFill>
                  <a:srgbClr val="0B4ED5"/>
                </a:solidFill>
                <a:ea typeface="ＭＳ Ｐゴシック" pitchFamily="34" charset="-128"/>
              </a:rPr>
              <a:t>      </a:t>
            </a:r>
            <a:r>
              <a:rPr lang="en-US" sz="1400" b="1">
                <a:solidFill>
                  <a:schemeClr val="hlink"/>
                </a:solidFill>
                <a:ea typeface="ＭＳ Ｐゴシック" pitchFamily="34" charset="-128"/>
              </a:rPr>
              <a:t>http://www.americorps.org/about/programs/vista.asp</a:t>
            </a:r>
            <a:r>
              <a:rPr lang="en-US"/>
              <a:t> </a:t>
            </a:r>
            <a:r>
              <a:rPr lang="en-US" sz="1400"/>
              <a:t>or</a:t>
            </a:r>
            <a:r>
              <a:rPr lang="en-US"/>
              <a:t> </a:t>
            </a:r>
            <a:r>
              <a:rPr lang="en-US" sz="1400" b="1">
                <a:solidFill>
                  <a:srgbClr val="0B4ED5"/>
                </a:solidFill>
                <a:ea typeface="ＭＳ Ｐゴシック" pitchFamily="34" charset="-128"/>
                <a:hlinkClick r:id="rId7"/>
              </a:rPr>
              <a:t>ca@cns.gov</a:t>
            </a:r>
            <a:r>
              <a:rPr lang="en-US" sz="1400" b="1">
                <a:solidFill>
                  <a:srgbClr val="0B4ED5"/>
                </a:solidFill>
                <a:ea typeface="ＭＳ Ｐゴシック" pitchFamily="34" charset="-128"/>
              </a:rPr>
              <a:t>  </a:t>
            </a:r>
          </a:p>
          <a:p>
            <a:pPr marL="0" lvl="2" algn="ctr" eaLnBrk="0" hangingPunct="0"/>
            <a:r>
              <a:rPr lang="en-US" sz="1400">
                <a:ea typeface="ＭＳ Ｐゴシック" pitchFamily="34" charset="-128"/>
              </a:rPr>
              <a:t>or  call 310.235.7421</a:t>
            </a:r>
          </a:p>
          <a:p>
            <a:pPr marL="0" lvl="2" algn="ctr" eaLnBrk="0" hangingPunct="0"/>
            <a:endParaRPr lang="en-US" sz="1400" b="1">
              <a:solidFill>
                <a:srgbClr val="0B4ED5"/>
              </a:solidFill>
              <a:ea typeface="ＭＳ Ｐゴシック" pitchFamily="34" charset="-128"/>
            </a:endParaRPr>
          </a:p>
          <a:p>
            <a:pPr marL="0" lvl="2" algn="ctr" eaLnBrk="0" hangingPunct="0"/>
            <a:r>
              <a:rPr lang="en-US" sz="1400">
                <a:ea typeface="ＭＳ Ｐゴシック" pitchFamily="34" charset="-128"/>
              </a:rPr>
              <a:t>AmeriCorps National Direct Grants</a:t>
            </a:r>
          </a:p>
          <a:p>
            <a:pPr marL="0" lvl="2" algn="ctr" eaLnBrk="0" hangingPunct="0"/>
            <a:r>
              <a:rPr lang="en-US" sz="1400" b="1">
                <a:ea typeface="ＭＳ Ｐゴシック" pitchFamily="34" charset="-128"/>
                <a:hlinkClick r:id="rId8" tooltip="http://www.americorps.gov/for_organizations/apply/national.asp"/>
              </a:rPr>
              <a:t>http://www.americorps.gov/for_organizations/apply/national.asp</a:t>
            </a:r>
            <a:endParaRPr lang="en-US" sz="1400" b="1">
              <a:ea typeface="ＭＳ Ｐゴシック" pitchFamily="34" charset="-128"/>
            </a:endParaRPr>
          </a:p>
          <a:p>
            <a:pPr marL="0" lvl="2" algn="ctr" eaLnBrk="0" hangingPunct="0"/>
            <a:r>
              <a:rPr lang="en-US" sz="1400" b="1">
                <a:ea typeface="ＭＳ Ｐゴシック" pitchFamily="34" charset="-128"/>
                <a:hlinkClick r:id="rId9" tooltip="mailto:professionalcorps@cns.gov"/>
              </a:rPr>
              <a:t>americorpsnational@cns.gov</a:t>
            </a:r>
            <a:r>
              <a:rPr lang="en-US" sz="1400">
                <a:ea typeface="ＭＳ Ｐゴシック" pitchFamily="34" charset="-128"/>
              </a:rPr>
              <a:t> or call 202.606.7508</a:t>
            </a:r>
            <a:endParaRPr lang="en-US" sz="1400" b="1">
              <a:ea typeface="ＭＳ Ｐゴシック" pitchFamily="34" charset="-128"/>
            </a:endParaRPr>
          </a:p>
          <a:p>
            <a:pPr marL="0" lvl="2" algn="ctr" eaLnBrk="0" hangingPunct="0"/>
            <a:endParaRPr lang="en-US" sz="1400" b="1">
              <a:ea typeface="ＭＳ Ｐゴシック" pitchFamily="34" charset="-128"/>
            </a:endParaRPr>
          </a:p>
          <a:p>
            <a:pPr marL="0" lvl="2" algn="ctr" eaLnBrk="0" hangingPunct="0"/>
            <a:r>
              <a:rPr lang="en-US" sz="1400">
                <a:ea typeface="ＭＳ Ｐゴシック" pitchFamily="34" charset="-128"/>
              </a:rPr>
              <a:t>Senior  Corps  (if grant funds are available)</a:t>
            </a:r>
          </a:p>
          <a:p>
            <a:pPr marL="0" lvl="2" algn="ctr" eaLnBrk="0" hangingPunct="0"/>
            <a:r>
              <a:rPr lang="en-US" sz="1400" b="1">
                <a:ea typeface="ＭＳ Ｐゴシック" pitchFamily="34" charset="-128"/>
                <a:hlinkClick r:id="rId10"/>
              </a:rPr>
              <a:t>www.grants.gov</a:t>
            </a:r>
            <a:r>
              <a:rPr lang="en-US" sz="1400" b="1">
                <a:ea typeface="ＭＳ Ｐゴシック" pitchFamily="34" charset="-128"/>
              </a:rPr>
              <a:t> </a:t>
            </a:r>
            <a:r>
              <a:rPr lang="en-US" sz="1400">
                <a:ea typeface="ＭＳ Ｐゴシック" pitchFamily="34" charset="-128"/>
              </a:rPr>
              <a:t>or</a:t>
            </a:r>
            <a:r>
              <a:rPr lang="en-US" sz="1400" b="1">
                <a:ea typeface="ＭＳ Ｐゴシック" pitchFamily="34" charset="-128"/>
              </a:rPr>
              <a:t> </a:t>
            </a:r>
            <a:r>
              <a:rPr lang="en-US" sz="1400" b="1">
                <a:ea typeface="ＭＳ Ｐゴシック" pitchFamily="34" charset="-128"/>
                <a:hlinkClick r:id="rId11"/>
              </a:rPr>
              <a:t>www.nationalservice.org</a:t>
            </a:r>
            <a:r>
              <a:rPr lang="en-US" sz="1400" b="1">
                <a:ea typeface="ＭＳ Ｐゴシック" pitchFamily="34" charset="-128"/>
              </a:rPr>
              <a:t> </a:t>
            </a:r>
            <a:r>
              <a:rPr lang="en-US" sz="1400">
                <a:ea typeface="ＭＳ Ｐゴシック" pitchFamily="34" charset="-128"/>
              </a:rPr>
              <a:t>or</a:t>
            </a:r>
            <a:r>
              <a:rPr lang="en-US" sz="1400" b="1">
                <a:ea typeface="ＭＳ Ｐゴシック" pitchFamily="34" charset="-128"/>
              </a:rPr>
              <a:t> </a:t>
            </a:r>
            <a:r>
              <a:rPr lang="en-US" sz="1400" b="1">
                <a:ea typeface="ＭＳ Ｐゴシック" pitchFamily="34" charset="-128"/>
                <a:hlinkClick r:id="rId7"/>
              </a:rPr>
              <a:t>ca@cns.gov</a:t>
            </a:r>
            <a:endParaRPr lang="en-US" sz="1400" b="1">
              <a:ea typeface="ＭＳ Ｐゴシック" pitchFamily="34" charset="-128"/>
            </a:endParaRPr>
          </a:p>
          <a:p>
            <a:pPr marL="0" lvl="2" algn="ctr" eaLnBrk="0" hangingPunct="0"/>
            <a:endParaRPr lang="en-US" sz="1400" b="1">
              <a:ea typeface="ＭＳ Ｐゴシック" pitchFamily="34" charset="-128"/>
            </a:endParaRPr>
          </a:p>
        </p:txBody>
      </p:sp>
      <p:sp>
        <p:nvSpPr>
          <p:cNvPr id="58373" name="Footer Placeholder 1"/>
          <p:cNvSpPr>
            <a:spLocks noGrp="1"/>
          </p:cNvSpPr>
          <p:nvPr>
            <p:ph type="ftr" sz="quarter" idx="11"/>
          </p:nvPr>
        </p:nvSpPr>
        <p:spPr>
          <a:noFill/>
          <a:ln>
            <a:miter lim="800000"/>
            <a:headEnd/>
            <a:tailEnd/>
          </a:ln>
        </p:spPr>
        <p:txBody>
          <a:bodyPr/>
          <a:lstStyle/>
          <a:p>
            <a:endParaRPr lang="en-US" smtClean="0"/>
          </a:p>
        </p:txBody>
      </p:sp>
      <p:pic>
        <p:nvPicPr>
          <p:cNvPr id="58374" name="Picture 1"/>
          <p:cNvPicPr>
            <a:picLocks noChangeAspect="1" noChangeArrowheads="1"/>
          </p:cNvPicPr>
          <p:nvPr/>
        </p:nvPicPr>
        <p:blipFill>
          <a:blip r:embed="rId12"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Text Box 3"/>
          <p:cNvSpPr txBox="1">
            <a:spLocks noChangeArrowheads="1"/>
          </p:cNvSpPr>
          <p:nvPr/>
        </p:nvSpPr>
        <p:spPr bwMode="auto">
          <a:xfrm>
            <a:off x="762000" y="2209800"/>
            <a:ext cx="7162800" cy="2017713"/>
          </a:xfrm>
          <a:prstGeom prst="rect">
            <a:avLst/>
          </a:prstGeom>
          <a:noFill/>
          <a:ln w="9525">
            <a:noFill/>
            <a:miter lim="800000"/>
            <a:headEnd/>
            <a:tailEnd/>
          </a:ln>
        </p:spPr>
        <p:txBody>
          <a:bodyPr>
            <a:spAutoFit/>
          </a:bodyPr>
          <a:lstStyle/>
          <a:p>
            <a:pPr>
              <a:spcBef>
                <a:spcPct val="50000"/>
              </a:spcBef>
            </a:pPr>
            <a:endParaRPr lang="en-US"/>
          </a:p>
          <a:p>
            <a:pPr>
              <a:spcBef>
                <a:spcPct val="50000"/>
              </a:spcBef>
            </a:pPr>
            <a:endParaRPr lang="en-US"/>
          </a:p>
          <a:p>
            <a:pPr>
              <a:spcBef>
                <a:spcPct val="50000"/>
              </a:spcBef>
            </a:pPr>
            <a:endParaRPr lang="en-US"/>
          </a:p>
          <a:p>
            <a:pPr>
              <a:spcBef>
                <a:spcPct val="50000"/>
              </a:spcBef>
            </a:pPr>
            <a:endParaRPr lang="en-US"/>
          </a:p>
          <a:p>
            <a:pPr>
              <a:spcBef>
                <a:spcPct val="50000"/>
              </a:spcBef>
            </a:pPr>
            <a:endParaRPr lang="en-US"/>
          </a:p>
        </p:txBody>
      </p:sp>
      <p:sp>
        <p:nvSpPr>
          <p:cNvPr id="59395" name="Text Box 4"/>
          <p:cNvSpPr txBox="1">
            <a:spLocks noChangeArrowheads="1"/>
          </p:cNvSpPr>
          <p:nvPr/>
        </p:nvSpPr>
        <p:spPr bwMode="auto">
          <a:xfrm>
            <a:off x="317500" y="1816100"/>
            <a:ext cx="8534400" cy="4818063"/>
          </a:xfrm>
          <a:prstGeom prst="rect">
            <a:avLst/>
          </a:prstGeom>
          <a:noFill/>
          <a:ln w="9525">
            <a:noFill/>
            <a:miter lim="800000"/>
            <a:headEnd/>
            <a:tailEnd/>
          </a:ln>
        </p:spPr>
        <p:txBody>
          <a:bodyPr>
            <a:spAutoFit/>
          </a:bodyPr>
          <a:lstStyle/>
          <a:p>
            <a:pPr algn="ctr"/>
            <a:r>
              <a:rPr lang="en-US" sz="2800" b="1"/>
              <a:t>For more information on CNCS programs</a:t>
            </a:r>
          </a:p>
          <a:p>
            <a:pPr algn="ctr"/>
            <a:r>
              <a:rPr lang="en-US" sz="2800" b="1"/>
              <a:t> please visit </a:t>
            </a:r>
            <a:r>
              <a:rPr lang="en-US" sz="2800" b="1">
                <a:hlinkClick r:id="rId3"/>
              </a:rPr>
              <a:t>www.nationalservice.</a:t>
            </a:r>
            <a:r>
              <a:rPr lang="en-US" sz="2800" b="1">
                <a:solidFill>
                  <a:schemeClr val="hlink"/>
                </a:solidFill>
                <a:hlinkClick r:id="rId3"/>
              </a:rPr>
              <a:t>gov</a:t>
            </a:r>
            <a:r>
              <a:rPr lang="en-US" sz="2800" b="1">
                <a:solidFill>
                  <a:schemeClr val="hlink"/>
                </a:solidFill>
              </a:rPr>
              <a:t> or e-mail </a:t>
            </a:r>
            <a:r>
              <a:rPr lang="en-US" sz="2800" b="1">
                <a:solidFill>
                  <a:schemeClr val="hlink"/>
                </a:solidFill>
                <a:hlinkClick r:id="rId4"/>
              </a:rPr>
              <a:t>CA@cns.gov</a:t>
            </a:r>
            <a:r>
              <a:rPr lang="en-US" sz="2800" b="1">
                <a:solidFill>
                  <a:schemeClr val="hlink"/>
                </a:solidFill>
              </a:rPr>
              <a:t>.</a:t>
            </a:r>
          </a:p>
          <a:p>
            <a:pPr algn="ctr"/>
            <a:endParaRPr lang="en-US" sz="2800" b="1">
              <a:solidFill>
                <a:schemeClr val="hlink"/>
              </a:solidFill>
            </a:endParaRPr>
          </a:p>
          <a:p>
            <a:endParaRPr lang="en-US" sz="2800" b="1"/>
          </a:p>
          <a:p>
            <a:pPr algn="ctr"/>
            <a:r>
              <a:rPr lang="en-US" sz="2800" b="1"/>
              <a:t>Thank you.</a:t>
            </a:r>
          </a:p>
          <a:p>
            <a:endParaRPr lang="en-US" sz="2800" b="1"/>
          </a:p>
          <a:p>
            <a:endParaRPr lang="en-US" sz="2800" b="1"/>
          </a:p>
          <a:p>
            <a:pPr algn="ctr"/>
            <a:endParaRPr lang="en-US" sz="2400" b="1"/>
          </a:p>
          <a:p>
            <a:endParaRPr lang="en-US" sz="2400" b="1"/>
          </a:p>
          <a:p>
            <a:endParaRPr lang="en-US" sz="2000"/>
          </a:p>
          <a:p>
            <a:endParaRPr lang="en-US"/>
          </a:p>
        </p:txBody>
      </p:sp>
      <p:sp>
        <p:nvSpPr>
          <p:cNvPr id="59396" name="Footer Placeholder 1"/>
          <p:cNvSpPr>
            <a:spLocks noGrp="1"/>
          </p:cNvSpPr>
          <p:nvPr>
            <p:ph type="ftr" sz="quarter" idx="11"/>
          </p:nvPr>
        </p:nvSpPr>
        <p:spPr>
          <a:noFill/>
          <a:ln>
            <a:miter lim="800000"/>
            <a:headEnd/>
            <a:tailEnd/>
          </a:ln>
        </p:spPr>
        <p:txBody>
          <a:bodyPr/>
          <a:lstStyle/>
          <a:p>
            <a:endParaRPr lang="en-US" smtClean="0"/>
          </a:p>
        </p:txBody>
      </p:sp>
      <p:pic>
        <p:nvPicPr>
          <p:cNvPr id="59397" name="Picture 1"/>
          <p:cNvPicPr>
            <a:picLocks noChangeAspect="1" noChangeArrowheads="1"/>
          </p:cNvPicPr>
          <p:nvPr/>
        </p:nvPicPr>
        <p:blipFill>
          <a:blip r:embed="rId5"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ext Box 3"/>
          <p:cNvSpPr txBox="1">
            <a:spLocks noChangeArrowheads="1"/>
          </p:cNvSpPr>
          <p:nvPr/>
        </p:nvSpPr>
        <p:spPr bwMode="auto">
          <a:xfrm>
            <a:off x="927100" y="1206500"/>
            <a:ext cx="7467600" cy="3533775"/>
          </a:xfrm>
          <a:prstGeom prst="rect">
            <a:avLst/>
          </a:prstGeom>
          <a:noFill/>
          <a:ln w="9525">
            <a:noFill/>
            <a:miter lim="800000"/>
            <a:headEnd/>
            <a:tailEnd/>
          </a:ln>
        </p:spPr>
        <p:txBody>
          <a:bodyPr>
            <a:spAutoFit/>
          </a:bodyPr>
          <a:lstStyle/>
          <a:p>
            <a:pPr marL="228600"/>
            <a:endParaRPr lang="en-US" sz="2800" i="1"/>
          </a:p>
          <a:p>
            <a:pPr marL="228600"/>
            <a:r>
              <a:rPr lang="en-US" sz="2800" i="1"/>
              <a:t>About CNCS…</a:t>
            </a:r>
          </a:p>
          <a:p>
            <a:pPr marL="228600"/>
            <a:endParaRPr lang="en-US" sz="2400" i="1"/>
          </a:p>
          <a:p>
            <a:pPr marL="228600">
              <a:spcBef>
                <a:spcPct val="20000"/>
              </a:spcBef>
              <a:spcAft>
                <a:spcPct val="5000"/>
              </a:spcAft>
            </a:pPr>
            <a:r>
              <a:rPr lang="en-US" sz="2400"/>
              <a:t>The Corporation for National and Community Service (CNCS) is a Federal Agency that provides opportunities for individuals of all ages and backgrounds to address vital community needs through service.</a:t>
            </a:r>
            <a:r>
              <a:rPr lang="en-US" sz="2000"/>
              <a:t> </a:t>
            </a:r>
          </a:p>
          <a:p>
            <a:pPr marL="228600"/>
            <a:endParaRPr lang="en-US" sz="2000"/>
          </a:p>
        </p:txBody>
      </p:sp>
      <p:sp>
        <p:nvSpPr>
          <p:cNvPr id="31747" name="Footer Placeholder 1"/>
          <p:cNvSpPr>
            <a:spLocks noGrp="1"/>
          </p:cNvSpPr>
          <p:nvPr>
            <p:ph type="ftr" sz="quarter" idx="11"/>
          </p:nvPr>
        </p:nvSpPr>
        <p:spPr>
          <a:noFill/>
          <a:ln>
            <a:miter lim="800000"/>
            <a:headEnd/>
            <a:tailEnd/>
          </a:ln>
        </p:spPr>
        <p:txBody>
          <a:bodyPr/>
          <a:lstStyle/>
          <a:p>
            <a:endParaRPr lang="en-US" smtClean="0"/>
          </a:p>
        </p:txBody>
      </p:sp>
      <p:pic>
        <p:nvPicPr>
          <p:cNvPr id="31748"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pic>
        <p:nvPicPr>
          <p:cNvPr id="31749" name="Picture 2" descr="cncs300dpi"/>
          <p:cNvPicPr>
            <a:picLocks noChangeAspect="1" noChangeArrowheads="1"/>
          </p:cNvPicPr>
          <p:nvPr/>
        </p:nvPicPr>
        <p:blipFill>
          <a:blip r:embed="rId4" cstate="print"/>
          <a:srcRect/>
          <a:stretch>
            <a:fillRect/>
          </a:stretch>
        </p:blipFill>
        <p:spPr bwMode="auto">
          <a:xfrm>
            <a:off x="5969000" y="368300"/>
            <a:ext cx="3060700" cy="135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838200" y="1739900"/>
            <a:ext cx="7467600" cy="3878263"/>
          </a:xfrm>
          <a:prstGeom prst="rect">
            <a:avLst/>
          </a:prstGeom>
          <a:noFill/>
          <a:ln w="9525">
            <a:noFill/>
            <a:miter lim="800000"/>
            <a:headEnd/>
            <a:tailEnd/>
          </a:ln>
        </p:spPr>
        <p:txBody>
          <a:bodyPr>
            <a:spAutoFit/>
          </a:bodyPr>
          <a:lstStyle/>
          <a:p>
            <a:pPr marL="228600" indent="-228600"/>
            <a:r>
              <a:rPr lang="en-US" sz="2800" i="1"/>
              <a:t>Participation…</a:t>
            </a:r>
            <a:endParaRPr lang="en-US" sz="2000"/>
          </a:p>
          <a:p>
            <a:pPr marL="228600" indent="-228600"/>
            <a:endParaRPr lang="en-US" sz="2000"/>
          </a:p>
          <a:p>
            <a:pPr marL="228600" indent="-228600">
              <a:spcBef>
                <a:spcPct val="10000"/>
              </a:spcBef>
            </a:pPr>
            <a:r>
              <a:rPr lang="en-US" sz="2000"/>
              <a:t>   CNCS engages four million Americans in result-driven service each year including:</a:t>
            </a:r>
          </a:p>
          <a:p>
            <a:pPr marL="228600" indent="-228600">
              <a:spcBef>
                <a:spcPct val="10000"/>
              </a:spcBef>
            </a:pPr>
            <a:endParaRPr lang="en-US" sz="2000"/>
          </a:p>
          <a:p>
            <a:pPr marL="800100" lvl="1">
              <a:spcBef>
                <a:spcPct val="15000"/>
              </a:spcBef>
              <a:buClr>
                <a:schemeClr val="tx1"/>
              </a:buClr>
              <a:buFont typeface="Wingdings" pitchFamily="2" charset="2"/>
              <a:buChar char="§"/>
            </a:pPr>
            <a:r>
              <a:rPr lang="en-US" sz="2000"/>
              <a:t>  75,000 AmeriCorps members, </a:t>
            </a:r>
          </a:p>
          <a:p>
            <a:pPr marL="800100" lvl="1">
              <a:spcBef>
                <a:spcPct val="15000"/>
              </a:spcBef>
              <a:buClr>
                <a:schemeClr val="tx1"/>
              </a:buClr>
              <a:buFont typeface="Wingdings" pitchFamily="2" charset="2"/>
              <a:buChar char="§"/>
            </a:pPr>
            <a:r>
              <a:rPr lang="en-US" sz="2000"/>
              <a:t>  492,000 Senior Corps volunteers, and </a:t>
            </a:r>
          </a:p>
          <a:p>
            <a:pPr marL="800100" lvl="1">
              <a:spcBef>
                <a:spcPct val="15000"/>
              </a:spcBef>
              <a:buClr>
                <a:schemeClr val="tx1"/>
              </a:buClr>
              <a:buFont typeface="Wingdings" pitchFamily="2" charset="2"/>
              <a:buChar char="§"/>
            </a:pPr>
            <a:r>
              <a:rPr lang="en-US" sz="2000"/>
              <a:t>  2.2 million additional community volunteers mobilized</a:t>
            </a:r>
          </a:p>
          <a:p>
            <a:pPr marL="800100" lvl="1">
              <a:spcBef>
                <a:spcPct val="15000"/>
              </a:spcBef>
              <a:buClr>
                <a:schemeClr val="tx1"/>
              </a:buClr>
              <a:buFont typeface="Wingdings" pitchFamily="2" charset="2"/>
              <a:buNone/>
            </a:pPr>
            <a:r>
              <a:rPr lang="en-US" sz="2000"/>
              <a:t>    and managed through the agency’s programs.</a:t>
            </a:r>
          </a:p>
          <a:p>
            <a:pPr marL="228600" indent="-228600">
              <a:spcBef>
                <a:spcPct val="10000"/>
              </a:spcBef>
            </a:pPr>
            <a:endParaRPr lang="en-US" sz="2000"/>
          </a:p>
          <a:p>
            <a:pPr marL="228600" indent="-228600" algn="ctr"/>
            <a:endParaRPr lang="en-US" sz="2000"/>
          </a:p>
        </p:txBody>
      </p:sp>
      <p:sp>
        <p:nvSpPr>
          <p:cNvPr id="32771" name="Footer Placeholder 1"/>
          <p:cNvSpPr>
            <a:spLocks noGrp="1"/>
          </p:cNvSpPr>
          <p:nvPr>
            <p:ph type="ftr" sz="quarter" idx="11"/>
          </p:nvPr>
        </p:nvSpPr>
        <p:spPr>
          <a:noFill/>
          <a:ln>
            <a:miter lim="800000"/>
            <a:headEnd/>
            <a:tailEnd/>
          </a:ln>
        </p:spPr>
        <p:txBody>
          <a:bodyPr/>
          <a:lstStyle/>
          <a:p>
            <a:endParaRPr lang="en-US" smtClean="0"/>
          </a:p>
        </p:txBody>
      </p:sp>
      <p:pic>
        <p:nvPicPr>
          <p:cNvPr id="32772" name="Picture 1"/>
          <p:cNvPicPr>
            <a:picLocks noChangeAspect="1" noChangeArrowheads="1"/>
          </p:cNvPicPr>
          <p:nvPr/>
        </p:nvPicPr>
        <p:blipFill>
          <a:blip r:embed="rId3" cstate="print"/>
          <a:srcRect/>
          <a:stretch>
            <a:fillRect/>
          </a:stretch>
        </p:blipFill>
        <p:spPr bwMode="auto">
          <a:xfrm>
            <a:off x="0" y="5749925"/>
            <a:ext cx="9144000" cy="1108075"/>
          </a:xfrm>
          <a:prstGeom prst="rect">
            <a:avLst/>
          </a:prstGeom>
          <a:noFill/>
          <a:ln w="9525">
            <a:noFill/>
            <a:miter lim="800000"/>
            <a:headEnd/>
            <a:tailEnd/>
          </a:ln>
        </p:spPr>
      </p:pic>
      <p:pic>
        <p:nvPicPr>
          <p:cNvPr id="32773" name="Picture 2" descr="cncs300dpi"/>
          <p:cNvPicPr>
            <a:picLocks noChangeAspect="1" noChangeArrowheads="1"/>
          </p:cNvPicPr>
          <p:nvPr/>
        </p:nvPicPr>
        <p:blipFill>
          <a:blip r:embed="rId4" cstate="print"/>
          <a:srcRect/>
          <a:stretch>
            <a:fillRect/>
          </a:stretch>
        </p:blipFill>
        <p:spPr bwMode="auto">
          <a:xfrm>
            <a:off x="5969000" y="368300"/>
            <a:ext cx="3060700" cy="1357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WordArt 2"/>
          <p:cNvSpPr>
            <a:spLocks noChangeArrowheads="1" noChangeShapeType="1" noTextEdit="1"/>
          </p:cNvSpPr>
          <p:nvPr/>
        </p:nvSpPr>
        <p:spPr bwMode="auto">
          <a:xfrm>
            <a:off x="457200" y="2209800"/>
            <a:ext cx="5807075" cy="950913"/>
          </a:xfrm>
          <a:prstGeom prst="rect">
            <a:avLst/>
          </a:prstGeom>
        </p:spPr>
        <p:txBody>
          <a:bodyPr wrap="none" fromWordArt="1">
            <a:prstTxWarp prst="textPlain">
              <a:avLst>
                <a:gd name="adj" fmla="val 50000"/>
              </a:avLst>
            </a:prstTxWarp>
          </a:bodyPr>
          <a:lstStyle/>
          <a:p>
            <a:pPr algn="ctr"/>
            <a:r>
              <a:rPr lang="en-US" sz="3600" kern="10">
                <a:ln w="9525">
                  <a:solidFill>
                    <a:srgbClr val="DDDDDD"/>
                  </a:solidFill>
                  <a:round/>
                  <a:headEnd/>
                  <a:tailEnd/>
                </a:ln>
                <a:solidFill>
                  <a:srgbClr val="000000"/>
                </a:solidFill>
                <a:latin typeface="Impact"/>
              </a:rPr>
              <a:t>AmeriCorps</a:t>
            </a:r>
          </a:p>
        </p:txBody>
      </p:sp>
      <p:pic>
        <p:nvPicPr>
          <p:cNvPr id="33795" name="Picture 3" descr="ac300dpi"/>
          <p:cNvPicPr>
            <a:picLocks noChangeAspect="1" noChangeArrowheads="1"/>
          </p:cNvPicPr>
          <p:nvPr/>
        </p:nvPicPr>
        <p:blipFill>
          <a:blip r:embed="rId3" cstate="print"/>
          <a:srcRect/>
          <a:stretch>
            <a:fillRect/>
          </a:stretch>
        </p:blipFill>
        <p:spPr bwMode="auto">
          <a:xfrm>
            <a:off x="6559550" y="1828800"/>
            <a:ext cx="1974850" cy="1974850"/>
          </a:xfrm>
          <a:prstGeom prst="rect">
            <a:avLst/>
          </a:prstGeom>
          <a:noFill/>
          <a:ln w="9525">
            <a:noFill/>
            <a:miter lim="800000"/>
            <a:headEnd/>
            <a:tailEnd/>
          </a:ln>
        </p:spPr>
      </p:pic>
      <p:sp>
        <p:nvSpPr>
          <p:cNvPr id="33796" name="Footer Placeholder 1"/>
          <p:cNvSpPr>
            <a:spLocks noGrp="1"/>
          </p:cNvSpPr>
          <p:nvPr>
            <p:ph type="ftr" sz="quarter" idx="11"/>
          </p:nvPr>
        </p:nvSpPr>
        <p:spPr>
          <a:noFill/>
          <a:ln>
            <a:miter lim="800000"/>
            <a:headEnd/>
            <a:tailEnd/>
          </a:ln>
        </p:spPr>
        <p:txBody>
          <a:bodyPr/>
          <a:lstStyle/>
          <a:p>
            <a:endParaRPr lang="en-US" smtClean="0"/>
          </a:p>
        </p:txBody>
      </p:sp>
      <p:pic>
        <p:nvPicPr>
          <p:cNvPr id="33797"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Text Box 8"/>
          <p:cNvSpPr txBox="1">
            <a:spLocks noChangeArrowheads="1"/>
          </p:cNvSpPr>
          <p:nvPr/>
        </p:nvSpPr>
        <p:spPr bwMode="auto">
          <a:xfrm>
            <a:off x="0" y="3594100"/>
            <a:ext cx="9144000" cy="1158875"/>
          </a:xfrm>
          <a:prstGeom prst="rect">
            <a:avLst/>
          </a:prstGeom>
          <a:noFill/>
          <a:ln w="9525">
            <a:noFill/>
            <a:miter lim="800000"/>
            <a:headEnd/>
            <a:tailEnd/>
          </a:ln>
        </p:spPr>
        <p:txBody>
          <a:bodyPr>
            <a:spAutoFit/>
          </a:bodyPr>
          <a:lstStyle/>
          <a:p>
            <a:pPr algn="ctr" eaLnBrk="0" hangingPunct="0">
              <a:lnSpc>
                <a:spcPct val="90000"/>
              </a:lnSpc>
              <a:spcBef>
                <a:spcPct val="20000"/>
              </a:spcBef>
              <a:buFont typeface="Wingdings" pitchFamily="2" charset="2"/>
              <a:buNone/>
            </a:pPr>
            <a:r>
              <a:rPr lang="en-US" sz="2000" i="1">
                <a:ea typeface="ＭＳ Ｐゴシック" pitchFamily="34" charset="-128"/>
              </a:rPr>
              <a:t>   </a:t>
            </a:r>
          </a:p>
          <a:p>
            <a:pPr algn="ctr" eaLnBrk="0" hangingPunct="0">
              <a:lnSpc>
                <a:spcPct val="90000"/>
              </a:lnSpc>
              <a:spcBef>
                <a:spcPct val="20000"/>
              </a:spcBef>
              <a:buFont typeface="Wingdings" pitchFamily="2" charset="2"/>
              <a:buNone/>
            </a:pPr>
            <a:r>
              <a:rPr lang="en-US" sz="2000" i="1">
                <a:ea typeface="ＭＳ Ｐゴシック" pitchFamily="34" charset="-128"/>
              </a:rPr>
              <a:t>Not a grant program</a:t>
            </a:r>
            <a:r>
              <a:rPr lang="en-US" sz="2000">
                <a:ea typeface="ＭＳ Ｐゴシック" pitchFamily="34" charset="-128"/>
              </a:rPr>
              <a:t> – we provide people power!</a:t>
            </a:r>
          </a:p>
          <a:p>
            <a:pPr algn="ctr" eaLnBrk="0" hangingPunct="0">
              <a:spcBef>
                <a:spcPct val="50000"/>
              </a:spcBef>
            </a:pPr>
            <a:endParaRPr lang="en-US" sz="2000">
              <a:ea typeface="ＭＳ Ｐゴシック" pitchFamily="34" charset="-128"/>
            </a:endParaRPr>
          </a:p>
        </p:txBody>
      </p:sp>
      <p:pic>
        <p:nvPicPr>
          <p:cNvPr id="34819" name="Picture 3" descr="logo_vista_fpp"/>
          <p:cNvPicPr>
            <a:picLocks noChangeAspect="1" noChangeArrowheads="1"/>
          </p:cNvPicPr>
          <p:nvPr/>
        </p:nvPicPr>
        <p:blipFill>
          <a:blip r:embed="rId2" cstate="print"/>
          <a:srcRect/>
          <a:stretch>
            <a:fillRect/>
          </a:stretch>
        </p:blipFill>
        <p:spPr bwMode="auto">
          <a:xfrm>
            <a:off x="5791200" y="4775200"/>
            <a:ext cx="3076575" cy="927100"/>
          </a:xfrm>
          <a:prstGeom prst="rect">
            <a:avLst/>
          </a:prstGeom>
          <a:noFill/>
          <a:ln w="9525">
            <a:noFill/>
            <a:miter lim="800000"/>
            <a:headEnd/>
            <a:tailEnd/>
          </a:ln>
        </p:spPr>
      </p:pic>
      <p:pic>
        <p:nvPicPr>
          <p:cNvPr id="34820" name="Picture 4" descr="logo_vista_black"/>
          <p:cNvPicPr>
            <a:picLocks noChangeAspect="1" noChangeArrowheads="1"/>
          </p:cNvPicPr>
          <p:nvPr/>
        </p:nvPicPr>
        <p:blipFill>
          <a:blip r:embed="rId3" cstate="print"/>
          <a:srcRect/>
          <a:stretch>
            <a:fillRect/>
          </a:stretch>
        </p:blipFill>
        <p:spPr bwMode="auto">
          <a:xfrm>
            <a:off x="457200" y="1066800"/>
            <a:ext cx="7162800" cy="2220913"/>
          </a:xfrm>
          <a:prstGeom prst="rect">
            <a:avLst/>
          </a:prstGeom>
          <a:noFill/>
          <a:ln w="9525">
            <a:noFill/>
            <a:miter lim="800000"/>
            <a:headEnd/>
            <a:tailEnd/>
          </a:ln>
        </p:spPr>
      </p:pic>
      <p:sp>
        <p:nvSpPr>
          <p:cNvPr id="34821" name="Footer Placeholder 1"/>
          <p:cNvSpPr>
            <a:spLocks noGrp="1"/>
          </p:cNvSpPr>
          <p:nvPr>
            <p:ph type="ftr" sz="quarter" idx="11"/>
          </p:nvPr>
        </p:nvSpPr>
        <p:spPr>
          <a:noFill/>
          <a:ln>
            <a:miter lim="800000"/>
            <a:headEnd/>
            <a:tailEnd/>
          </a:ln>
        </p:spPr>
        <p:txBody>
          <a:bodyPr/>
          <a:lstStyle/>
          <a:p>
            <a:endParaRPr lang="en-US" smtClean="0"/>
          </a:p>
        </p:txBody>
      </p:sp>
      <p:pic>
        <p:nvPicPr>
          <p:cNvPr id="34822"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457200" y="1905000"/>
            <a:ext cx="8229600" cy="4525963"/>
          </a:xfrm>
        </p:spPr>
        <p:txBody>
          <a:bodyPr/>
          <a:lstStyle/>
          <a:p>
            <a:pPr eaLnBrk="1" hangingPunct="1">
              <a:lnSpc>
                <a:spcPct val="80000"/>
              </a:lnSpc>
            </a:pPr>
            <a:r>
              <a:rPr lang="en-US" sz="2000" smtClean="0"/>
              <a:t>For 45 years, AmeriCorps*VISTA has been helping bring communities and individuals out of poverty. </a:t>
            </a:r>
          </a:p>
          <a:p>
            <a:pPr eaLnBrk="1" hangingPunct="1">
              <a:lnSpc>
                <a:spcPct val="80000"/>
              </a:lnSpc>
              <a:buFontTx/>
              <a:buNone/>
            </a:pPr>
            <a:endParaRPr lang="en-US" sz="2000" smtClean="0"/>
          </a:p>
          <a:p>
            <a:pPr eaLnBrk="1" hangingPunct="1">
              <a:lnSpc>
                <a:spcPct val="80000"/>
              </a:lnSpc>
            </a:pPr>
            <a:r>
              <a:rPr lang="en-US" sz="2000" smtClean="0"/>
              <a:t>Today, nearly 10,000 AmeriCorps*VISTA members serve in  hundreds of nonprofit organizations and public agencies   throughout the country. </a:t>
            </a:r>
          </a:p>
          <a:p>
            <a:pPr eaLnBrk="1" hangingPunct="1">
              <a:lnSpc>
                <a:spcPct val="80000"/>
              </a:lnSpc>
            </a:pPr>
            <a:endParaRPr lang="en-US" sz="2000" smtClean="0"/>
          </a:p>
          <a:p>
            <a:pPr eaLnBrk="1" hangingPunct="1">
              <a:lnSpc>
                <a:spcPct val="80000"/>
              </a:lnSpc>
            </a:pPr>
            <a:r>
              <a:rPr lang="en-US" sz="2000" smtClean="0"/>
              <a:t>AmeriCorps*VISTA members help organizations fight illiteracy, support youth aging out of foster care, increase job training opportunities, bridge the digital divide and much more.</a:t>
            </a:r>
          </a:p>
          <a:p>
            <a:pPr eaLnBrk="1" hangingPunct="1">
              <a:lnSpc>
                <a:spcPct val="80000"/>
              </a:lnSpc>
              <a:buFontTx/>
              <a:buNone/>
            </a:pPr>
            <a:endParaRPr lang="en-US" sz="2000" smtClean="0"/>
          </a:p>
          <a:p>
            <a:pPr eaLnBrk="1" hangingPunct="1">
              <a:lnSpc>
                <a:spcPct val="80000"/>
              </a:lnSpc>
            </a:pPr>
            <a:r>
              <a:rPr lang="en-US" sz="2000" smtClean="0"/>
              <a:t>All projects focus on </a:t>
            </a:r>
            <a:r>
              <a:rPr lang="en-US" sz="2000" b="1" smtClean="0"/>
              <a:t>building permanent infrastructure</a:t>
            </a:r>
            <a:r>
              <a:rPr lang="en-US" sz="2000" smtClean="0"/>
              <a:t> in organizations to help them more effectively bring individuals and communities out of poverty</a:t>
            </a:r>
          </a:p>
          <a:p>
            <a:pPr eaLnBrk="1" hangingPunct="1">
              <a:lnSpc>
                <a:spcPct val="80000"/>
              </a:lnSpc>
              <a:buFontTx/>
              <a:buNone/>
            </a:pPr>
            <a:r>
              <a:rPr lang="en-US" sz="2000" b="1" smtClean="0"/>
              <a:t> </a:t>
            </a:r>
            <a:r>
              <a:rPr lang="en-US" sz="2000" smtClean="0"/>
              <a:t> </a:t>
            </a:r>
          </a:p>
        </p:txBody>
      </p:sp>
      <p:pic>
        <p:nvPicPr>
          <p:cNvPr id="35843" name="Picture 3" descr="logo_vista_black"/>
          <p:cNvPicPr>
            <a:picLocks noChangeAspect="1" noChangeArrowheads="1"/>
          </p:cNvPicPr>
          <p:nvPr/>
        </p:nvPicPr>
        <p:blipFill>
          <a:blip r:embed="rId3" cstate="print"/>
          <a:srcRect/>
          <a:stretch>
            <a:fillRect/>
          </a:stretch>
        </p:blipFill>
        <p:spPr bwMode="auto">
          <a:xfrm>
            <a:off x="2133600" y="304800"/>
            <a:ext cx="4038600" cy="1250950"/>
          </a:xfrm>
          <a:prstGeom prst="rect">
            <a:avLst/>
          </a:prstGeom>
          <a:noFill/>
          <a:ln w="9525">
            <a:noFill/>
            <a:miter lim="800000"/>
            <a:headEnd/>
            <a:tailEnd/>
          </a:ln>
        </p:spPr>
      </p:pic>
      <p:sp>
        <p:nvSpPr>
          <p:cNvPr id="35844" name="Footer Placeholder 1"/>
          <p:cNvSpPr>
            <a:spLocks noGrp="1"/>
          </p:cNvSpPr>
          <p:nvPr>
            <p:ph type="ftr" sz="quarter" idx="11"/>
          </p:nvPr>
        </p:nvSpPr>
        <p:spPr>
          <a:noFill/>
          <a:ln>
            <a:miter lim="800000"/>
            <a:headEnd/>
            <a:tailEnd/>
          </a:ln>
        </p:spPr>
        <p:txBody>
          <a:bodyPr/>
          <a:lstStyle/>
          <a:p>
            <a:endParaRPr lang="en-US" smtClean="0"/>
          </a:p>
        </p:txBody>
      </p:sp>
      <p:pic>
        <p:nvPicPr>
          <p:cNvPr id="35845"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457200" y="1600200"/>
            <a:ext cx="8585200" cy="4800600"/>
          </a:xfrm>
        </p:spPr>
        <p:txBody>
          <a:bodyPr/>
          <a:lstStyle/>
          <a:p>
            <a:pPr eaLnBrk="1" hangingPunct="1"/>
            <a:r>
              <a:rPr lang="en-US" sz="2000" smtClean="0"/>
              <a:t>VISTA members serve 40 hours per week in capacity building roles. </a:t>
            </a:r>
          </a:p>
          <a:p>
            <a:pPr eaLnBrk="1" hangingPunct="1">
              <a:buFontTx/>
              <a:buNone/>
            </a:pPr>
            <a:endParaRPr lang="en-US" sz="2000" smtClean="0"/>
          </a:p>
          <a:p>
            <a:pPr eaLnBrk="1" hangingPunct="1"/>
            <a:r>
              <a:rPr lang="en-US" sz="2000" smtClean="0"/>
              <a:t>Projects often focus on the following types of activities: </a:t>
            </a:r>
          </a:p>
          <a:p>
            <a:pPr eaLnBrk="1" hangingPunct="1">
              <a:buFontTx/>
              <a:buNone/>
            </a:pPr>
            <a:endParaRPr lang="en-US" sz="800" smtClean="0"/>
          </a:p>
          <a:p>
            <a:pPr lvl="2" indent="-285750" eaLnBrk="1" hangingPunct="1">
              <a:buFont typeface="Wingdings" pitchFamily="2" charset="2"/>
              <a:buChar char="ü"/>
            </a:pPr>
            <a:r>
              <a:rPr lang="en-US" sz="2000" smtClean="0"/>
              <a:t>Resource Development (grant writing and fundraising)</a:t>
            </a:r>
          </a:p>
          <a:p>
            <a:pPr lvl="2" indent="-285750" eaLnBrk="1" hangingPunct="1">
              <a:buFont typeface="Wingdings" pitchFamily="2" charset="2"/>
              <a:buChar char="ü"/>
            </a:pPr>
            <a:r>
              <a:rPr lang="en-US" sz="2000" smtClean="0"/>
              <a:t>Volunteer Generation </a:t>
            </a:r>
          </a:p>
          <a:p>
            <a:pPr lvl="2" indent="-285750" eaLnBrk="1" hangingPunct="1">
              <a:buFont typeface="Wingdings" pitchFamily="2" charset="2"/>
              <a:buChar char="ü"/>
            </a:pPr>
            <a:r>
              <a:rPr lang="en-US" sz="2000" smtClean="0"/>
              <a:t>Outreach and Marketing</a:t>
            </a:r>
          </a:p>
          <a:p>
            <a:pPr lvl="2" indent="-285750" eaLnBrk="1" hangingPunct="1">
              <a:buFont typeface="Wingdings" pitchFamily="2" charset="2"/>
              <a:buChar char="ü"/>
            </a:pPr>
            <a:r>
              <a:rPr lang="en-US" sz="2000" smtClean="0"/>
              <a:t>Building Partnerships and Collaborations</a:t>
            </a:r>
          </a:p>
          <a:p>
            <a:pPr lvl="2" indent="-285750" eaLnBrk="1" hangingPunct="1">
              <a:buFont typeface="Wingdings" pitchFamily="2" charset="2"/>
              <a:buChar char="ü"/>
            </a:pPr>
            <a:r>
              <a:rPr lang="en-US" sz="2000" smtClean="0"/>
              <a:t>Program Development</a:t>
            </a:r>
          </a:p>
          <a:p>
            <a:pPr eaLnBrk="1" hangingPunct="1">
              <a:buFontTx/>
              <a:buNone/>
            </a:pPr>
            <a:endParaRPr lang="en-US" sz="2000" smtClean="0"/>
          </a:p>
          <a:p>
            <a:pPr eaLnBrk="1" hangingPunct="1"/>
            <a:r>
              <a:rPr lang="en-US" sz="2000" smtClean="0"/>
              <a:t>VISTA members may </a:t>
            </a:r>
            <a:r>
              <a:rPr lang="en-US" sz="2000" u="sng" smtClean="0"/>
              <a:t>not</a:t>
            </a:r>
            <a:r>
              <a:rPr lang="en-US" sz="2000" smtClean="0"/>
              <a:t> provide direct services to clients or perform the regular work of agency staff.</a:t>
            </a:r>
          </a:p>
        </p:txBody>
      </p:sp>
      <p:pic>
        <p:nvPicPr>
          <p:cNvPr id="36867" name="Picture 3" descr="logo_vista_black"/>
          <p:cNvPicPr>
            <a:picLocks noChangeAspect="1" noChangeArrowheads="1"/>
          </p:cNvPicPr>
          <p:nvPr/>
        </p:nvPicPr>
        <p:blipFill>
          <a:blip r:embed="rId3" cstate="print"/>
          <a:srcRect/>
          <a:stretch>
            <a:fillRect/>
          </a:stretch>
        </p:blipFill>
        <p:spPr bwMode="auto">
          <a:xfrm>
            <a:off x="2743200" y="152400"/>
            <a:ext cx="4191000" cy="1300163"/>
          </a:xfrm>
          <a:prstGeom prst="rect">
            <a:avLst/>
          </a:prstGeom>
          <a:noFill/>
          <a:ln w="9525">
            <a:noFill/>
            <a:miter lim="800000"/>
            <a:headEnd/>
            <a:tailEnd/>
          </a:ln>
        </p:spPr>
      </p:pic>
      <p:sp>
        <p:nvSpPr>
          <p:cNvPr id="36868" name="Footer Placeholder 1"/>
          <p:cNvSpPr>
            <a:spLocks noGrp="1"/>
          </p:cNvSpPr>
          <p:nvPr>
            <p:ph type="ftr" sz="quarter" idx="11"/>
          </p:nvPr>
        </p:nvSpPr>
        <p:spPr>
          <a:noFill/>
          <a:ln>
            <a:miter lim="800000"/>
            <a:headEnd/>
            <a:tailEnd/>
          </a:ln>
        </p:spPr>
        <p:txBody>
          <a:bodyPr/>
          <a:lstStyle/>
          <a:p>
            <a:endParaRPr lang="en-US" smtClean="0"/>
          </a:p>
        </p:txBody>
      </p:sp>
      <p:pic>
        <p:nvPicPr>
          <p:cNvPr id="36869" name="Picture 1"/>
          <p:cNvPicPr>
            <a:picLocks noChangeAspect="1" noChangeArrowheads="1"/>
          </p:cNvPicPr>
          <p:nvPr/>
        </p:nvPicPr>
        <p:blipFill>
          <a:blip r:embed="rId4" cstate="print"/>
          <a:srcRect/>
          <a:stretch>
            <a:fillRect/>
          </a:stretch>
        </p:blipFill>
        <p:spPr bwMode="auto">
          <a:xfrm>
            <a:off x="0" y="5749925"/>
            <a:ext cx="9144000" cy="110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3154</TotalTime>
  <Pages>44</Pages>
  <Words>1568</Words>
  <Application>Microsoft Office PowerPoint</Application>
  <PresentationFormat>On-screen Show (4:3)</PresentationFormat>
  <Paragraphs>262</Paragraphs>
  <Slides>31</Slides>
  <Notes>14</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0</vt:i4>
      </vt:variant>
      <vt:variant>
        <vt:lpstr>Slide Titles</vt:lpstr>
      </vt:variant>
      <vt:variant>
        <vt:i4>31</vt:i4>
      </vt:variant>
    </vt:vector>
  </HeadingPairs>
  <TitlesOfParts>
    <vt:vector size="39" baseType="lpstr">
      <vt:lpstr>Arial</vt:lpstr>
      <vt:lpstr>Times New Roman</vt:lpstr>
      <vt:lpstr>Wingdings</vt:lpstr>
      <vt:lpstr>Monotype Sorts</vt:lpstr>
      <vt:lpstr>Microsoft Sans Serif</vt:lpstr>
      <vt:lpstr>ＭＳ Ｐゴシック</vt:lpstr>
      <vt:lpstr>Custom Design</vt:lpstr>
      <vt:lpstr>1_Default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VISTA Project Sponsor “Match”</vt:lpstr>
      <vt:lpstr>National Civilian Community Corps</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Place in the Service Field</dc:title>
  <dc:subject>North Central Cluster Training</dc:subject>
  <dc:creator>Kyle Caldwell</dc:creator>
  <cp:lastModifiedBy> </cp:lastModifiedBy>
  <cp:revision>289</cp:revision>
  <cp:lastPrinted>2012-06-14T20:35:47Z</cp:lastPrinted>
  <dcterms:created xsi:type="dcterms:W3CDTF">2001-11-03T09:01:10Z</dcterms:created>
  <dcterms:modified xsi:type="dcterms:W3CDTF">2012-07-24T22:02:23Z</dcterms:modified>
</cp:coreProperties>
</file>