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3" r:id="rId1"/>
  </p:sldMasterIdLst>
  <p:notesMasterIdLst>
    <p:notesMasterId r:id="rId22"/>
  </p:notesMasterIdLst>
  <p:sldIdLst>
    <p:sldId id="273" r:id="rId2"/>
    <p:sldId id="260" r:id="rId3"/>
    <p:sldId id="261" r:id="rId4"/>
    <p:sldId id="278" r:id="rId5"/>
    <p:sldId id="264" r:id="rId6"/>
    <p:sldId id="277" r:id="rId7"/>
    <p:sldId id="266" r:id="rId8"/>
    <p:sldId id="267" r:id="rId9"/>
    <p:sldId id="268" r:id="rId10"/>
    <p:sldId id="280" r:id="rId11"/>
    <p:sldId id="281" r:id="rId12"/>
    <p:sldId id="288" r:id="rId13"/>
    <p:sldId id="285" r:id="rId14"/>
    <p:sldId id="279" r:id="rId15"/>
    <p:sldId id="286" r:id="rId16"/>
    <p:sldId id="287" r:id="rId17"/>
    <p:sldId id="282" r:id="rId18"/>
    <p:sldId id="276" r:id="rId19"/>
    <p:sldId id="283" r:id="rId20"/>
    <p:sldId id="272"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8681" autoAdjust="0"/>
    <p:restoredTop sz="94660" autoAdjust="0"/>
  </p:normalViewPr>
  <p:slideViewPr>
    <p:cSldViewPr>
      <p:cViewPr varScale="1">
        <p:scale>
          <a:sx n="112" d="100"/>
          <a:sy n="112" d="100"/>
        </p:scale>
        <p:origin x="-159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8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00C9A96-6DE1-472F-8BB7-84EC153ED1DD}" type="datetimeFigureOut">
              <a:rPr lang="en-US"/>
              <a:pPr>
                <a:defRPr/>
              </a:pPr>
              <a:t>7/24/2012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FB0E958-2C25-4060-8B3A-8DAF4627582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6C7A41-33D1-48ED-BF30-B92B7AB9D11D}"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E9229F-D6FD-45E9-80D4-7D0E6F624C92}"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lvl="1" eaLnBrk="1" hangingPunct="1">
              <a:lnSpc>
                <a:spcPct val="90000"/>
              </a:lnSpc>
              <a:spcBef>
                <a:spcPct val="0"/>
              </a:spcBef>
              <a:buFont typeface="Wingdings" pitchFamily="2" charset="2"/>
              <a:buChar char="§"/>
            </a:pPr>
            <a:r>
              <a:rPr lang="en-US" sz="1100" smtClean="0">
                <a:ea typeface="ＭＳ Ｐゴシック" pitchFamily="34" charset="-128"/>
              </a:rPr>
              <a:t>Between 2007 and 2009, NAEP 4</a:t>
            </a:r>
            <a:r>
              <a:rPr lang="en-US" sz="1100" baseline="30000" smtClean="0">
                <a:ea typeface="ＭＳ Ｐゴシック" pitchFamily="34" charset="-128"/>
              </a:rPr>
              <a:t>th</a:t>
            </a:r>
            <a:r>
              <a:rPr lang="en-US" sz="1100" smtClean="0">
                <a:ea typeface="ＭＳ Ｐゴシック" pitchFamily="34" charset="-128"/>
              </a:rPr>
              <a:t> grade math scores were flat—with only a slight improvement in 8th grade.</a:t>
            </a:r>
          </a:p>
          <a:p>
            <a:pPr lvl="1" eaLnBrk="1" hangingPunct="1">
              <a:lnSpc>
                <a:spcPct val="90000"/>
              </a:lnSpc>
              <a:spcBef>
                <a:spcPct val="0"/>
              </a:spcBef>
            </a:pPr>
            <a:endParaRPr lang="en-US" sz="1100" smtClean="0">
              <a:ea typeface="ＭＳ Ｐゴシック" pitchFamily="34" charset="-128"/>
            </a:endParaRPr>
          </a:p>
          <a:p>
            <a:pPr lvl="1" eaLnBrk="1" hangingPunct="1">
              <a:lnSpc>
                <a:spcPct val="90000"/>
              </a:lnSpc>
              <a:spcBef>
                <a:spcPct val="0"/>
              </a:spcBef>
              <a:buFont typeface="Wingdings" pitchFamily="2" charset="2"/>
              <a:buChar char="§"/>
            </a:pPr>
            <a:r>
              <a:rPr lang="en-US" sz="1100" smtClean="0">
                <a:ea typeface="ＭＳ Ｐゴシック" pitchFamily="34" charset="-128"/>
              </a:rPr>
              <a:t>Only 40 percent of our adults earn a two-year or four-year degree.</a:t>
            </a:r>
          </a:p>
          <a:p>
            <a:pPr lvl="1" eaLnBrk="1" hangingPunct="1">
              <a:lnSpc>
                <a:spcPct val="90000"/>
              </a:lnSpc>
              <a:spcBef>
                <a:spcPct val="0"/>
              </a:spcBef>
              <a:buFont typeface="Wingdings" pitchFamily="2" charset="2"/>
              <a:buNone/>
            </a:pPr>
            <a:endParaRPr lang="en-US" sz="1100" smtClean="0">
              <a:ea typeface="ＭＳ Ｐゴシック" pitchFamily="34" charset="-128"/>
            </a:endParaRPr>
          </a:p>
          <a:p>
            <a:pPr lvl="1" eaLnBrk="1" hangingPunct="1">
              <a:lnSpc>
                <a:spcPct val="90000"/>
              </a:lnSpc>
              <a:spcBef>
                <a:spcPct val="0"/>
              </a:spcBef>
              <a:buFont typeface="Wingdings" pitchFamily="2" charset="2"/>
              <a:buChar char="§"/>
            </a:pPr>
            <a:r>
              <a:rPr lang="en-US" sz="700" smtClean="0">
                <a:ea typeface="ＭＳ Ｐゴシック" pitchFamily="34" charset="-128"/>
              </a:rPr>
              <a:t>Rate of College Completion for 25 – 34 year-olds: 10th in the world</a:t>
            </a:r>
          </a:p>
          <a:p>
            <a:pPr lvl="2" eaLnBrk="1" hangingPunct="1">
              <a:lnSpc>
                <a:spcPct val="90000"/>
              </a:lnSpc>
              <a:spcBef>
                <a:spcPct val="0"/>
              </a:spcBef>
              <a:buFont typeface="Wingdings" pitchFamily="2" charset="2"/>
              <a:buChar char="§"/>
            </a:pPr>
            <a:endParaRPr lang="en-US" sz="700" smtClean="0">
              <a:ea typeface="ＭＳ Ｐゴシック" pitchFamily="34" charset="-128"/>
            </a:endParaRPr>
          </a:p>
          <a:p>
            <a:pPr lvl="1" eaLnBrk="1" hangingPunct="1">
              <a:lnSpc>
                <a:spcPct val="90000"/>
              </a:lnSpc>
              <a:spcBef>
                <a:spcPct val="0"/>
              </a:spcBef>
              <a:buFont typeface="Wingdings" pitchFamily="2" charset="2"/>
              <a:buNone/>
            </a:pPr>
            <a:r>
              <a:rPr lang="en-US" sz="700" smtClean="0">
                <a:solidFill>
                  <a:srgbClr val="003399"/>
                </a:solidFill>
                <a:ea typeface="ＭＳ Ｐゴシック" pitchFamily="34" charset="-128"/>
              </a:rPr>
              <a:t>The U.S. Labor Department predicts a shortage of some 35 million skilled and educated workers over the next 30 years.  Add the 70 million Americans slated to retire between 2010 and 2020, and we have what analysts call a major "skills recession" looming.  </a:t>
            </a:r>
          </a:p>
          <a:p>
            <a:pPr lvl="1" eaLnBrk="1" hangingPunct="1">
              <a:lnSpc>
                <a:spcPct val="90000"/>
              </a:lnSpc>
              <a:spcBef>
                <a:spcPct val="0"/>
              </a:spcBef>
              <a:buFont typeface="Wingdings" pitchFamily="2" charset="2"/>
              <a:buNone/>
            </a:pPr>
            <a:endParaRPr lang="en-US" sz="700" b="1" smtClean="0">
              <a:solidFill>
                <a:srgbClr val="FF0000"/>
              </a:solidFill>
              <a:ea typeface="ＭＳ Ｐゴシック" pitchFamily="34" charset="-128"/>
            </a:endParaRPr>
          </a:p>
          <a:p>
            <a:pPr lvl="1" eaLnBrk="1" hangingPunct="1">
              <a:lnSpc>
                <a:spcPct val="90000"/>
              </a:lnSpc>
              <a:spcBef>
                <a:spcPct val="0"/>
              </a:spcBef>
            </a:pPr>
            <a:endParaRPr lang="en-US" sz="700" smtClean="0">
              <a:ea typeface="ＭＳ Ｐゴシック" pitchFamily="34" charset="-128"/>
            </a:endParaRPr>
          </a:p>
          <a:p>
            <a:pPr lvl="2" eaLnBrk="1" hangingPunct="1">
              <a:lnSpc>
                <a:spcPct val="90000"/>
              </a:lnSpc>
              <a:spcBef>
                <a:spcPct val="0"/>
              </a:spcBef>
              <a:buFont typeface="Wingdings" pitchFamily="2" charset="2"/>
              <a:buNone/>
            </a:pPr>
            <a:endParaRPr lang="en-US" sz="1100" smtClean="0">
              <a:ea typeface="ＭＳ Ｐゴシック" pitchFamily="34" charset="-128"/>
            </a:endParaRPr>
          </a:p>
          <a:p>
            <a:pPr eaLnBrk="1" hangingPunct="1">
              <a:lnSpc>
                <a:spcPct val="90000"/>
              </a:lnSpc>
              <a:spcBef>
                <a:spcPct val="0"/>
              </a:spcBef>
            </a:pPr>
            <a:endParaRPr lang="en-US" sz="1100" smtClean="0">
              <a:ea typeface="ＭＳ Ｐゴシック" pitchFamily="34" charset="-128"/>
            </a:endParaRPr>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50D455-D238-4DB0-8024-C5735DE4563C}"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lvl="1" eaLnBrk="1" hangingPunct="1">
              <a:lnSpc>
                <a:spcPct val="90000"/>
              </a:lnSpc>
              <a:spcBef>
                <a:spcPct val="0"/>
              </a:spcBef>
              <a:buFont typeface="Wingdings" pitchFamily="2" charset="2"/>
              <a:buChar char="§"/>
            </a:pPr>
            <a:r>
              <a:rPr lang="en-US" sz="1100" smtClean="0">
                <a:ea typeface="ＭＳ Ｐゴシック" pitchFamily="34" charset="-128"/>
              </a:rPr>
              <a:t>Between 2007 and 2009, NAEP 4</a:t>
            </a:r>
            <a:r>
              <a:rPr lang="en-US" sz="1100" baseline="30000" smtClean="0">
                <a:ea typeface="ＭＳ Ｐゴシック" pitchFamily="34" charset="-128"/>
              </a:rPr>
              <a:t>th</a:t>
            </a:r>
            <a:r>
              <a:rPr lang="en-US" sz="1100" smtClean="0">
                <a:ea typeface="ＭＳ Ｐゴシック" pitchFamily="34" charset="-128"/>
              </a:rPr>
              <a:t> grade math scores were flat—with only a slight improvement in 8th grade.</a:t>
            </a:r>
          </a:p>
          <a:p>
            <a:pPr lvl="1" eaLnBrk="1" hangingPunct="1">
              <a:lnSpc>
                <a:spcPct val="90000"/>
              </a:lnSpc>
              <a:spcBef>
                <a:spcPct val="0"/>
              </a:spcBef>
            </a:pPr>
            <a:endParaRPr lang="en-US" sz="1100" smtClean="0">
              <a:ea typeface="ＭＳ Ｐゴシック" pitchFamily="34" charset="-128"/>
            </a:endParaRPr>
          </a:p>
          <a:p>
            <a:pPr lvl="1" eaLnBrk="1" hangingPunct="1">
              <a:lnSpc>
                <a:spcPct val="90000"/>
              </a:lnSpc>
              <a:spcBef>
                <a:spcPct val="0"/>
              </a:spcBef>
              <a:buFont typeface="Wingdings" pitchFamily="2" charset="2"/>
              <a:buChar char="§"/>
            </a:pPr>
            <a:r>
              <a:rPr lang="en-US" sz="1100" smtClean="0">
                <a:ea typeface="ＭＳ Ｐゴシック" pitchFamily="34" charset="-128"/>
              </a:rPr>
              <a:t>Only 40 percent of our adults earn a two-year or four-year degree.</a:t>
            </a:r>
          </a:p>
          <a:p>
            <a:pPr lvl="1" eaLnBrk="1" hangingPunct="1">
              <a:lnSpc>
                <a:spcPct val="90000"/>
              </a:lnSpc>
              <a:spcBef>
                <a:spcPct val="0"/>
              </a:spcBef>
              <a:buFont typeface="Wingdings" pitchFamily="2" charset="2"/>
              <a:buNone/>
            </a:pPr>
            <a:endParaRPr lang="en-US" sz="1100" smtClean="0">
              <a:ea typeface="ＭＳ Ｐゴシック" pitchFamily="34" charset="-128"/>
            </a:endParaRPr>
          </a:p>
          <a:p>
            <a:pPr lvl="1" eaLnBrk="1" hangingPunct="1">
              <a:lnSpc>
                <a:spcPct val="90000"/>
              </a:lnSpc>
              <a:spcBef>
                <a:spcPct val="0"/>
              </a:spcBef>
              <a:buFont typeface="Wingdings" pitchFamily="2" charset="2"/>
              <a:buChar char="§"/>
            </a:pPr>
            <a:r>
              <a:rPr lang="en-US" sz="700" smtClean="0">
                <a:ea typeface="ＭＳ Ｐゴシック" pitchFamily="34" charset="-128"/>
              </a:rPr>
              <a:t>Rate of College Completion for 25 – 34 year-olds: 10th in the world</a:t>
            </a:r>
          </a:p>
          <a:p>
            <a:pPr lvl="2" eaLnBrk="1" hangingPunct="1">
              <a:lnSpc>
                <a:spcPct val="90000"/>
              </a:lnSpc>
              <a:spcBef>
                <a:spcPct val="0"/>
              </a:spcBef>
              <a:buFont typeface="Wingdings" pitchFamily="2" charset="2"/>
              <a:buChar char="§"/>
            </a:pPr>
            <a:endParaRPr lang="en-US" sz="700" smtClean="0">
              <a:ea typeface="ＭＳ Ｐゴシック" pitchFamily="34" charset="-128"/>
            </a:endParaRPr>
          </a:p>
          <a:p>
            <a:pPr lvl="1" eaLnBrk="1" hangingPunct="1">
              <a:lnSpc>
                <a:spcPct val="90000"/>
              </a:lnSpc>
              <a:spcBef>
                <a:spcPct val="0"/>
              </a:spcBef>
              <a:buFont typeface="Wingdings" pitchFamily="2" charset="2"/>
              <a:buNone/>
            </a:pPr>
            <a:r>
              <a:rPr lang="en-US" sz="700" smtClean="0">
                <a:solidFill>
                  <a:srgbClr val="003399"/>
                </a:solidFill>
                <a:ea typeface="ＭＳ Ｐゴシック" pitchFamily="34" charset="-128"/>
              </a:rPr>
              <a:t>The U.S. Labor Department predicts a shortage of some 35 million skilled and educated workers over the next 30 years.  Add the 70 million Americans slated to retire between 2010 and 2020, and we have what analysts call a major "skills recession" looming.  </a:t>
            </a:r>
          </a:p>
          <a:p>
            <a:pPr lvl="1" eaLnBrk="1" hangingPunct="1">
              <a:lnSpc>
                <a:spcPct val="90000"/>
              </a:lnSpc>
              <a:spcBef>
                <a:spcPct val="0"/>
              </a:spcBef>
              <a:buFont typeface="Wingdings" pitchFamily="2" charset="2"/>
              <a:buNone/>
            </a:pPr>
            <a:endParaRPr lang="en-US" sz="700" b="1" smtClean="0">
              <a:solidFill>
                <a:srgbClr val="FF0000"/>
              </a:solidFill>
              <a:ea typeface="ＭＳ Ｐゴシック" pitchFamily="34" charset="-128"/>
            </a:endParaRPr>
          </a:p>
          <a:p>
            <a:pPr lvl="1" eaLnBrk="1" hangingPunct="1">
              <a:lnSpc>
                <a:spcPct val="90000"/>
              </a:lnSpc>
              <a:spcBef>
                <a:spcPct val="0"/>
              </a:spcBef>
            </a:pPr>
            <a:endParaRPr lang="en-US" sz="700" smtClean="0">
              <a:ea typeface="ＭＳ Ｐゴシック" pitchFamily="34" charset="-128"/>
            </a:endParaRPr>
          </a:p>
          <a:p>
            <a:pPr lvl="2" eaLnBrk="1" hangingPunct="1">
              <a:lnSpc>
                <a:spcPct val="90000"/>
              </a:lnSpc>
              <a:spcBef>
                <a:spcPct val="0"/>
              </a:spcBef>
              <a:buFont typeface="Wingdings" pitchFamily="2" charset="2"/>
              <a:buNone/>
            </a:pPr>
            <a:endParaRPr lang="en-US" sz="1100" smtClean="0">
              <a:ea typeface="ＭＳ Ｐゴシック" pitchFamily="34" charset="-128"/>
            </a:endParaRPr>
          </a:p>
          <a:p>
            <a:pPr eaLnBrk="1" hangingPunct="1">
              <a:lnSpc>
                <a:spcPct val="90000"/>
              </a:lnSpc>
              <a:spcBef>
                <a:spcPct val="0"/>
              </a:spcBef>
            </a:pPr>
            <a:endParaRPr lang="en-US" sz="1100" smtClean="0">
              <a:ea typeface="ＭＳ Ｐゴシック" pitchFamily="34" charset="-128"/>
            </a:endParaRPr>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A302B7-7601-4908-BEBB-520FFEA3B6F5}"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n-US" smtClean="0">
                <a:ea typeface="ＭＳ Ｐゴシック" pitchFamily="34" charset="-128"/>
              </a:rPr>
              <a:t>In President Obama’s first address to Congress, he challenged America to meet an ambitious goal for education:  By 2020, we will once again have the highest proportion of college graduates in the world. Meeting this goal is vital for securing our long-term economic security, because the country that out-educates us today will out-compete us tomorrow.  We must work to ensure that all children in America receive a world-class education to prepare them to succeed in college and careers. </a:t>
            </a:r>
          </a:p>
          <a:p>
            <a:pPr eaLnBrk="1" hangingPunct="1">
              <a:lnSpc>
                <a:spcPct val="90000"/>
              </a:lnSpc>
              <a:spcBef>
                <a:spcPct val="0"/>
              </a:spcBef>
            </a:pPr>
            <a:endParaRPr lang="en-US" smtClean="0">
              <a:ea typeface="ＭＳ Ｐゴシック" pitchFamily="34" charset="-128"/>
            </a:endParaRPr>
          </a:p>
          <a:p>
            <a:pPr eaLnBrk="1" hangingPunct="1">
              <a:lnSpc>
                <a:spcPct val="90000"/>
              </a:lnSpc>
              <a:spcBef>
                <a:spcPct val="0"/>
              </a:spcBef>
            </a:pPr>
            <a:r>
              <a:rPr lang="en-US" smtClean="0">
                <a:ea typeface="ＭＳ Ｐゴシック" pitchFamily="34" charset="-128"/>
              </a:rPr>
              <a:t>To accomplish this, we must:</a:t>
            </a:r>
          </a:p>
          <a:p>
            <a:pPr marL="446088" lvl="1" eaLnBrk="1" hangingPunct="1">
              <a:lnSpc>
                <a:spcPct val="90000"/>
              </a:lnSpc>
              <a:spcBef>
                <a:spcPct val="0"/>
              </a:spcBef>
              <a:buFontTx/>
              <a:buChar char="•"/>
            </a:pPr>
            <a:r>
              <a:rPr lang="en-US" sz="2700" smtClean="0">
                <a:ea typeface="ＭＳ Ｐゴシック" pitchFamily="34" charset="-128"/>
              </a:rPr>
              <a:t>Improve student achievement </a:t>
            </a:r>
          </a:p>
          <a:p>
            <a:pPr marL="446088" lvl="1" eaLnBrk="1" hangingPunct="1">
              <a:lnSpc>
                <a:spcPct val="90000"/>
              </a:lnSpc>
              <a:spcBef>
                <a:spcPct val="0"/>
              </a:spcBef>
              <a:buFontTx/>
              <a:buChar char="•"/>
            </a:pPr>
            <a:r>
              <a:rPr lang="en-US" sz="2700" smtClean="0">
                <a:ea typeface="ＭＳ Ｐゴシック" pitchFamily="34" charset="-128"/>
              </a:rPr>
              <a:t>Narrow achievement gaps</a:t>
            </a:r>
          </a:p>
          <a:p>
            <a:pPr marL="446088" lvl="1" eaLnBrk="1" hangingPunct="1">
              <a:lnSpc>
                <a:spcPct val="90000"/>
              </a:lnSpc>
              <a:spcBef>
                <a:spcPct val="0"/>
              </a:spcBef>
              <a:buFontTx/>
              <a:buChar char="•"/>
            </a:pPr>
            <a:r>
              <a:rPr lang="en-US" sz="2700" smtClean="0">
                <a:ea typeface="ＭＳ Ｐゴシック" pitchFamily="34" charset="-128"/>
              </a:rPr>
              <a:t>Increase graduation and college enrollment rates </a:t>
            </a:r>
          </a:p>
          <a:p>
            <a:pPr eaLnBrk="1" hangingPunct="1">
              <a:lnSpc>
                <a:spcPct val="90000"/>
              </a:lnSpc>
              <a:spcBef>
                <a:spcPct val="0"/>
              </a:spcBef>
            </a:pPr>
            <a:endParaRPr lang="en-US" smtClean="0">
              <a:ea typeface="ＭＳ Ｐゴシック" pitchFamily="34" charset="-128"/>
            </a:endParaRPr>
          </a:p>
          <a:p>
            <a:pPr eaLnBrk="1" hangingPunct="1">
              <a:lnSpc>
                <a:spcPct val="90000"/>
              </a:lnSpc>
              <a:spcBef>
                <a:spcPct val="0"/>
              </a:spcBef>
            </a:pPr>
            <a:endParaRPr lang="en-US" smtClean="0">
              <a:ea typeface="ＭＳ Ｐゴシック" pitchFamily="34" charset="-128"/>
            </a:endParaRPr>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DD9708-6A03-44AB-9A32-A4EEB31EFEAE}"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0B214EE-0B24-4CF1-815A-67B93CE395CB}"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46B605-74E1-4BC7-9973-58D8339024FB}"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77E8E0B-F62B-4285-98B1-F22A4B64299C}" type="slidenum">
              <a:rPr lang="en-US" smtClean="0"/>
              <a:pPr fontAlgn="base">
                <a:spcBef>
                  <a:spcPct val="0"/>
                </a:spcBef>
                <a:spcAft>
                  <a:spcPct val="0"/>
                </a:spcAft>
                <a:defRPr/>
              </a:pPr>
              <a:t>8</a:t>
            </a:fld>
            <a:endParaRPr lang="en-US" smtClean="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endParaRPr lang="en-US" sz="9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5EBB0E2-D233-4AE5-8EAF-D4089F789A09}" type="slidenum">
              <a:rPr lang="en-US" smtClean="0"/>
              <a:pPr fontAlgn="base">
                <a:spcBef>
                  <a:spcPct val="0"/>
                </a:spcBef>
                <a:spcAft>
                  <a:spcPct val="0"/>
                </a:spcAft>
                <a:defRPr/>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728A189-C01F-4331-B964-D1EE13A759CE}" type="slidenum">
              <a:rPr lang="en-US" smtClean="0"/>
              <a:pPr>
                <a:defRPr/>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AC124CF5-2C68-4C5D-B171-CECFB49AC696}" type="datetimeFigureOut">
              <a:rPr lang="en-US"/>
              <a:pPr>
                <a:defRPr/>
              </a:pPr>
              <a:t>7/24/2012</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C23B66AD-6DDC-4BF1-8BBB-1922B3F4AB0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1AB08B7-068C-470C-87C8-3E7BD27E81EA}" type="datetimeFigureOut">
              <a:rPr lang="en-US"/>
              <a:pPr>
                <a:defRPr/>
              </a:pPr>
              <a:t>7/24/2012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F059571-AC4C-449C-86A6-6981BBA0DF2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5093A9D-914C-4B84-B583-5D6549CF3C19}" type="datetimeFigureOut">
              <a:rPr lang="en-US"/>
              <a:pPr>
                <a:defRPr/>
              </a:pPr>
              <a:t>7/24/2012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AF4E089-A082-4F9D-92E6-9F37C0B219A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pPr>
              <a:defRPr/>
            </a:pPr>
            <a:fld id="{2B52AFF9-470D-47DB-B2B4-DF7F0E050D1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A4DD8F7-370C-4775-8AB1-B37588436B76}" type="datetimeFigureOut">
              <a:rPr lang="en-US"/>
              <a:pPr>
                <a:defRPr/>
              </a:pPr>
              <a:t>7/24/2012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6BBE570-6BA0-402D-81B2-6AC3F06826F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1F418AD-9C13-4BFD-ADBB-E5B70A0C1876}" type="datetimeFigureOut">
              <a:rPr lang="en-US"/>
              <a:pPr>
                <a:defRPr/>
              </a:pPr>
              <a:t>7/24/2012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834FC8-9E77-4606-8FC5-90AAB5DA6E5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0B63BD9B-ECBD-4177-8DD3-EB9DD2E26F02}" type="datetimeFigureOut">
              <a:rPr lang="en-US"/>
              <a:pPr>
                <a:defRPr/>
              </a:pPr>
              <a:t>7/24/2012</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BBD3837F-7F06-4083-B837-495DF8A3273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476F4398-BFE4-4B2C-A2FD-DA2F40CC5C74}" type="datetimeFigureOut">
              <a:rPr lang="en-US"/>
              <a:pPr>
                <a:defRPr/>
              </a:pPr>
              <a:t>7/24/2012</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4302F1B9-1419-40AA-8650-7FFBFC63BB3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919A45C5-7446-4CF3-815A-CBA8C43CE251}" type="datetimeFigureOut">
              <a:rPr lang="en-US"/>
              <a:pPr>
                <a:defRPr/>
              </a:pPr>
              <a:t>7/24/2012</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7949B22C-9422-4CFF-B636-438F2921646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53EEB1F5-CF7E-4104-BC48-28EBDC3FE480}" type="datetimeFigureOut">
              <a:rPr lang="en-US"/>
              <a:pPr>
                <a:defRPr/>
              </a:pPr>
              <a:t>7/24/2012</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D1C4DB8E-2531-4753-924C-38FD619A5D6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352100A2-153B-4106-9FC7-AF8ABA19C2B9}" type="datetimeFigureOut">
              <a:rPr lang="en-US"/>
              <a:pPr>
                <a:defRPr/>
              </a:pPr>
              <a:t>7/24/2012</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10D57C36-7C54-4C1F-958F-2F24DFE4B4A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ABA4FA92-9D9E-4910-B213-37BE7570BD9C}" type="datetimeFigureOut">
              <a:rPr lang="en-US"/>
              <a:pPr>
                <a:defRPr/>
              </a:pPr>
              <a:t>7/24/2012</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F586B93C-D276-420F-90F0-272CA6E61F8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4100"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4101"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98B5CEFD-9557-4ED8-B0A0-F17089625A05}" type="datetimeFigureOut">
              <a:rPr lang="en-US"/>
              <a:pPr>
                <a:defRPr/>
              </a:pPr>
              <a:t>7/24/2012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6ADD8836-A153-4B91-8E98-6DAF60DFE079}" type="slidenum">
              <a:rPr lang="en-US"/>
              <a:pPr>
                <a:defRPr/>
              </a:pPr>
              <a:t>‹#›</a:t>
            </a:fld>
            <a:endParaRPr lang="en-US"/>
          </a:p>
        </p:txBody>
      </p:sp>
      <p:grpSp>
        <p:nvGrpSpPr>
          <p:cNvPr id="4105"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4338" r:id="rId1"/>
    <p:sldLayoutId id="2147484330" r:id="rId2"/>
    <p:sldLayoutId id="2147484339" r:id="rId3"/>
    <p:sldLayoutId id="2147484331" r:id="rId4"/>
    <p:sldLayoutId id="2147484332" r:id="rId5"/>
    <p:sldLayoutId id="2147484333" r:id="rId6"/>
    <p:sldLayoutId id="2147484334" r:id="rId7"/>
    <p:sldLayoutId id="2147484335" r:id="rId8"/>
    <p:sldLayoutId id="2147484340" r:id="rId9"/>
    <p:sldLayoutId id="2147484336" r:id="rId10"/>
    <p:sldLayoutId id="2147484337" r:id="rId11"/>
    <p:sldLayoutId id="2147484341"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ed.gov/"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hyperlink" Target="mailto:Joe.Barison@ed.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276600"/>
            <a:ext cx="7772400" cy="1470025"/>
          </a:xfrm>
          <a:extLst>
            <a:ext uri="{909E8E84-426E-40DD-AFC4-6F175D3DCCD1}"/>
            <a:ext uri="{91240B29-F687-4F45-9708-019B960494DF}"/>
          </a:extLst>
        </p:spPr>
        <p:txBody>
          <a:bodyPr/>
          <a:lstStyle/>
          <a:p>
            <a:pPr eaLnBrk="1" fontAlgn="auto" hangingPunct="1">
              <a:spcAft>
                <a:spcPts val="0"/>
              </a:spcAft>
              <a:defRPr/>
            </a:pPr>
            <a:r>
              <a:rPr sz="3200" dirty="0" smtClean="0">
                <a:solidFill>
                  <a:schemeClr val="tx2">
                    <a:satMod val="200000"/>
                  </a:schemeClr>
                </a:solidFill>
              </a:rPr>
              <a:t>U.S. Department of Education </a:t>
            </a:r>
            <a:endParaRPr sz="3200" dirty="0">
              <a:solidFill>
                <a:schemeClr val="tx2">
                  <a:satMod val="200000"/>
                </a:schemeClr>
              </a:solidFill>
            </a:endParaRPr>
          </a:p>
        </p:txBody>
      </p:sp>
      <p:sp>
        <p:nvSpPr>
          <p:cNvPr id="1028" name="Subtitle 2"/>
          <p:cNvSpPr>
            <a:spLocks noGrp="1"/>
          </p:cNvSpPr>
          <p:nvPr>
            <p:ph type="subTitle" idx="1"/>
          </p:nvPr>
        </p:nvSpPr>
        <p:spPr>
          <a:xfrm>
            <a:off x="762000" y="4572000"/>
            <a:ext cx="7772400" cy="1508125"/>
          </a:xfrm>
        </p:spPr>
        <p:txBody>
          <a:bodyPr/>
          <a:lstStyle/>
          <a:p>
            <a:pPr marR="0" eaLnBrk="1" hangingPunct="1">
              <a:lnSpc>
                <a:spcPct val="90000"/>
              </a:lnSpc>
              <a:spcBef>
                <a:spcPct val="0"/>
              </a:spcBef>
            </a:pPr>
            <a:endParaRPr lang="en-US" sz="2400" b="1" smtClean="0"/>
          </a:p>
          <a:p>
            <a:pPr marR="0" eaLnBrk="1" hangingPunct="1">
              <a:lnSpc>
                <a:spcPct val="90000"/>
              </a:lnSpc>
              <a:spcBef>
                <a:spcPct val="0"/>
              </a:spcBef>
            </a:pPr>
            <a:r>
              <a:rPr lang="en-US" sz="2400" b="1" smtClean="0"/>
              <a:t>Joe Barison</a:t>
            </a:r>
          </a:p>
          <a:p>
            <a:pPr marR="0" eaLnBrk="1" hangingPunct="1">
              <a:lnSpc>
                <a:spcPct val="90000"/>
              </a:lnSpc>
              <a:spcBef>
                <a:spcPct val="0"/>
              </a:spcBef>
            </a:pPr>
            <a:r>
              <a:rPr lang="en-US" sz="2400" b="1" smtClean="0"/>
              <a:t>San Francisco Office</a:t>
            </a:r>
          </a:p>
          <a:p>
            <a:pPr marR="0" eaLnBrk="1" hangingPunct="1">
              <a:lnSpc>
                <a:spcPct val="90000"/>
              </a:lnSpc>
              <a:spcBef>
                <a:spcPct val="0"/>
              </a:spcBef>
            </a:pPr>
            <a:r>
              <a:rPr lang="en-US" sz="2400" b="1" smtClean="0">
                <a:solidFill>
                  <a:srgbClr val="FFFFFF"/>
                </a:solidFill>
              </a:rPr>
              <a:t>Pacific-Southwest Region</a:t>
            </a:r>
            <a:endParaRPr lang="en-US" sz="2400" b="1" smtClean="0"/>
          </a:p>
          <a:p>
            <a:pPr marR="0" eaLnBrk="1" hangingPunct="1">
              <a:lnSpc>
                <a:spcPct val="90000"/>
              </a:lnSpc>
              <a:spcBef>
                <a:spcPct val="0"/>
              </a:spcBef>
            </a:pPr>
            <a:r>
              <a:rPr lang="en-US" sz="2400" b="1" smtClean="0"/>
              <a:t>Office of Communications and Outreach</a:t>
            </a:r>
          </a:p>
        </p:txBody>
      </p:sp>
      <p:sp>
        <p:nvSpPr>
          <p:cNvPr id="1029" name="TextBox 5"/>
          <p:cNvSpPr txBox="1">
            <a:spLocks noChangeArrowheads="1"/>
          </p:cNvSpPr>
          <p:nvPr/>
        </p:nvSpPr>
        <p:spPr bwMode="auto">
          <a:xfrm>
            <a:off x="1524000" y="1447800"/>
            <a:ext cx="6781800" cy="3108325"/>
          </a:xfrm>
          <a:prstGeom prst="rect">
            <a:avLst/>
          </a:prstGeom>
          <a:noFill/>
          <a:ln w="9525">
            <a:noFill/>
            <a:miter lim="800000"/>
            <a:headEnd/>
            <a:tailEnd/>
          </a:ln>
        </p:spPr>
        <p:txBody>
          <a:bodyPr>
            <a:spAutoFit/>
          </a:bodyPr>
          <a:lstStyle/>
          <a:p>
            <a:pPr algn="ctr"/>
            <a:endParaRPr lang="en-US" sz="2400" b="1">
              <a:latin typeface="Corbel" pitchFamily="34" charset="0"/>
            </a:endParaRPr>
          </a:p>
          <a:p>
            <a:pPr algn="ctr"/>
            <a:r>
              <a:rPr lang="en-US" sz="2400" b="1">
                <a:solidFill>
                  <a:srgbClr val="FFFFFF"/>
                </a:solidFill>
                <a:latin typeface="Corbel" pitchFamily="34" charset="0"/>
              </a:rPr>
              <a:t>The 17</a:t>
            </a:r>
            <a:r>
              <a:rPr lang="en-US" sz="2400" b="1" baseline="30000">
                <a:solidFill>
                  <a:srgbClr val="FFFFFF"/>
                </a:solidFill>
                <a:latin typeface="Corbel" pitchFamily="34" charset="0"/>
              </a:rPr>
              <a:t>th</a:t>
            </a:r>
            <a:r>
              <a:rPr lang="en-US" sz="2400" b="1">
                <a:solidFill>
                  <a:srgbClr val="FFFFFF"/>
                </a:solidFill>
                <a:latin typeface="Corbel" pitchFamily="34" charset="0"/>
              </a:rPr>
              <a:t> Annual</a:t>
            </a:r>
          </a:p>
          <a:p>
            <a:pPr algn="ctr"/>
            <a:r>
              <a:rPr lang="en-US" sz="2400" b="1">
                <a:solidFill>
                  <a:srgbClr val="FFFFFF"/>
                </a:solidFill>
                <a:latin typeface="Corbel" pitchFamily="34" charset="0"/>
              </a:rPr>
              <a:t>U.S. Representative Lucille Roybal-Allard</a:t>
            </a:r>
          </a:p>
          <a:p>
            <a:pPr algn="ctr"/>
            <a:r>
              <a:rPr lang="en-US" sz="2800" b="1">
                <a:solidFill>
                  <a:srgbClr val="FFFFFF"/>
                </a:solidFill>
                <a:latin typeface="Corbel" pitchFamily="34" charset="0"/>
              </a:rPr>
              <a:t>GRANTS WORKSHOP</a:t>
            </a:r>
          </a:p>
          <a:p>
            <a:pPr algn="ctr"/>
            <a:endParaRPr lang="en-US" sz="2800" b="1">
              <a:latin typeface="Corbel" pitchFamily="34" charset="0"/>
            </a:endParaRPr>
          </a:p>
          <a:p>
            <a:pPr algn="ctr"/>
            <a:endParaRPr lang="en-US" sz="2400" b="1">
              <a:latin typeface="Corbel" pitchFamily="34" charset="0"/>
            </a:endParaRPr>
          </a:p>
          <a:p>
            <a:pPr algn="ctr"/>
            <a:endParaRPr lang="en-US" sz="2400" b="1">
              <a:latin typeface="Corbel" pitchFamily="34" charset="0"/>
            </a:endParaRPr>
          </a:p>
          <a:p>
            <a:pPr algn="ctr"/>
            <a:endParaRPr lang="en-US" sz="2000" b="1">
              <a:latin typeface="Corbel" pitchFamily="34" charset="0"/>
            </a:endParaRPr>
          </a:p>
        </p:txBody>
      </p:sp>
      <p:graphicFrame>
        <p:nvGraphicFramePr>
          <p:cNvPr id="1026" name="Object 4"/>
          <p:cNvGraphicFramePr>
            <a:graphicFrameLocks noChangeAspect="1"/>
          </p:cNvGraphicFramePr>
          <p:nvPr/>
        </p:nvGraphicFramePr>
        <p:xfrm>
          <a:off x="0" y="0"/>
          <a:ext cx="1593850" cy="1524000"/>
        </p:xfrm>
        <a:graphic>
          <a:graphicData uri="http://schemas.openxmlformats.org/presentationml/2006/ole">
            <p:oleObj spid="_x0000_s1026" name="Picture" r:id="rId4" imgW="2819192" imgH="2819192" progId="StaticMetafile">
              <p:embed/>
            </p:oleObj>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a:r>
              <a:rPr lang="en-US" sz="3600" b="1" smtClean="0">
                <a:solidFill>
                  <a:schemeClr val="tx1"/>
                </a:solidFill>
                <a:latin typeface="Franklin Gothic Book" pitchFamily="34" charset="0"/>
              </a:rPr>
              <a:t>“The Big Eight”</a:t>
            </a:r>
          </a:p>
        </p:txBody>
      </p:sp>
      <p:sp>
        <p:nvSpPr>
          <p:cNvPr id="17411" name="Content Placeholder 2"/>
          <p:cNvSpPr>
            <a:spLocks noGrp="1"/>
          </p:cNvSpPr>
          <p:nvPr>
            <p:ph idx="1"/>
          </p:nvPr>
        </p:nvSpPr>
        <p:spPr>
          <a:xfrm>
            <a:off x="457200" y="2286000"/>
            <a:ext cx="8229600" cy="4038600"/>
          </a:xfrm>
        </p:spPr>
        <p:txBody>
          <a:bodyPr/>
          <a:lstStyle/>
          <a:p>
            <a:r>
              <a:rPr lang="en-US" smtClean="0">
                <a:solidFill>
                  <a:srgbClr val="0070C0"/>
                </a:solidFill>
                <a:latin typeface="Franklin Gothic Book" pitchFamily="34" charset="0"/>
              </a:rPr>
              <a:t>Office of English Language Acquisition</a:t>
            </a:r>
          </a:p>
          <a:p>
            <a:r>
              <a:rPr lang="en-US" smtClean="0">
                <a:solidFill>
                  <a:srgbClr val="0070C0"/>
                </a:solidFill>
                <a:latin typeface="Franklin Gothic Book" pitchFamily="34" charset="0"/>
              </a:rPr>
              <a:t>Institute of Education Sciences</a:t>
            </a:r>
          </a:p>
          <a:p>
            <a:r>
              <a:rPr lang="en-US" smtClean="0">
                <a:solidFill>
                  <a:srgbClr val="0070C0"/>
                </a:solidFill>
                <a:latin typeface="Franklin Gothic Book" pitchFamily="34" charset="0"/>
              </a:rPr>
              <a:t>Office of Elementary and Secondary Education</a:t>
            </a:r>
          </a:p>
          <a:p>
            <a:r>
              <a:rPr lang="en-US" smtClean="0">
                <a:solidFill>
                  <a:srgbClr val="0070C0"/>
                </a:solidFill>
                <a:latin typeface="Franklin Gothic Book" pitchFamily="34" charset="0"/>
              </a:rPr>
              <a:t>Office of Safe and Drug-Free Schools</a:t>
            </a:r>
          </a:p>
          <a:p>
            <a:r>
              <a:rPr lang="en-US" smtClean="0">
                <a:solidFill>
                  <a:srgbClr val="0070C0"/>
                </a:solidFill>
                <a:latin typeface="Franklin Gothic Book" pitchFamily="34" charset="0"/>
              </a:rPr>
              <a:t>Office of Innovation and Improvement</a:t>
            </a:r>
          </a:p>
          <a:p>
            <a:r>
              <a:rPr lang="en-US" smtClean="0">
                <a:solidFill>
                  <a:srgbClr val="0070C0"/>
                </a:solidFill>
                <a:latin typeface="Franklin Gothic Book" pitchFamily="34" charset="0"/>
              </a:rPr>
              <a:t>Office of Postsecondary Education</a:t>
            </a:r>
          </a:p>
          <a:p>
            <a:r>
              <a:rPr lang="en-US" smtClean="0">
                <a:solidFill>
                  <a:srgbClr val="0070C0"/>
                </a:solidFill>
                <a:latin typeface="Franklin Gothic Book" pitchFamily="34" charset="0"/>
              </a:rPr>
              <a:t>Office of Special Education and Rehabilitative Services</a:t>
            </a:r>
          </a:p>
          <a:p>
            <a:r>
              <a:rPr lang="en-US" smtClean="0">
                <a:solidFill>
                  <a:srgbClr val="0070C0"/>
                </a:solidFill>
                <a:latin typeface="Franklin Gothic Book" pitchFamily="34" charset="0"/>
              </a:rPr>
              <a:t>Office of Vocational and Adult Education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3400" y="533400"/>
            <a:ext cx="8229600" cy="1143000"/>
          </a:xfrm>
        </p:spPr>
        <p:txBody>
          <a:bodyPr/>
          <a:lstStyle/>
          <a:p>
            <a:pPr algn="ctr"/>
            <a:r>
              <a:rPr lang="en-US" sz="3600" b="1" smtClean="0">
                <a:solidFill>
                  <a:schemeClr val="tx1"/>
                </a:solidFill>
                <a:latin typeface="Franklin Gothic Book" pitchFamily="34" charset="0"/>
              </a:rPr>
              <a:t>Sample Grants – Open for Application</a:t>
            </a:r>
          </a:p>
        </p:txBody>
      </p:sp>
      <p:sp>
        <p:nvSpPr>
          <p:cNvPr id="18435" name="Content Placeholder 2"/>
          <p:cNvSpPr>
            <a:spLocks noGrp="1"/>
          </p:cNvSpPr>
          <p:nvPr>
            <p:ph idx="1"/>
          </p:nvPr>
        </p:nvSpPr>
        <p:spPr>
          <a:xfrm>
            <a:off x="609600" y="1600200"/>
            <a:ext cx="8229600" cy="4770438"/>
          </a:xfrm>
        </p:spPr>
        <p:txBody>
          <a:bodyPr/>
          <a:lstStyle/>
          <a:p>
            <a:pPr marL="457200" indent="-457200">
              <a:buFont typeface="Wingdings 2" pitchFamily="18" charset="2"/>
              <a:buNone/>
            </a:pPr>
            <a:r>
              <a:rPr lang="en-US" sz="1200" b="1" smtClean="0"/>
              <a:t>	</a:t>
            </a:r>
            <a:endParaRPr lang="en-US" sz="1400" smtClean="0"/>
          </a:p>
          <a:p>
            <a:pPr marL="457200" indent="-457200">
              <a:buFont typeface="Wingdings 2" pitchFamily="18" charset="2"/>
              <a:buNone/>
            </a:pPr>
            <a:r>
              <a:rPr lang="en-US" smtClean="0">
                <a:solidFill>
                  <a:srgbClr val="0070C0"/>
                </a:solidFill>
                <a:latin typeface="Franklin Gothic Book" pitchFamily="34" charset="0"/>
              </a:rPr>
              <a:t>► Teacher Incentive Fund (July 22)</a:t>
            </a:r>
            <a:endParaRPr lang="en-US" b="1" smtClean="0">
              <a:solidFill>
                <a:srgbClr val="0070C0"/>
              </a:solidFill>
              <a:latin typeface="Franklin Gothic Book" pitchFamily="34" charset="0"/>
            </a:endParaRPr>
          </a:p>
          <a:p>
            <a:pPr marL="457200" indent="-457200">
              <a:buFont typeface="Wingdings 2" pitchFamily="18" charset="2"/>
              <a:buNone/>
            </a:pPr>
            <a:r>
              <a:rPr lang="en-US" smtClean="0">
                <a:solidFill>
                  <a:srgbClr val="0070C0"/>
                </a:solidFill>
                <a:latin typeface="Franklin Gothic Book" pitchFamily="34" charset="0"/>
              </a:rPr>
              <a:t>► Innovative Approaches to Literacy (July 23)</a:t>
            </a:r>
          </a:p>
          <a:p>
            <a:pPr marL="457200" indent="-457200">
              <a:buFont typeface="Wingdings 2" pitchFamily="18" charset="2"/>
              <a:buNone/>
            </a:pPr>
            <a:r>
              <a:rPr lang="en-US" smtClean="0">
                <a:solidFill>
                  <a:srgbClr val="0070C0"/>
                </a:solidFill>
                <a:latin typeface="Franklin Gothic Book" pitchFamily="34" charset="0"/>
              </a:rPr>
              <a:t>► Promise Neighborhoods – Implementation (July 27)</a:t>
            </a:r>
          </a:p>
          <a:p>
            <a:pPr marL="457200" indent="-457200">
              <a:buFont typeface="Wingdings 2" pitchFamily="18" charset="2"/>
              <a:buNone/>
            </a:pPr>
            <a:r>
              <a:rPr lang="en-US" smtClean="0">
                <a:solidFill>
                  <a:srgbClr val="0070C0"/>
                </a:solidFill>
                <a:latin typeface="Franklin Gothic Book" pitchFamily="34" charset="0"/>
              </a:rPr>
              <a:t>► Art in Education National Program (July 31)</a:t>
            </a:r>
          </a:p>
          <a:p>
            <a:pPr marL="457200" indent="-457200">
              <a:buFont typeface="Wingdings 2" pitchFamily="18" charset="2"/>
              <a:buNone/>
            </a:pPr>
            <a:r>
              <a:rPr lang="en-US" smtClean="0">
                <a:solidFill>
                  <a:srgbClr val="0070C0"/>
                </a:solidFill>
                <a:latin typeface="Franklin Gothic Book" pitchFamily="34" charset="0"/>
              </a:rPr>
              <a:t>► Investing in Innovation Development (August 21)</a:t>
            </a:r>
          </a:p>
          <a:p>
            <a:pPr marL="457200" indent="-457200">
              <a:buFont typeface="Wingdings 2" pitchFamily="18" charset="2"/>
              <a:buNone/>
            </a:pPr>
            <a:r>
              <a:rPr lang="en-US" smtClean="0">
                <a:solidFill>
                  <a:srgbClr val="0070C0"/>
                </a:solidFill>
                <a:latin typeface="Franklin Gothic Book" pitchFamily="34" charset="0"/>
              </a:rPr>
              <a:t>► Disability Rehabilitation Research Projects (TBD)</a:t>
            </a:r>
          </a:p>
          <a:p>
            <a:pPr marL="457200" indent="-457200">
              <a:buFont typeface="Wingdings 2" pitchFamily="18" charset="2"/>
              <a:buNone/>
            </a:pPr>
            <a:r>
              <a:rPr lang="en-US" smtClean="0">
                <a:solidFill>
                  <a:srgbClr val="0070C0"/>
                </a:solidFill>
                <a:latin typeface="Franklin Gothic Book" pitchFamily="34" charset="0"/>
              </a:rPr>
              <a:t>► Early Childhood Personnel Center (TBD)</a:t>
            </a:r>
          </a:p>
          <a:p>
            <a:pPr marL="457200" indent="-457200">
              <a:buFont typeface="Wingdings 2" pitchFamily="18" charset="2"/>
              <a:buNone/>
            </a:pPr>
            <a:r>
              <a:rPr lang="en-US" smtClean="0">
                <a:solidFill>
                  <a:srgbClr val="0070C0"/>
                </a:solidFill>
                <a:latin typeface="Franklin Gothic Book" pitchFamily="34" charset="0"/>
              </a:rPr>
              <a:t>► Preparation in Special Ed, Early Intervention (TBD)</a:t>
            </a:r>
          </a:p>
          <a:p>
            <a:pPr marL="457200" indent="-457200">
              <a:buFont typeface="Wingdings 2" pitchFamily="18" charset="2"/>
              <a:buNone/>
            </a:pPr>
            <a:endParaRPr lang="en-US" smtClean="0">
              <a:solidFill>
                <a:srgbClr val="0070C0"/>
              </a:solidFill>
              <a:latin typeface="Franklin Gothic Book" pitchFamily="34" charset="0"/>
            </a:endParaRPr>
          </a:p>
          <a:p>
            <a:pPr marL="457200" indent="-457200">
              <a:buFont typeface="Wingdings 2" pitchFamily="18" charset="2"/>
              <a:buNone/>
            </a:pPr>
            <a:endParaRPr lang="en-US" sz="800" b="1" smtClean="0">
              <a:solidFill>
                <a:srgbClr val="0070C0"/>
              </a:solidFill>
              <a:latin typeface="Franklin Gothic Book" pitchFamily="34" charset="0"/>
            </a:endParaRPr>
          </a:p>
          <a:p>
            <a:pPr marL="457200" indent="-457200">
              <a:buFont typeface="Wingdings 2" pitchFamily="18" charset="2"/>
              <a:buNone/>
            </a:pPr>
            <a:r>
              <a:rPr lang="en-US" smtClean="0">
                <a:solidFill>
                  <a:srgbClr val="0070C0"/>
                </a:solidFill>
                <a:latin typeface="Franklin Gothic Book" pitchFamily="34" charset="0"/>
              </a:rPr>
              <a:t> </a:t>
            </a:r>
          </a:p>
          <a:p>
            <a:pPr marL="457200" indent="-457200">
              <a:buFont typeface="Wingdings 2" pitchFamily="18" charset="2"/>
              <a:buNone/>
            </a:pPr>
            <a:endParaRPr lang="en-US" smtClean="0">
              <a:solidFill>
                <a:srgbClr val="0070C0"/>
              </a:solidFill>
              <a:latin typeface="Franklin Gothic Book" pitchFamily="34" charset="0"/>
            </a:endParaRPr>
          </a:p>
          <a:p>
            <a:pPr marL="457200" indent="-457200">
              <a:buFont typeface="Wingdings 2" pitchFamily="18" charset="2"/>
              <a:buNone/>
            </a:pPr>
            <a:endParaRPr lang="en-US" smtClean="0">
              <a:solidFill>
                <a:srgbClr val="0070C0"/>
              </a:solidFill>
              <a:latin typeface="Franklin Gothic Boo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gn="ctr"/>
            <a:r>
              <a:rPr lang="en-US" sz="3600" b="1" smtClean="0">
                <a:solidFill>
                  <a:schemeClr val="tx1"/>
                </a:solidFill>
                <a:latin typeface="Franklin Gothic Book" pitchFamily="34" charset="0"/>
              </a:rPr>
              <a:t>School-District Level </a:t>
            </a:r>
            <a:br>
              <a:rPr lang="en-US" sz="3600" b="1" smtClean="0">
                <a:solidFill>
                  <a:schemeClr val="tx1"/>
                </a:solidFill>
                <a:latin typeface="Franklin Gothic Book" pitchFamily="34" charset="0"/>
              </a:rPr>
            </a:br>
            <a:r>
              <a:rPr lang="en-US" sz="3600" b="1" smtClean="0">
                <a:solidFill>
                  <a:schemeClr val="tx1"/>
                </a:solidFill>
                <a:latin typeface="Franklin Gothic Book" pitchFamily="34" charset="0"/>
              </a:rPr>
              <a:t>Race To The Top</a:t>
            </a:r>
          </a:p>
        </p:txBody>
      </p:sp>
      <p:sp>
        <p:nvSpPr>
          <p:cNvPr id="3" name="Content Placeholder 2"/>
          <p:cNvSpPr>
            <a:spLocks noGrp="1"/>
          </p:cNvSpPr>
          <p:nvPr>
            <p:ph idx="1"/>
          </p:nvPr>
        </p:nvSpPr>
        <p:spPr/>
        <p:txBody>
          <a:bodyPr/>
          <a:lstStyle/>
          <a:p>
            <a:pPr marL="273050" lvl="1" indent="-273050">
              <a:buClr>
                <a:srgbClr val="0BD0D9"/>
              </a:buClr>
              <a:buSzPct val="95000"/>
              <a:buFont typeface="Wingdings 2" pitchFamily="18" charset="2"/>
              <a:buNone/>
              <a:defRPr/>
            </a:pPr>
            <a:endParaRPr lang="en-US" sz="900" b="1" dirty="0" smtClean="0">
              <a:solidFill>
                <a:schemeClr val="accent1"/>
              </a:solidFill>
              <a:latin typeface="Franklin Gothic Book" pitchFamily="34" charset="0"/>
            </a:endParaRPr>
          </a:p>
          <a:p>
            <a:pPr>
              <a:defRPr/>
            </a:pPr>
            <a:r>
              <a:rPr lang="en-US" b="1" dirty="0" smtClean="0">
                <a:solidFill>
                  <a:schemeClr val="accent1"/>
                </a:solidFill>
                <a:latin typeface="Franklin Gothic Book" pitchFamily="34" charset="0"/>
              </a:rPr>
              <a:t>School districts, not states, apply – Historic!</a:t>
            </a:r>
          </a:p>
          <a:p>
            <a:pPr>
              <a:defRPr/>
            </a:pPr>
            <a:r>
              <a:rPr lang="en-US" b="1" dirty="0" smtClean="0">
                <a:solidFill>
                  <a:schemeClr val="accent1"/>
                </a:solidFill>
                <a:latin typeface="Franklin Gothic Book" pitchFamily="34" charset="0"/>
              </a:rPr>
              <a:t>$400-million national competition</a:t>
            </a:r>
          </a:p>
          <a:p>
            <a:pPr>
              <a:defRPr/>
            </a:pPr>
            <a:r>
              <a:rPr lang="en-US" b="1" dirty="0" smtClean="0">
                <a:solidFill>
                  <a:schemeClr val="accent1"/>
                </a:solidFill>
                <a:latin typeface="Franklin Gothic Book" pitchFamily="34" charset="0"/>
              </a:rPr>
              <a:t>Criteria: personalized instruction; close the achievement gaps; prepare students for college</a:t>
            </a:r>
          </a:p>
          <a:p>
            <a:pPr>
              <a:defRPr/>
            </a:pPr>
            <a:r>
              <a:rPr lang="en-US" b="1" dirty="0" smtClean="0">
                <a:solidFill>
                  <a:schemeClr val="accent1"/>
                </a:solidFill>
                <a:latin typeface="Franklin Gothic Book" pitchFamily="34" charset="0"/>
              </a:rPr>
              <a:t>Important dates:</a:t>
            </a:r>
          </a:p>
          <a:p>
            <a:pPr lvl="1">
              <a:defRPr/>
            </a:pPr>
            <a:r>
              <a:rPr lang="en-US" b="1" u="sng" dirty="0" smtClean="0">
                <a:solidFill>
                  <a:schemeClr val="accent1"/>
                </a:solidFill>
                <a:latin typeface="Franklin Gothic Book" pitchFamily="34" charset="0"/>
              </a:rPr>
              <a:t>July 2012</a:t>
            </a:r>
            <a:r>
              <a:rPr lang="en-US" b="1" dirty="0" smtClean="0">
                <a:solidFill>
                  <a:schemeClr val="accent1"/>
                </a:solidFill>
                <a:latin typeface="Franklin Gothic Book" pitchFamily="34" charset="0"/>
              </a:rPr>
              <a:t>: ED releases the application</a:t>
            </a:r>
          </a:p>
          <a:p>
            <a:pPr lvl="1">
              <a:defRPr/>
            </a:pPr>
            <a:r>
              <a:rPr lang="en-US" b="1" u="sng" dirty="0" smtClean="0">
                <a:solidFill>
                  <a:schemeClr val="accent1"/>
                </a:solidFill>
                <a:latin typeface="Franklin Gothic Book" pitchFamily="34" charset="0"/>
              </a:rPr>
              <a:t>October 2012</a:t>
            </a:r>
            <a:r>
              <a:rPr lang="en-US" b="1" dirty="0" smtClean="0">
                <a:solidFill>
                  <a:schemeClr val="accent1"/>
                </a:solidFill>
                <a:latin typeface="Franklin Gothic Book" pitchFamily="34" charset="0"/>
              </a:rPr>
              <a:t>: District submission deadline</a:t>
            </a:r>
          </a:p>
          <a:p>
            <a:pPr lvl="1">
              <a:defRPr/>
            </a:pPr>
            <a:r>
              <a:rPr lang="en-US" b="1" u="sng" dirty="0" smtClean="0">
                <a:solidFill>
                  <a:schemeClr val="accent1"/>
                </a:solidFill>
                <a:latin typeface="Franklin Gothic Book" pitchFamily="34" charset="0"/>
              </a:rPr>
              <a:t>December 2012</a:t>
            </a:r>
            <a:r>
              <a:rPr lang="en-US" b="1" dirty="0" smtClean="0">
                <a:solidFill>
                  <a:schemeClr val="accent1"/>
                </a:solidFill>
                <a:latin typeface="Franklin Gothic Book" pitchFamily="34" charset="0"/>
              </a:rPr>
              <a:t>: Awards will be announced</a:t>
            </a:r>
          </a:p>
          <a:p>
            <a:pPr lvl="1" algn="ctr">
              <a:buFont typeface="Wingdings 2" pitchFamily="18" charset="2"/>
              <a:buNone/>
              <a:defRPr/>
            </a:pPr>
            <a:endParaRPr lang="en-US" b="1" dirty="0" smtClean="0">
              <a:solidFill>
                <a:schemeClr val="accent1"/>
              </a:solidFill>
              <a:latin typeface="Franklin Gothic Book" pitchFamily="34" charset="0"/>
            </a:endParaRPr>
          </a:p>
          <a:p>
            <a:pPr lvl="1">
              <a:buFont typeface="Wingdings 2" pitchFamily="18" charset="2"/>
              <a:buNone/>
              <a:defRPr/>
            </a:pPr>
            <a:endParaRPr lang="en-US" b="1" dirty="0" smtClean="0">
              <a:solidFill>
                <a:schemeClr val="accent1"/>
              </a:solidFill>
              <a:latin typeface="Franklin Gothic Book" pitchFamily="34" charset="0"/>
            </a:endParaRPr>
          </a:p>
          <a:p>
            <a:pPr lvl="1">
              <a:defRPr/>
            </a:pPr>
            <a:endParaRPr lang="en-US" b="1" dirty="0">
              <a:solidFill>
                <a:schemeClr val="accent1"/>
              </a:solidFill>
              <a:latin typeface="Franklin Gothic Boo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lgn="ctr"/>
            <a:r>
              <a:rPr lang="en-US" smtClean="0">
                <a:solidFill>
                  <a:schemeClr val="tx1"/>
                </a:solidFill>
              </a:rPr>
              <a:t>Let’s Go Live….</a:t>
            </a:r>
          </a:p>
        </p:txBody>
      </p:sp>
      <p:pic>
        <p:nvPicPr>
          <p:cNvPr id="20483" name="Content Placeholder 3" descr="Green Sea Turtle.jpg">
            <a:hlinkClick r:id="rId2"/>
          </p:cNvPr>
          <p:cNvPicPr>
            <a:picLocks noGrp="1" noChangeAspect="1"/>
          </p:cNvPicPr>
          <p:nvPr>
            <p:ph idx="1"/>
          </p:nvPr>
        </p:nvPicPr>
        <p:blipFill>
          <a:blip r:embed="rId3" cstate="print"/>
          <a:srcRect/>
          <a:stretch>
            <a:fillRect/>
          </a:stretch>
        </p:blipFill>
        <p:spPr>
          <a:xfrm>
            <a:off x="1447800" y="1828800"/>
            <a:ext cx="5851525" cy="4389438"/>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lgn="ctr"/>
            <a:r>
              <a:rPr lang="en-US" sz="3600" b="1" smtClean="0">
                <a:solidFill>
                  <a:schemeClr val="tx1"/>
                </a:solidFill>
                <a:latin typeface="Franklin Gothic Book" pitchFamily="34" charset="0"/>
              </a:rPr>
              <a:t>Grant Application Web Sites</a:t>
            </a:r>
          </a:p>
        </p:txBody>
      </p:sp>
      <p:sp>
        <p:nvSpPr>
          <p:cNvPr id="21507" name="Content Placeholder 2"/>
          <p:cNvSpPr>
            <a:spLocks noGrp="1"/>
          </p:cNvSpPr>
          <p:nvPr>
            <p:ph idx="1"/>
          </p:nvPr>
        </p:nvSpPr>
        <p:spPr/>
        <p:txBody>
          <a:bodyPr/>
          <a:lstStyle/>
          <a:p>
            <a:pPr algn="ctr">
              <a:buFont typeface="Wingdings 2" pitchFamily="18" charset="2"/>
              <a:buNone/>
            </a:pPr>
            <a:endParaRPr lang="en-US" sz="2800" smtClean="0">
              <a:solidFill>
                <a:srgbClr val="0070C0"/>
              </a:solidFill>
              <a:latin typeface="Franklin Gothic Book" pitchFamily="34" charset="0"/>
            </a:endParaRPr>
          </a:p>
          <a:p>
            <a:pPr algn="ctr">
              <a:buFont typeface="Wingdings 2" pitchFamily="18" charset="2"/>
              <a:buNone/>
            </a:pPr>
            <a:r>
              <a:rPr lang="en-US" sz="2800" b="1" smtClean="0">
                <a:solidFill>
                  <a:srgbClr val="0070C0"/>
                </a:solidFill>
              </a:rPr>
              <a:t>www.grants.gov</a:t>
            </a:r>
          </a:p>
          <a:p>
            <a:pPr algn="ctr">
              <a:buFont typeface="Wingdings 2" pitchFamily="18" charset="2"/>
              <a:buNone/>
            </a:pPr>
            <a:r>
              <a:rPr lang="en-US" sz="2800" smtClean="0">
                <a:solidFill>
                  <a:srgbClr val="0070C0"/>
                </a:solidFill>
                <a:latin typeface="Franklin Gothic Book" pitchFamily="34" charset="0"/>
              </a:rPr>
              <a:t>Help Desk: 1-800-518-4726</a:t>
            </a:r>
          </a:p>
          <a:p>
            <a:pPr algn="ctr">
              <a:buFont typeface="Wingdings 2" pitchFamily="18" charset="2"/>
              <a:buNone/>
            </a:pPr>
            <a:endParaRPr lang="en-US" sz="2800" smtClean="0"/>
          </a:p>
          <a:p>
            <a:pPr algn="ctr">
              <a:buFont typeface="Wingdings 2" pitchFamily="18" charset="2"/>
              <a:buNone/>
            </a:pPr>
            <a:r>
              <a:rPr lang="en-US" sz="2800" b="1" smtClean="0">
                <a:solidFill>
                  <a:schemeClr val="accent1"/>
                </a:solidFill>
              </a:rPr>
              <a:t>www.g5.gov</a:t>
            </a:r>
            <a:r>
              <a:rPr lang="en-US" sz="2800" smtClean="0"/>
              <a:t> </a:t>
            </a:r>
            <a:endParaRPr lang="en-US" sz="2800" smtClean="0">
              <a:solidFill>
                <a:srgbClr val="0070C0"/>
              </a:solidFill>
              <a:latin typeface="Franklin Gothic Book" pitchFamily="34" charset="0"/>
            </a:endParaRPr>
          </a:p>
          <a:p>
            <a:pPr algn="ctr">
              <a:buFont typeface="Wingdings 2" pitchFamily="18" charset="2"/>
              <a:buNone/>
            </a:pPr>
            <a:r>
              <a:rPr lang="en-US" sz="2800" smtClean="0">
                <a:solidFill>
                  <a:srgbClr val="0070C0"/>
                </a:solidFill>
                <a:latin typeface="Franklin Gothic Book" pitchFamily="34" charset="0"/>
              </a:rPr>
              <a:t>Help Desk: 1-888-336-8930</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a:r>
              <a:rPr lang="en-US" sz="3600" smtClean="0">
                <a:solidFill>
                  <a:schemeClr val="tx1"/>
                </a:solidFill>
                <a:latin typeface="Franklin Gothic Book" pitchFamily="34" charset="0"/>
              </a:rPr>
              <a:t>“A Rose By Any Other Name. . . “</a:t>
            </a:r>
          </a:p>
        </p:txBody>
      </p:sp>
      <p:sp>
        <p:nvSpPr>
          <p:cNvPr id="22531" name="Content Placeholder 2"/>
          <p:cNvSpPr>
            <a:spLocks noGrp="1"/>
          </p:cNvSpPr>
          <p:nvPr>
            <p:ph idx="1"/>
          </p:nvPr>
        </p:nvSpPr>
        <p:spPr/>
        <p:txBody>
          <a:bodyPr/>
          <a:lstStyle/>
          <a:p>
            <a:endParaRPr lang="en-US" smtClean="0">
              <a:solidFill>
                <a:schemeClr val="accent1"/>
              </a:solidFill>
              <a:latin typeface="Franklin Gothic Book" pitchFamily="34" charset="0"/>
            </a:endParaRPr>
          </a:p>
          <a:p>
            <a:r>
              <a:rPr lang="en-US" smtClean="0">
                <a:solidFill>
                  <a:schemeClr val="accent1"/>
                </a:solidFill>
                <a:latin typeface="Franklin Gothic Book" pitchFamily="34" charset="0"/>
              </a:rPr>
              <a:t>Many education-related grants are not in ED</a:t>
            </a:r>
          </a:p>
          <a:p>
            <a:r>
              <a:rPr lang="en-US" smtClean="0">
                <a:solidFill>
                  <a:schemeClr val="accent1"/>
                </a:solidFill>
                <a:latin typeface="Franklin Gothic Book" pitchFamily="34" charset="0"/>
              </a:rPr>
              <a:t>ED grants focus mostly on activity </a:t>
            </a:r>
            <a:r>
              <a:rPr lang="en-US" i="1" smtClean="0">
                <a:solidFill>
                  <a:schemeClr val="accent1"/>
                </a:solidFill>
                <a:latin typeface="Franklin Gothic Book" pitchFamily="34" charset="0"/>
              </a:rPr>
              <a:t>within </a:t>
            </a:r>
            <a:r>
              <a:rPr lang="en-US" smtClean="0">
                <a:solidFill>
                  <a:schemeClr val="accent1"/>
                </a:solidFill>
                <a:latin typeface="Franklin Gothic Book" pitchFamily="34" charset="0"/>
              </a:rPr>
              <a:t>schools</a:t>
            </a:r>
          </a:p>
          <a:p>
            <a:r>
              <a:rPr lang="en-US" smtClean="0">
                <a:solidFill>
                  <a:schemeClr val="accent1"/>
                </a:solidFill>
                <a:latin typeface="Franklin Gothic Book" pitchFamily="34" charset="0"/>
              </a:rPr>
              <a:t>Other federal depts/agencies address externals:</a:t>
            </a:r>
          </a:p>
          <a:p>
            <a:pPr lvl="1"/>
            <a:r>
              <a:rPr lang="en-US" smtClean="0">
                <a:solidFill>
                  <a:schemeClr val="accent1"/>
                </a:solidFill>
                <a:latin typeface="Franklin Gothic Book" pitchFamily="34" charset="0"/>
              </a:rPr>
              <a:t>USDA – Internet to rural areas</a:t>
            </a:r>
          </a:p>
          <a:p>
            <a:pPr lvl="1"/>
            <a:r>
              <a:rPr lang="en-US" smtClean="0">
                <a:solidFill>
                  <a:schemeClr val="accent1"/>
                </a:solidFill>
                <a:latin typeface="Franklin Gothic Book" pitchFamily="34" charset="0"/>
              </a:rPr>
              <a:t>USDA – Building rural-school facilities</a:t>
            </a:r>
          </a:p>
          <a:p>
            <a:pPr lvl="1"/>
            <a:r>
              <a:rPr lang="en-US" smtClean="0">
                <a:solidFill>
                  <a:schemeClr val="accent1"/>
                </a:solidFill>
                <a:latin typeface="Franklin Gothic Book" pitchFamily="34" charset="0"/>
              </a:rPr>
              <a:t>USDA – Helping rural teachers buy homes</a:t>
            </a:r>
          </a:p>
          <a:p>
            <a:pPr lvl="1"/>
            <a:r>
              <a:rPr lang="en-US" smtClean="0">
                <a:solidFill>
                  <a:schemeClr val="accent1"/>
                </a:solidFill>
                <a:latin typeface="Franklin Gothic Book" pitchFamily="34" charset="0"/>
              </a:rPr>
              <a:t>HHS – Students’ social, emotional and health needs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ctr"/>
            <a:r>
              <a:rPr lang="en-US" sz="3600" b="1" smtClean="0">
                <a:solidFill>
                  <a:schemeClr val="tx1"/>
                </a:solidFill>
                <a:latin typeface="Franklin Gothic Book" pitchFamily="34" charset="0"/>
              </a:rPr>
              <a:t>Federal Youth Initiatives</a:t>
            </a:r>
          </a:p>
        </p:txBody>
      </p:sp>
      <p:sp>
        <p:nvSpPr>
          <p:cNvPr id="23555" name="Content Placeholder 2"/>
          <p:cNvSpPr>
            <a:spLocks noGrp="1"/>
          </p:cNvSpPr>
          <p:nvPr>
            <p:ph idx="1"/>
          </p:nvPr>
        </p:nvSpPr>
        <p:spPr/>
        <p:txBody>
          <a:bodyPr/>
          <a:lstStyle/>
          <a:p>
            <a:endParaRPr lang="en-US" b="1" smtClean="0">
              <a:solidFill>
                <a:schemeClr val="accent1"/>
              </a:solidFill>
              <a:latin typeface="Franklin Gothic Book" pitchFamily="34" charset="0"/>
            </a:endParaRPr>
          </a:p>
          <a:p>
            <a:pPr algn="ctr">
              <a:buFont typeface="Wingdings 2" pitchFamily="18" charset="2"/>
              <a:buNone/>
            </a:pPr>
            <a:r>
              <a:rPr lang="en-US" sz="3200" b="1" smtClean="0">
                <a:solidFill>
                  <a:schemeClr val="accent1"/>
                </a:solidFill>
              </a:rPr>
              <a:t>www.findyouthinfo.gov</a:t>
            </a:r>
          </a:p>
          <a:p>
            <a:pPr algn="ctr">
              <a:buFont typeface="Wingdings 2" pitchFamily="18" charset="2"/>
              <a:buNone/>
            </a:pPr>
            <a:endParaRPr lang="en-US" sz="900" b="1" smtClean="0">
              <a:solidFill>
                <a:schemeClr val="accent1"/>
              </a:solidFill>
              <a:latin typeface="Franklin Gothic Book" pitchFamily="34" charset="0"/>
            </a:endParaRPr>
          </a:p>
          <a:p>
            <a:r>
              <a:rPr lang="en-US" b="1" smtClean="0">
                <a:solidFill>
                  <a:schemeClr val="accent1"/>
                </a:solidFill>
                <a:latin typeface="Franklin Gothic Book" pitchFamily="34" charset="0"/>
              </a:rPr>
              <a:t>Multi-agency web site</a:t>
            </a:r>
          </a:p>
          <a:p>
            <a:r>
              <a:rPr lang="en-US" b="1" smtClean="0">
                <a:solidFill>
                  <a:schemeClr val="accent1"/>
                </a:solidFill>
                <a:latin typeface="Franklin Gothic Book" pitchFamily="34" charset="0"/>
              </a:rPr>
              <a:t>Outreach programs</a:t>
            </a:r>
          </a:p>
          <a:p>
            <a:r>
              <a:rPr lang="en-US" b="1" smtClean="0">
                <a:solidFill>
                  <a:schemeClr val="accent1"/>
                </a:solidFill>
                <a:latin typeface="Franklin Gothic Book" pitchFamily="34" charset="0"/>
              </a:rPr>
              <a:t>Grant programs</a:t>
            </a:r>
          </a:p>
          <a:p>
            <a:pPr lvl="1"/>
            <a:r>
              <a:rPr lang="en-US" b="1" smtClean="0">
                <a:solidFill>
                  <a:schemeClr val="accent1"/>
                </a:solidFill>
                <a:latin typeface="Franklin Gothic Book" pitchFamily="34" charset="0"/>
              </a:rPr>
              <a:t>Click Tab: Funding Information Center</a:t>
            </a:r>
          </a:p>
          <a:p>
            <a:pPr lvl="1"/>
            <a:r>
              <a:rPr lang="en-US" b="1" smtClean="0">
                <a:solidFill>
                  <a:schemeClr val="accent1"/>
                </a:solidFill>
                <a:latin typeface="Franklin Gothic Book" pitchFamily="34" charset="0"/>
              </a:rPr>
              <a:t>Click Link: </a:t>
            </a:r>
            <a:r>
              <a:rPr lang="en-US" b="1" u="sng" smtClean="0">
                <a:solidFill>
                  <a:schemeClr val="accent1"/>
                </a:solidFill>
                <a:latin typeface="Franklin Gothic Book" pitchFamily="34" charset="0"/>
              </a:rPr>
              <a:t>Federal Youth Funding Agencies</a:t>
            </a:r>
            <a:endParaRPr lang="en-US" b="1" smtClean="0">
              <a:solidFill>
                <a:schemeClr val="accent1"/>
              </a:solidFill>
              <a:latin typeface="Franklin Gothic Book" pitchFamily="34" charset="0"/>
            </a:endParaRPr>
          </a:p>
          <a:p>
            <a:pPr algn="ctr"/>
            <a:endParaRPr lang="en-US" b="1" smtClean="0">
              <a:solidFill>
                <a:schemeClr val="accent1"/>
              </a:solidFill>
              <a:latin typeface="Franklin Gothic Book"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z="3600" b="1" smtClean="0">
                <a:solidFill>
                  <a:schemeClr val="tx1"/>
                </a:solidFill>
                <a:latin typeface="Franklin Gothic Book" pitchFamily="34" charset="0"/>
              </a:rPr>
              <a:t>“Grantmaking at ED” – THE How-To Book</a:t>
            </a:r>
          </a:p>
        </p:txBody>
      </p:sp>
      <p:pic>
        <p:nvPicPr>
          <p:cNvPr id="24579" name="Picture 2" descr="Grantmaking at ED Answers to Your Questions About the Discretionary Grants Process"/>
          <p:cNvPicPr>
            <a:picLocks noGrp="1" noChangeAspect="1" noChangeArrowheads="1"/>
          </p:cNvPicPr>
          <p:nvPr>
            <p:ph idx="1"/>
          </p:nvPr>
        </p:nvPicPr>
        <p:blipFill>
          <a:blip r:embed="rId2" cstate="print"/>
          <a:srcRect/>
          <a:stretch>
            <a:fillRect/>
          </a:stretch>
        </p:blipFill>
        <p:spPr>
          <a:xfrm>
            <a:off x="609600" y="2133600"/>
            <a:ext cx="3200400" cy="3810000"/>
          </a:xfrm>
        </p:spPr>
      </p:pic>
      <p:sp>
        <p:nvSpPr>
          <p:cNvPr id="24580" name="Rectangle 4"/>
          <p:cNvSpPr>
            <a:spLocks noChangeArrowheads="1"/>
          </p:cNvSpPr>
          <p:nvPr/>
        </p:nvSpPr>
        <p:spPr bwMode="auto">
          <a:xfrm>
            <a:off x="4038600" y="2133600"/>
            <a:ext cx="4800600" cy="3478213"/>
          </a:xfrm>
          <a:prstGeom prst="rect">
            <a:avLst/>
          </a:prstGeom>
          <a:noFill/>
          <a:ln w="9525">
            <a:noFill/>
            <a:miter lim="800000"/>
            <a:headEnd/>
            <a:tailEnd/>
          </a:ln>
        </p:spPr>
        <p:txBody>
          <a:bodyPr>
            <a:spAutoFit/>
          </a:bodyPr>
          <a:lstStyle/>
          <a:p>
            <a:r>
              <a:rPr lang="en-US" sz="2000">
                <a:solidFill>
                  <a:srgbClr val="0070C0"/>
                </a:solidFill>
                <a:latin typeface="Franklin Gothic Book" pitchFamily="34" charset="0"/>
              </a:rPr>
              <a:t>Grants at ED: In Q-and-A Format</a:t>
            </a:r>
          </a:p>
          <a:p>
            <a:endParaRPr lang="en-US" sz="2000">
              <a:solidFill>
                <a:srgbClr val="0070C0"/>
              </a:solidFill>
              <a:latin typeface="Franklin Gothic Book" pitchFamily="34" charset="0"/>
            </a:endParaRPr>
          </a:p>
          <a:p>
            <a:r>
              <a:rPr lang="en-US" sz="2000">
                <a:solidFill>
                  <a:srgbClr val="0070C0"/>
                </a:solidFill>
                <a:latin typeface="Franklin Gothic Book" pitchFamily="34" charset="0"/>
              </a:rPr>
              <a:t>How to Apply – Step by Step</a:t>
            </a:r>
          </a:p>
          <a:p>
            <a:endParaRPr lang="en-US" sz="2000">
              <a:solidFill>
                <a:srgbClr val="0070C0"/>
              </a:solidFill>
              <a:latin typeface="Franklin Gothic Book" pitchFamily="34" charset="0"/>
            </a:endParaRPr>
          </a:p>
          <a:p>
            <a:r>
              <a:rPr lang="en-US" sz="2000">
                <a:solidFill>
                  <a:srgbClr val="0070C0"/>
                </a:solidFill>
                <a:latin typeface="Franklin Gothic Book" pitchFamily="34" charset="0"/>
              </a:rPr>
              <a:t>Application Review Process</a:t>
            </a:r>
          </a:p>
          <a:p>
            <a:endParaRPr lang="en-US" sz="2000">
              <a:solidFill>
                <a:srgbClr val="0070C0"/>
              </a:solidFill>
              <a:latin typeface="Franklin Gothic Book" pitchFamily="34" charset="0"/>
            </a:endParaRPr>
          </a:p>
          <a:p>
            <a:r>
              <a:rPr lang="en-US" sz="2000">
                <a:solidFill>
                  <a:srgbClr val="0070C0"/>
                </a:solidFill>
                <a:latin typeface="Franklin Gothic Book" pitchFamily="34" charset="0"/>
              </a:rPr>
              <a:t>When Your Project Receives Funding</a:t>
            </a:r>
          </a:p>
          <a:p>
            <a:endParaRPr lang="en-US" sz="2000">
              <a:solidFill>
                <a:srgbClr val="0070C0"/>
              </a:solidFill>
              <a:latin typeface="Franklin Gothic Book" pitchFamily="34" charset="0"/>
            </a:endParaRPr>
          </a:p>
          <a:p>
            <a:r>
              <a:rPr lang="en-US" sz="2000">
                <a:solidFill>
                  <a:srgbClr val="0070C0"/>
                </a:solidFill>
                <a:latin typeface="Franklin Gothic Book" pitchFamily="34" charset="0"/>
              </a:rPr>
              <a:t>Your Responsibilities and Accountability</a:t>
            </a:r>
          </a:p>
          <a:p>
            <a:endParaRPr lang="en-US" sz="2000">
              <a:solidFill>
                <a:srgbClr val="0070C0"/>
              </a:solidFill>
              <a:latin typeface="Franklin Gothic Book" pitchFamily="34" charset="0"/>
            </a:endParaRPr>
          </a:p>
          <a:p>
            <a:r>
              <a:rPr lang="en-US" sz="2000">
                <a:solidFill>
                  <a:srgbClr val="0070C0"/>
                </a:solidFill>
                <a:latin typeface="Franklin Gothic Book" pitchFamily="34" charset="0"/>
              </a:rPr>
              <a:t>When Your Project Ends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ph/>
          </p:nvPr>
        </p:nvGraphicFramePr>
        <p:xfrm>
          <a:off x="1828800" y="1066800"/>
          <a:ext cx="5638800" cy="5181600"/>
        </p:xfrm>
        <a:graphic>
          <a:graphicData uri="http://schemas.openxmlformats.org/presentationml/2006/ole">
            <p:oleObj spid="_x0000_s2050" name="Slide" r:id="rId4" imgW="4949825" imgH="3598863" progId="PowerPoint.Slide.8">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819912"/>
          </a:xfrm>
          <a:extLst>
            <a:ext uri="{909E8E84-426E-40DD-AFC4-6F175D3DCCD1}"/>
            <a:ext uri="{91240B29-F687-4F45-9708-019B960494DF}"/>
          </a:extLst>
        </p:spPr>
        <p:txBody>
          <a:bodyPr/>
          <a:lstStyle/>
          <a:p>
            <a:pPr algn="ctr">
              <a:defRPr/>
            </a:pPr>
            <a:r>
              <a:rPr lang="en-US" sz="3600" b="1" dirty="0" smtClean="0">
                <a:solidFill>
                  <a:schemeClr val="tx1"/>
                </a:solidFill>
                <a:latin typeface="Franklin Gothic Book" pitchFamily="34" charset="0"/>
              </a:rPr>
              <a:t>Little Things Mean a Lot</a:t>
            </a:r>
            <a:endParaRPr lang="en-US" sz="3600" b="1" dirty="0">
              <a:solidFill>
                <a:schemeClr val="tx1"/>
              </a:solidFill>
              <a:latin typeface="Franklin Gothic Book" pitchFamily="34" charset="0"/>
            </a:endParaRPr>
          </a:p>
        </p:txBody>
      </p:sp>
      <p:pic>
        <p:nvPicPr>
          <p:cNvPr id="25603" name="Picture 2"/>
          <p:cNvPicPr>
            <a:picLocks noChangeAspect="1" noChangeArrowheads="1"/>
          </p:cNvPicPr>
          <p:nvPr/>
        </p:nvPicPr>
        <p:blipFill>
          <a:blip r:embed="rId2" cstate="print"/>
          <a:srcRect/>
          <a:stretch>
            <a:fillRect/>
          </a:stretch>
        </p:blipFill>
        <p:spPr bwMode="auto">
          <a:xfrm>
            <a:off x="381000" y="1828800"/>
            <a:ext cx="2971800" cy="2228850"/>
          </a:xfrm>
          <a:prstGeom prst="rect">
            <a:avLst/>
          </a:prstGeom>
          <a:noFill/>
          <a:ln w="9525">
            <a:noFill/>
            <a:miter lim="800000"/>
            <a:headEnd/>
            <a:tailEnd/>
          </a:ln>
        </p:spPr>
      </p:pic>
      <p:sp>
        <p:nvSpPr>
          <p:cNvPr id="25604" name="Rectangle 4"/>
          <p:cNvSpPr>
            <a:spLocks noChangeArrowheads="1"/>
          </p:cNvSpPr>
          <p:nvPr/>
        </p:nvSpPr>
        <p:spPr bwMode="auto">
          <a:xfrm>
            <a:off x="3733800" y="1828800"/>
            <a:ext cx="5410200" cy="7202488"/>
          </a:xfrm>
          <a:prstGeom prst="rect">
            <a:avLst/>
          </a:prstGeom>
          <a:noFill/>
          <a:ln w="9525">
            <a:noFill/>
            <a:miter lim="800000"/>
            <a:headEnd/>
            <a:tailEnd/>
          </a:ln>
        </p:spPr>
        <p:txBody>
          <a:bodyPr>
            <a:spAutoFit/>
          </a:bodyPr>
          <a:lstStyle/>
          <a:p>
            <a:r>
              <a:rPr lang="en-US" sz="2400">
                <a:solidFill>
                  <a:srgbClr val="0070C0"/>
                </a:solidFill>
                <a:latin typeface="Franklin Gothic Book" pitchFamily="34" charset="0"/>
              </a:rPr>
              <a:t>Triple-check submission deadline</a:t>
            </a:r>
          </a:p>
          <a:p>
            <a:endParaRPr lang="en-US" sz="1000">
              <a:solidFill>
                <a:srgbClr val="0070C0"/>
              </a:solidFill>
              <a:latin typeface="Franklin Gothic Book" pitchFamily="34" charset="0"/>
            </a:endParaRPr>
          </a:p>
          <a:p>
            <a:r>
              <a:rPr lang="en-US" sz="2400">
                <a:solidFill>
                  <a:srgbClr val="0070C0"/>
                </a:solidFill>
                <a:latin typeface="Franklin Gothic Book" pitchFamily="34" charset="0"/>
              </a:rPr>
              <a:t>Submit early (in case of technical difficulties, time to re-submit)</a:t>
            </a:r>
          </a:p>
          <a:p>
            <a:endParaRPr lang="en-US" sz="1000">
              <a:solidFill>
                <a:srgbClr val="0070C0"/>
              </a:solidFill>
              <a:latin typeface="Franklin Gothic Book" pitchFamily="34" charset="0"/>
            </a:endParaRPr>
          </a:p>
          <a:p>
            <a:r>
              <a:rPr lang="en-US" sz="2400">
                <a:solidFill>
                  <a:srgbClr val="0070C0"/>
                </a:solidFill>
                <a:latin typeface="Franklin Gothic Book" pitchFamily="34" charset="0"/>
              </a:rPr>
              <a:t>Use correct type font</a:t>
            </a:r>
          </a:p>
          <a:p>
            <a:endParaRPr lang="en-US" sz="1000">
              <a:solidFill>
                <a:srgbClr val="0070C0"/>
              </a:solidFill>
              <a:latin typeface="Franklin Gothic Book" pitchFamily="34" charset="0"/>
            </a:endParaRPr>
          </a:p>
          <a:p>
            <a:r>
              <a:rPr lang="en-US" sz="2400">
                <a:solidFill>
                  <a:srgbClr val="0070C0"/>
                </a:solidFill>
                <a:latin typeface="Franklin Gothic Book" pitchFamily="34" charset="0"/>
              </a:rPr>
              <a:t>Meet length requirements</a:t>
            </a:r>
          </a:p>
          <a:p>
            <a:endParaRPr lang="en-US" sz="1000">
              <a:solidFill>
                <a:srgbClr val="0070C0"/>
              </a:solidFill>
              <a:latin typeface="Franklin Gothic Book" pitchFamily="34" charset="0"/>
            </a:endParaRPr>
          </a:p>
          <a:p>
            <a:r>
              <a:rPr lang="en-US" sz="2400">
                <a:solidFill>
                  <a:srgbClr val="0070C0"/>
                </a:solidFill>
                <a:latin typeface="Franklin Gothic Book" pitchFamily="34" charset="0"/>
              </a:rPr>
              <a:t>Review with “fresh eyes”</a:t>
            </a:r>
          </a:p>
          <a:p>
            <a:endParaRPr lang="en-US" sz="1000">
              <a:solidFill>
                <a:srgbClr val="0070C0"/>
              </a:solidFill>
              <a:latin typeface="Franklin Gothic Book" pitchFamily="34" charset="0"/>
            </a:endParaRPr>
          </a:p>
          <a:p>
            <a:r>
              <a:rPr lang="en-US" sz="2400">
                <a:solidFill>
                  <a:srgbClr val="0070C0"/>
                </a:solidFill>
                <a:latin typeface="Franklin Gothic Book" pitchFamily="34" charset="0"/>
              </a:rPr>
              <a:t>Print out hard copy (computers can crash)</a:t>
            </a:r>
          </a:p>
          <a:p>
            <a:endParaRPr lang="en-US" sz="1000">
              <a:solidFill>
                <a:srgbClr val="0070C0"/>
              </a:solidFill>
              <a:latin typeface="Franklin Gothic Book" pitchFamily="34" charset="0"/>
            </a:endParaRPr>
          </a:p>
          <a:p>
            <a:r>
              <a:rPr lang="en-US" sz="2400">
                <a:solidFill>
                  <a:srgbClr val="0070C0"/>
                </a:solidFill>
                <a:latin typeface="Franklin Gothic Book" pitchFamily="34" charset="0"/>
              </a:rPr>
              <a:t>Obtain proof of mailing with a legible postmark</a:t>
            </a:r>
          </a:p>
          <a:p>
            <a:endParaRPr lang="en-US"/>
          </a:p>
          <a:p>
            <a:endParaRPr lang="en-US"/>
          </a:p>
          <a:p>
            <a:endParaRPr lang="en-US"/>
          </a:p>
          <a:p>
            <a:endParaRPr lang="en-US"/>
          </a:p>
          <a:p>
            <a:endParaRPr lang="en-US"/>
          </a:p>
          <a:p>
            <a:endParaRPr lang="en-US"/>
          </a:p>
          <a:p>
            <a:endParaRPr lang="en-US"/>
          </a:p>
          <a:p>
            <a:endParaRPr lang="en-US"/>
          </a:p>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52400" y="1371600"/>
            <a:ext cx="8382000" cy="4832350"/>
          </a:xfrm>
          <a:prstGeom prst="rect">
            <a:avLst/>
          </a:prstGeom>
          <a:noFill/>
          <a:ln w="9525">
            <a:noFill/>
            <a:miter lim="800000"/>
            <a:headEnd/>
            <a:tailEnd/>
          </a:ln>
        </p:spPr>
        <p:txBody>
          <a:bodyPr>
            <a:spAutoFit/>
          </a:bodyPr>
          <a:lstStyle/>
          <a:p>
            <a:pPr marL="749300" lvl="1" indent="-292100">
              <a:buClr>
                <a:srgbClr val="C00000"/>
              </a:buClr>
              <a:buFont typeface="Wingdings" pitchFamily="2" charset="2"/>
              <a:buChar char="§"/>
            </a:pPr>
            <a:endParaRPr lang="en-US" sz="2800">
              <a:solidFill>
                <a:srgbClr val="003399"/>
              </a:solidFill>
              <a:latin typeface="Franklin Gothic Book" pitchFamily="34" charset="0"/>
            </a:endParaRPr>
          </a:p>
          <a:p>
            <a:pPr marL="749300" lvl="1" indent="-292100">
              <a:buClr>
                <a:srgbClr val="C00000"/>
              </a:buClr>
              <a:buFont typeface="Wingdings" pitchFamily="2" charset="2"/>
              <a:buChar char="§"/>
            </a:pPr>
            <a:r>
              <a:rPr lang="en-US" sz="2400">
                <a:solidFill>
                  <a:srgbClr val="003399"/>
                </a:solidFill>
                <a:latin typeface="Franklin Gothic Book" pitchFamily="34" charset="0"/>
              </a:rPr>
              <a:t>U.S. High-School Drop-Out Rate: </a:t>
            </a:r>
            <a:r>
              <a:rPr lang="en-US" sz="2400" u="sng">
                <a:solidFill>
                  <a:srgbClr val="003399"/>
                </a:solidFill>
                <a:latin typeface="Franklin Gothic Book" pitchFamily="34" charset="0"/>
              </a:rPr>
              <a:t>27%</a:t>
            </a:r>
          </a:p>
          <a:p>
            <a:pPr marL="749300" lvl="2" indent="-292100">
              <a:buClr>
                <a:srgbClr val="C00000"/>
              </a:buClr>
            </a:pPr>
            <a:endParaRPr lang="en-US" sz="2400">
              <a:latin typeface="Franklin Gothic Book" pitchFamily="34" charset="0"/>
            </a:endParaRPr>
          </a:p>
          <a:p>
            <a:pPr marL="749300" lvl="1" indent="-292100">
              <a:buClr>
                <a:srgbClr val="C00000"/>
              </a:buClr>
              <a:buFont typeface="Wingdings" pitchFamily="2" charset="2"/>
              <a:buChar char="§"/>
            </a:pPr>
            <a:r>
              <a:rPr lang="en-US" sz="2400">
                <a:solidFill>
                  <a:srgbClr val="003399"/>
                </a:solidFill>
                <a:latin typeface="Franklin Gothic Book" pitchFamily="34" charset="0"/>
              </a:rPr>
              <a:t>U.S. Adults Earning a Two-Year or Four-Year College Degree: </a:t>
            </a:r>
            <a:r>
              <a:rPr lang="en-US" sz="2400" u="sng">
                <a:solidFill>
                  <a:srgbClr val="003399"/>
                </a:solidFill>
                <a:latin typeface="Franklin Gothic Book" pitchFamily="34" charset="0"/>
              </a:rPr>
              <a:t>40%</a:t>
            </a:r>
          </a:p>
          <a:p>
            <a:pPr marL="749300" lvl="1" indent="-292100">
              <a:buClr>
                <a:srgbClr val="C00000"/>
              </a:buClr>
              <a:buFont typeface="Wingdings" pitchFamily="2" charset="2"/>
              <a:buChar char="§"/>
            </a:pPr>
            <a:endParaRPr lang="en-US" sz="2400">
              <a:solidFill>
                <a:srgbClr val="003399"/>
              </a:solidFill>
              <a:latin typeface="Franklin Gothic Book" pitchFamily="34" charset="0"/>
            </a:endParaRPr>
          </a:p>
          <a:p>
            <a:pPr marL="749300" lvl="1" indent="-292100">
              <a:buClr>
                <a:srgbClr val="C00000"/>
              </a:buClr>
              <a:buFont typeface="Wingdings" pitchFamily="2" charset="2"/>
              <a:buChar char="§"/>
            </a:pPr>
            <a:r>
              <a:rPr lang="en-US" sz="2400">
                <a:solidFill>
                  <a:srgbClr val="003399"/>
                </a:solidFill>
                <a:latin typeface="Franklin Gothic Book" pitchFamily="34" charset="0"/>
              </a:rPr>
              <a:t>U.S. Adults Entering a Four-Year College Who Still Need Remedial Instruction: </a:t>
            </a:r>
            <a:r>
              <a:rPr lang="en-US" sz="2400" u="sng">
                <a:solidFill>
                  <a:srgbClr val="003399"/>
                </a:solidFill>
                <a:latin typeface="Franklin Gothic Book" pitchFamily="34" charset="0"/>
              </a:rPr>
              <a:t>35%</a:t>
            </a:r>
          </a:p>
          <a:p>
            <a:pPr marL="749300" lvl="1" indent="-292100">
              <a:buClr>
                <a:srgbClr val="C00000"/>
              </a:buClr>
            </a:pPr>
            <a:endParaRPr lang="en-US" sz="2800">
              <a:solidFill>
                <a:srgbClr val="003399"/>
              </a:solidFill>
              <a:latin typeface="Franklin Gothic Book" pitchFamily="34" charset="0"/>
            </a:endParaRPr>
          </a:p>
          <a:p>
            <a:pPr marL="749300" lvl="1" indent="-292100">
              <a:buClr>
                <a:srgbClr val="C00000"/>
              </a:buClr>
            </a:pPr>
            <a:endParaRPr lang="en-US" sz="2800">
              <a:solidFill>
                <a:srgbClr val="003399"/>
              </a:solidFill>
              <a:latin typeface="Calibri" pitchFamily="34" charset="0"/>
            </a:endParaRPr>
          </a:p>
          <a:p>
            <a:pPr marL="749300" lvl="1" indent="-292100">
              <a:buClr>
                <a:srgbClr val="FF0000"/>
              </a:buClr>
            </a:pPr>
            <a:endParaRPr lang="en-US" sz="2800">
              <a:latin typeface="Franklin Gothic Book" pitchFamily="34" charset="0"/>
            </a:endParaRPr>
          </a:p>
          <a:p>
            <a:pPr marL="749300" lvl="2" indent="-292100">
              <a:buFont typeface="Wingdings" pitchFamily="2" charset="2"/>
              <a:buChar char="§"/>
            </a:pPr>
            <a:endParaRPr lang="en-US" sz="2800">
              <a:latin typeface="Calibri" pitchFamily="34" charset="0"/>
            </a:endParaRPr>
          </a:p>
        </p:txBody>
      </p:sp>
      <p:sp>
        <p:nvSpPr>
          <p:cNvPr id="9219" name="Rectangle 3"/>
          <p:cNvSpPr>
            <a:spLocks noChangeArrowheads="1"/>
          </p:cNvSpPr>
          <p:nvPr/>
        </p:nvSpPr>
        <p:spPr bwMode="auto">
          <a:xfrm>
            <a:off x="2057400" y="304800"/>
            <a:ext cx="4724400" cy="1200150"/>
          </a:xfrm>
          <a:prstGeom prst="rect">
            <a:avLst/>
          </a:prstGeom>
          <a:noFill/>
          <a:ln w="9525">
            <a:noFill/>
            <a:miter lim="800000"/>
            <a:headEnd/>
            <a:tailEnd/>
          </a:ln>
        </p:spPr>
        <p:txBody>
          <a:bodyPr>
            <a:spAutoFit/>
          </a:bodyPr>
          <a:lstStyle/>
          <a:p>
            <a:pPr lvl="2"/>
            <a:endParaRPr lang="en-US" sz="3600" b="1">
              <a:latin typeface="Franklin Gothic Book" pitchFamily="34" charset="0"/>
            </a:endParaRPr>
          </a:p>
          <a:p>
            <a:pPr lvl="2"/>
            <a:r>
              <a:rPr lang="en-US" sz="3600" b="1">
                <a:latin typeface="Franklin Gothic Book" pitchFamily="34" charset="0"/>
              </a:rPr>
              <a:t>Where We Are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276600"/>
            <a:ext cx="7772400" cy="1470025"/>
          </a:xfrm>
          <a:extLst>
            <a:ext uri="{909E8E84-426E-40DD-AFC4-6F175D3DCCD1}"/>
            <a:ext uri="{91240B29-F687-4F45-9708-019B960494DF}"/>
          </a:extLst>
        </p:spPr>
        <p:txBody>
          <a:bodyPr/>
          <a:lstStyle/>
          <a:p>
            <a:pPr eaLnBrk="1" fontAlgn="auto" hangingPunct="1">
              <a:spcAft>
                <a:spcPts val="0"/>
              </a:spcAft>
              <a:defRPr/>
            </a:pPr>
            <a:r>
              <a:rPr sz="3200" smtClean="0">
                <a:solidFill>
                  <a:schemeClr val="tx2">
                    <a:satMod val="200000"/>
                  </a:schemeClr>
                </a:solidFill>
              </a:rPr>
              <a:t>U.S. Department of Education </a:t>
            </a:r>
            <a:endParaRPr sz="3200">
              <a:solidFill>
                <a:schemeClr val="tx2">
                  <a:satMod val="200000"/>
                </a:schemeClr>
              </a:solidFill>
            </a:endParaRPr>
          </a:p>
        </p:txBody>
      </p:sp>
      <p:sp>
        <p:nvSpPr>
          <p:cNvPr id="3076" name="Subtitle 2"/>
          <p:cNvSpPr>
            <a:spLocks noGrp="1"/>
          </p:cNvSpPr>
          <p:nvPr>
            <p:ph type="subTitle" idx="1"/>
          </p:nvPr>
        </p:nvSpPr>
        <p:spPr>
          <a:xfrm>
            <a:off x="762000" y="4572000"/>
            <a:ext cx="7772400" cy="1508125"/>
          </a:xfrm>
        </p:spPr>
        <p:txBody>
          <a:bodyPr/>
          <a:lstStyle/>
          <a:p>
            <a:pPr marR="0" eaLnBrk="1" hangingPunct="1">
              <a:spcBef>
                <a:spcPct val="0"/>
              </a:spcBef>
            </a:pPr>
            <a:endParaRPr lang="en-US" sz="2800" b="1" smtClean="0"/>
          </a:p>
          <a:p>
            <a:pPr marR="0" eaLnBrk="1" hangingPunct="1">
              <a:spcBef>
                <a:spcPct val="0"/>
              </a:spcBef>
            </a:pPr>
            <a:r>
              <a:rPr lang="en-US" sz="2800" b="1" smtClean="0">
                <a:hlinkClick r:id="rId4"/>
              </a:rPr>
              <a:t>Joe.Barison@ed.gov</a:t>
            </a:r>
            <a:endParaRPr lang="en-US" sz="2800" b="1" smtClean="0"/>
          </a:p>
          <a:p>
            <a:pPr marR="0" eaLnBrk="1" hangingPunct="1">
              <a:spcBef>
                <a:spcPct val="0"/>
              </a:spcBef>
            </a:pPr>
            <a:r>
              <a:rPr lang="en-US" sz="2800" b="1" smtClean="0"/>
              <a:t>(415) 486-5700</a:t>
            </a:r>
          </a:p>
        </p:txBody>
      </p:sp>
      <p:sp>
        <p:nvSpPr>
          <p:cNvPr id="3077" name="TextBox 5"/>
          <p:cNvSpPr txBox="1">
            <a:spLocks noChangeArrowheads="1"/>
          </p:cNvSpPr>
          <p:nvPr/>
        </p:nvSpPr>
        <p:spPr bwMode="auto">
          <a:xfrm>
            <a:off x="1524000" y="1447800"/>
            <a:ext cx="6781800" cy="1508125"/>
          </a:xfrm>
          <a:prstGeom prst="rect">
            <a:avLst/>
          </a:prstGeom>
          <a:noFill/>
          <a:ln w="9525">
            <a:noFill/>
            <a:miter lim="800000"/>
            <a:headEnd/>
            <a:tailEnd/>
          </a:ln>
        </p:spPr>
        <p:txBody>
          <a:bodyPr>
            <a:spAutoFit/>
          </a:bodyPr>
          <a:lstStyle/>
          <a:p>
            <a:pPr algn="ctr"/>
            <a:endParaRPr lang="en-US" sz="2400" b="1">
              <a:latin typeface="Corbel" pitchFamily="34" charset="0"/>
            </a:endParaRPr>
          </a:p>
          <a:p>
            <a:pPr algn="ctr"/>
            <a:r>
              <a:rPr lang="en-US" sz="2400" b="1">
                <a:latin typeface="Corbel" pitchFamily="34" charset="0"/>
              </a:rPr>
              <a:t>U.S. DEPT OF EDUCATION  GRANTS</a:t>
            </a:r>
          </a:p>
          <a:p>
            <a:pPr algn="ctr"/>
            <a:r>
              <a:rPr lang="en-US" sz="2400" b="1">
                <a:latin typeface="Corbel" pitchFamily="34" charset="0"/>
              </a:rPr>
              <a:t>Summer 2012</a:t>
            </a:r>
          </a:p>
          <a:p>
            <a:pPr algn="ctr"/>
            <a:endParaRPr lang="en-US" sz="2000" b="1">
              <a:latin typeface="Corbel" pitchFamily="34" charset="0"/>
            </a:endParaRPr>
          </a:p>
        </p:txBody>
      </p:sp>
      <p:graphicFrame>
        <p:nvGraphicFramePr>
          <p:cNvPr id="3074" name="Object 4"/>
          <p:cNvGraphicFramePr>
            <a:graphicFrameLocks noChangeAspect="1"/>
          </p:cNvGraphicFramePr>
          <p:nvPr/>
        </p:nvGraphicFramePr>
        <p:xfrm>
          <a:off x="0" y="0"/>
          <a:ext cx="1593850" cy="1524000"/>
        </p:xfrm>
        <a:graphic>
          <a:graphicData uri="http://schemas.openxmlformats.org/presentationml/2006/ole">
            <p:oleObj spid="_x0000_s3074" name="Picture" r:id="rId5" imgW="2819192" imgH="2819192" progId="StaticMetafile">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1"/>
          <p:cNvSpPr>
            <a:spLocks noGrp="1"/>
          </p:cNvSpPr>
          <p:nvPr>
            <p:ph type="sldNum" sz="quarter" idx="12"/>
          </p:nvPr>
        </p:nvSpPr>
        <p:spPr bwMode="auto">
          <a:xfrm>
            <a:off x="-4114800" y="6324600"/>
            <a:ext cx="381000" cy="533400"/>
          </a:xfrm>
          <a:solidFill>
            <a:srgbClr val="003399"/>
          </a:solidFill>
          <a:ln>
            <a:round/>
            <a:headEnd/>
            <a:tailEnd/>
          </a:ln>
        </p:spPr>
        <p:txBody>
          <a:bodyPr/>
          <a:lstStyle/>
          <a:p>
            <a:pPr>
              <a:defRPr/>
            </a:pPr>
            <a:endParaRPr lang="en-US" dirty="0"/>
          </a:p>
        </p:txBody>
      </p:sp>
      <p:sp>
        <p:nvSpPr>
          <p:cNvPr id="3" name="Rectangle 2"/>
          <p:cNvSpPr>
            <a:spLocks noChangeArrowheads="1"/>
          </p:cNvSpPr>
          <p:nvPr/>
        </p:nvSpPr>
        <p:spPr bwMode="auto">
          <a:xfrm>
            <a:off x="228600" y="609600"/>
            <a:ext cx="8763000" cy="6248400"/>
          </a:xfrm>
          <a:prstGeom prst="rect">
            <a:avLst/>
          </a:prstGeom>
          <a:noFill/>
          <a:ln w="9525">
            <a:noFill/>
            <a:miter lim="800000"/>
            <a:headEnd/>
            <a:tailEnd/>
          </a:ln>
        </p:spPr>
        <p:txBody>
          <a:bodyPr>
            <a:spAutoFit/>
          </a:bodyPr>
          <a:lstStyle/>
          <a:p>
            <a:pPr lvl="2">
              <a:buClr>
                <a:srgbClr val="C00000"/>
              </a:buClr>
            </a:pPr>
            <a:endParaRPr lang="en-US" sz="2800">
              <a:latin typeface="Franklin Gothic Book" pitchFamily="34" charset="0"/>
            </a:endParaRPr>
          </a:p>
          <a:p>
            <a:pPr marL="742950" lvl="1" indent="-285750">
              <a:buClr>
                <a:srgbClr val="C00000"/>
              </a:buClr>
              <a:buFont typeface="Wingdings" pitchFamily="2" charset="2"/>
              <a:buChar char="§"/>
            </a:pPr>
            <a:endParaRPr lang="en-US" sz="2800">
              <a:solidFill>
                <a:srgbClr val="003399"/>
              </a:solidFill>
              <a:latin typeface="Franklin Gothic Book" pitchFamily="34" charset="0"/>
            </a:endParaRPr>
          </a:p>
          <a:p>
            <a:pPr marL="742950" lvl="1" indent="-285750">
              <a:buClr>
                <a:srgbClr val="C00000"/>
              </a:buClr>
              <a:buFont typeface="Wingdings" pitchFamily="2" charset="2"/>
              <a:buChar char="§"/>
            </a:pPr>
            <a:r>
              <a:rPr lang="en-US" sz="2400" u="sng">
                <a:solidFill>
                  <a:srgbClr val="003399"/>
                </a:solidFill>
                <a:latin typeface="Franklin Gothic Book" pitchFamily="34" charset="0"/>
              </a:rPr>
              <a:t>Science</a:t>
            </a:r>
            <a:r>
              <a:rPr lang="en-US" sz="2400">
                <a:solidFill>
                  <a:srgbClr val="003399"/>
                </a:solidFill>
                <a:latin typeface="Franklin Gothic Book" pitchFamily="34" charset="0"/>
              </a:rPr>
              <a:t>: U.S. ranks 17th out of 29 developed countries (testing of 15-year-olds)</a:t>
            </a:r>
          </a:p>
          <a:p>
            <a:pPr marL="742950" lvl="1" indent="-285750">
              <a:buClr>
                <a:srgbClr val="C00000"/>
              </a:buClr>
            </a:pPr>
            <a:endParaRPr lang="en-US" sz="2400" u="sng">
              <a:solidFill>
                <a:srgbClr val="003399"/>
              </a:solidFill>
              <a:latin typeface="Franklin Gothic Book" pitchFamily="34" charset="0"/>
            </a:endParaRPr>
          </a:p>
          <a:p>
            <a:pPr marL="742950" lvl="1" indent="-285750">
              <a:buClr>
                <a:srgbClr val="C00000"/>
              </a:buClr>
              <a:buFont typeface="Wingdings" pitchFamily="2" charset="2"/>
              <a:buChar char="§"/>
            </a:pPr>
            <a:r>
              <a:rPr lang="en-US" sz="2400" u="sng">
                <a:solidFill>
                  <a:srgbClr val="003399"/>
                </a:solidFill>
                <a:latin typeface="Franklin Gothic Book" pitchFamily="34" charset="0"/>
              </a:rPr>
              <a:t>Math</a:t>
            </a:r>
            <a:r>
              <a:rPr lang="en-US" sz="2400">
                <a:solidFill>
                  <a:srgbClr val="003399"/>
                </a:solidFill>
                <a:latin typeface="Franklin Gothic Book" pitchFamily="34" charset="0"/>
              </a:rPr>
              <a:t>: U.S. ranks 24th out of 29 developed countries (testing of 15-year-olds)</a:t>
            </a:r>
          </a:p>
          <a:p>
            <a:pPr marL="742950" lvl="1" indent="-285750">
              <a:buClr>
                <a:srgbClr val="C00000"/>
              </a:buClr>
            </a:pPr>
            <a:endParaRPr lang="en-US" sz="2400">
              <a:solidFill>
                <a:srgbClr val="003399"/>
              </a:solidFill>
              <a:latin typeface="Franklin Gothic Book" pitchFamily="34" charset="0"/>
            </a:endParaRPr>
          </a:p>
          <a:p>
            <a:pPr marL="742950" lvl="1" indent="-285750">
              <a:buClr>
                <a:srgbClr val="C00000"/>
              </a:buClr>
              <a:buFont typeface="Wingdings" pitchFamily="2" charset="2"/>
              <a:buChar char="§"/>
            </a:pPr>
            <a:r>
              <a:rPr lang="en-US" sz="2400" u="sng">
                <a:solidFill>
                  <a:srgbClr val="003399"/>
                </a:solidFill>
                <a:latin typeface="Franklin Gothic Book" pitchFamily="34" charset="0"/>
              </a:rPr>
              <a:t>Engineering</a:t>
            </a:r>
            <a:r>
              <a:rPr lang="en-US" sz="2400">
                <a:solidFill>
                  <a:srgbClr val="003399"/>
                </a:solidFill>
                <a:latin typeface="Franklin Gothic Book" pitchFamily="34" charset="0"/>
              </a:rPr>
              <a:t>: U.S. graduates 70,000 engineers annually, while China and India together graduate 950,000 engineers per year</a:t>
            </a:r>
          </a:p>
          <a:p>
            <a:pPr marL="742950" lvl="1" indent="-285750">
              <a:buClr>
                <a:srgbClr val="C00000"/>
              </a:buClr>
            </a:pPr>
            <a:endParaRPr lang="en-US" sz="2400">
              <a:solidFill>
                <a:srgbClr val="003399"/>
              </a:solidFill>
              <a:latin typeface="Franklin Gothic Book" pitchFamily="34" charset="0"/>
            </a:endParaRPr>
          </a:p>
          <a:p>
            <a:pPr marL="742950" lvl="1" indent="-285750">
              <a:buClr>
                <a:srgbClr val="C00000"/>
              </a:buClr>
              <a:buFont typeface="Wingdings" pitchFamily="2" charset="2"/>
              <a:buChar char="§"/>
            </a:pPr>
            <a:r>
              <a:rPr lang="en-US" sz="2400" u="sng">
                <a:solidFill>
                  <a:srgbClr val="003399"/>
                </a:solidFill>
                <a:latin typeface="Franklin Gothic Book" pitchFamily="34" charset="0"/>
              </a:rPr>
              <a:t>College-Completion Rate</a:t>
            </a:r>
            <a:r>
              <a:rPr lang="en-US" sz="2400">
                <a:solidFill>
                  <a:srgbClr val="003399"/>
                </a:solidFill>
                <a:latin typeface="Franklin Gothic Book" pitchFamily="34" charset="0"/>
              </a:rPr>
              <a:t>: U.S. is 10</a:t>
            </a:r>
            <a:r>
              <a:rPr lang="en-US" sz="2400" baseline="30000">
                <a:solidFill>
                  <a:srgbClr val="003399"/>
                </a:solidFill>
                <a:latin typeface="Franklin Gothic Book" pitchFamily="34" charset="0"/>
              </a:rPr>
              <a:t>th</a:t>
            </a:r>
            <a:r>
              <a:rPr lang="en-US" sz="2400">
                <a:solidFill>
                  <a:srgbClr val="003399"/>
                </a:solidFill>
                <a:latin typeface="Franklin Gothic Book" pitchFamily="34" charset="0"/>
              </a:rPr>
              <a:t> in the world (25–34 year-olds)</a:t>
            </a:r>
          </a:p>
          <a:p>
            <a:pPr marL="742950" lvl="1" indent="-285750">
              <a:buClr>
                <a:srgbClr val="C00000"/>
              </a:buClr>
            </a:pPr>
            <a:endParaRPr lang="en-US" sz="2800">
              <a:solidFill>
                <a:srgbClr val="003399"/>
              </a:solidFill>
              <a:latin typeface="Franklin Gothic Book" pitchFamily="34" charset="0"/>
            </a:endParaRPr>
          </a:p>
          <a:p>
            <a:pPr lvl="2">
              <a:buFont typeface="Wingdings" pitchFamily="2" charset="2"/>
              <a:buChar char="§"/>
            </a:pPr>
            <a:endParaRPr lang="en-US" sz="2800">
              <a:latin typeface="Franklin Gothic Book" pitchFamily="34" charset="0"/>
            </a:endParaRPr>
          </a:p>
        </p:txBody>
      </p:sp>
      <p:sp>
        <p:nvSpPr>
          <p:cNvPr id="10244" name="Rectangle 3"/>
          <p:cNvSpPr>
            <a:spLocks noChangeArrowheads="1"/>
          </p:cNvSpPr>
          <p:nvPr/>
        </p:nvSpPr>
        <p:spPr bwMode="auto">
          <a:xfrm>
            <a:off x="2057400" y="192088"/>
            <a:ext cx="4724400" cy="1200150"/>
          </a:xfrm>
          <a:prstGeom prst="rect">
            <a:avLst/>
          </a:prstGeom>
          <a:noFill/>
          <a:ln w="9525">
            <a:noFill/>
            <a:miter lim="800000"/>
            <a:headEnd/>
            <a:tailEnd/>
          </a:ln>
        </p:spPr>
        <p:txBody>
          <a:bodyPr>
            <a:spAutoFit/>
          </a:bodyPr>
          <a:lstStyle/>
          <a:p>
            <a:pPr lvl="2"/>
            <a:endParaRPr lang="en-US" sz="3600" b="1">
              <a:latin typeface="Franklin Gothic Book" pitchFamily="34" charset="0"/>
            </a:endParaRPr>
          </a:p>
          <a:p>
            <a:pPr lvl="2"/>
            <a:r>
              <a:rPr lang="en-US" sz="3600" b="1">
                <a:latin typeface="Franklin Gothic Book" pitchFamily="34" charset="0"/>
              </a:rPr>
              <a:t>Where We Are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lgn="ctr"/>
            <a:r>
              <a:rPr lang="en-US" sz="3600" b="1" smtClean="0">
                <a:solidFill>
                  <a:schemeClr val="tx1"/>
                </a:solidFill>
                <a:latin typeface="Franklin Gothic Book" pitchFamily="34" charset="0"/>
              </a:rPr>
              <a:t>Why Does It Matter?</a:t>
            </a:r>
          </a:p>
        </p:txBody>
      </p:sp>
      <p:sp>
        <p:nvSpPr>
          <p:cNvPr id="11267" name="Content Placeholder 2"/>
          <p:cNvSpPr>
            <a:spLocks noGrp="1"/>
          </p:cNvSpPr>
          <p:nvPr>
            <p:ph idx="1"/>
          </p:nvPr>
        </p:nvSpPr>
        <p:spPr>
          <a:xfrm>
            <a:off x="1219200" y="2362200"/>
            <a:ext cx="7086600" cy="3962400"/>
          </a:xfrm>
        </p:spPr>
        <p:txBody>
          <a:bodyPr/>
          <a:lstStyle/>
          <a:p>
            <a:pPr>
              <a:buFont typeface="Wingdings 2" pitchFamily="18" charset="2"/>
              <a:buNone/>
            </a:pPr>
            <a:r>
              <a:rPr lang="en-US" sz="2800" b="1" smtClean="0">
                <a:solidFill>
                  <a:srgbClr val="0070C0"/>
                </a:solidFill>
                <a:latin typeface="Franklin Gothic Book" pitchFamily="34" charset="0"/>
              </a:rPr>
              <a:t>It matters. . .</a:t>
            </a:r>
          </a:p>
          <a:p>
            <a:pPr>
              <a:buFont typeface="Wingdings 2" pitchFamily="18" charset="2"/>
              <a:buNone/>
            </a:pPr>
            <a:endParaRPr lang="en-US" sz="2800" b="1" smtClean="0">
              <a:solidFill>
                <a:srgbClr val="0070C0"/>
              </a:solidFill>
              <a:latin typeface="Franklin Gothic Book" pitchFamily="34" charset="0"/>
            </a:endParaRPr>
          </a:p>
          <a:p>
            <a:r>
              <a:rPr lang="en-US" sz="2800" b="1" smtClean="0">
                <a:solidFill>
                  <a:srgbClr val="0070C0"/>
                </a:solidFill>
                <a:latin typeface="Franklin Gothic Book" pitchFamily="34" charset="0"/>
              </a:rPr>
              <a:t>On a human level</a:t>
            </a:r>
          </a:p>
          <a:p>
            <a:pPr>
              <a:buFont typeface="Wingdings 2" pitchFamily="18" charset="2"/>
              <a:buNone/>
            </a:pPr>
            <a:endParaRPr lang="en-US" sz="2800" b="1" smtClean="0">
              <a:solidFill>
                <a:srgbClr val="0070C0"/>
              </a:solidFill>
              <a:latin typeface="Franklin Gothic Book" pitchFamily="34" charset="0"/>
            </a:endParaRPr>
          </a:p>
          <a:p>
            <a:r>
              <a:rPr lang="en-US" sz="2800" b="1" smtClean="0">
                <a:solidFill>
                  <a:srgbClr val="0070C0"/>
                </a:solidFill>
                <a:latin typeface="Franklin Gothic Book" pitchFamily="34" charset="0"/>
              </a:rPr>
              <a:t>On an economic level</a:t>
            </a:r>
          </a:p>
          <a:p>
            <a:pPr>
              <a:buFont typeface="Wingdings 2" pitchFamily="18" charset="2"/>
              <a:buNone/>
            </a:pPr>
            <a:endParaRPr lang="en-US" sz="2800" b="1" smtClean="0">
              <a:solidFill>
                <a:srgbClr val="0070C0"/>
              </a:solidFill>
              <a:latin typeface="Franklin Gothic Book" pitchFamily="34" charset="0"/>
            </a:endParaRPr>
          </a:p>
          <a:p>
            <a:r>
              <a:rPr lang="en-US" sz="2800" b="1" smtClean="0">
                <a:solidFill>
                  <a:srgbClr val="0070C0"/>
                </a:solidFill>
                <a:latin typeface="Franklin Gothic Book" pitchFamily="34" charset="0"/>
              </a:rPr>
              <a:t>On a national-security level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Title 7"/>
          <p:cNvSpPr>
            <a:spLocks noGrp="1"/>
          </p:cNvSpPr>
          <p:nvPr>
            <p:ph type="title"/>
          </p:nvPr>
        </p:nvSpPr>
        <p:spPr>
          <a:xfrm>
            <a:off x="571500" y="152400"/>
            <a:ext cx="8229600" cy="1828800"/>
          </a:xfrm>
          <a:noFill/>
          <a:scene3d>
            <a:camera prst="orthographicFront">
              <a:rot lat="0" lon="0" rev="0"/>
            </a:camera>
            <a:lightRig rig="balanced" dir="t">
              <a:rot lat="0" lon="0" rev="8700000"/>
            </a:lightRig>
          </a:scene3d>
          <a:sp3d>
            <a:bevelT w="190500" h="38100"/>
          </a:sp3d>
          <a:extLst>
            <a:ext uri="{909E8E84-426E-40DD-AFC4-6F175D3DCCD1}"/>
            <a:ext uri="{91240B29-F687-4F45-9708-019B960494DF}"/>
          </a:extLst>
        </p:spPr>
        <p:txBody>
          <a:bodyPr rtlCol="0">
            <a:normAutofit/>
          </a:bodyPr>
          <a:lstStyle/>
          <a:p>
            <a:pPr algn="ctr" eaLnBrk="1" fontAlgn="auto" hangingPunct="1">
              <a:spcAft>
                <a:spcPts val="0"/>
              </a:spcAft>
              <a:defRPr/>
            </a:pPr>
            <a:r>
              <a:rPr lang="en-US" sz="3600" b="1" dirty="0" smtClean="0">
                <a:solidFill>
                  <a:schemeClr val="tx1"/>
                </a:solidFill>
                <a:latin typeface="Franklin Gothic Book" pitchFamily="34" charset="0"/>
                <a:ea typeface="ＭＳ Ｐゴシック" pitchFamily="34" charset="-128"/>
              </a:rPr>
              <a:t>President Obama’s Vision</a:t>
            </a:r>
          </a:p>
        </p:txBody>
      </p:sp>
      <p:sp>
        <p:nvSpPr>
          <p:cNvPr id="10" name="Content Placeholder 9"/>
          <p:cNvSpPr>
            <a:spLocks noGrp="1"/>
          </p:cNvSpPr>
          <p:nvPr>
            <p:ph idx="1"/>
          </p:nvPr>
        </p:nvSpPr>
        <p:spPr>
          <a:xfrm>
            <a:off x="0" y="2133600"/>
            <a:ext cx="8001000" cy="3276600"/>
          </a:xfrm>
        </p:spPr>
        <p:txBody>
          <a:bodyPr>
            <a:normAutofit lnSpcReduction="10000"/>
          </a:bodyPr>
          <a:lstStyle/>
          <a:p>
            <a:pPr marL="2057400" lvl="1" indent="-246888" eaLnBrk="1" fontAlgn="auto" hangingPunct="1">
              <a:spcAft>
                <a:spcPts val="0"/>
              </a:spcAft>
              <a:buClr>
                <a:srgbClr val="FF0000"/>
              </a:buClr>
              <a:buFont typeface="Wingdings 2" pitchFamily="18" charset="2"/>
              <a:buNone/>
              <a:defRPr/>
            </a:pPr>
            <a:endParaRPr lang="en-US" sz="3200" dirty="0" smtClean="0">
              <a:solidFill>
                <a:srgbClr val="003399"/>
              </a:solidFill>
              <a:latin typeface="Franklin Gothic Book" pitchFamily="34" charset="0"/>
              <a:ea typeface="ＭＳ Ｐゴシック" pitchFamily="34" charset="-128"/>
            </a:endParaRPr>
          </a:p>
          <a:p>
            <a:pPr marL="2057400" lvl="1" indent="-246888" eaLnBrk="1" fontAlgn="auto" hangingPunct="1">
              <a:spcAft>
                <a:spcPts val="0"/>
              </a:spcAft>
              <a:buClr>
                <a:srgbClr val="FF0000"/>
              </a:buClr>
              <a:buFont typeface="Wingdings 2" pitchFamily="18" charset="2"/>
              <a:buNone/>
              <a:defRPr/>
            </a:pPr>
            <a:r>
              <a:rPr lang="en-US" sz="3200" dirty="0" smtClean="0">
                <a:solidFill>
                  <a:srgbClr val="003399"/>
                </a:solidFill>
                <a:latin typeface="Franklin Gothic Book" pitchFamily="34" charset="0"/>
                <a:ea typeface="ＭＳ Ｐゴシック" pitchFamily="34" charset="-128"/>
              </a:rPr>
              <a:t>► </a:t>
            </a:r>
            <a:r>
              <a:rPr lang="en-US" sz="2600" dirty="0" smtClean="0">
                <a:solidFill>
                  <a:srgbClr val="003399"/>
                </a:solidFill>
                <a:latin typeface="Franklin Gothic Book" pitchFamily="34" charset="0"/>
                <a:ea typeface="ＭＳ Ｐゴシック" pitchFamily="34" charset="-128"/>
              </a:rPr>
              <a:t>Education is the main civil rights issue of the 21</a:t>
            </a:r>
            <a:r>
              <a:rPr lang="en-US" sz="2600" baseline="30000" dirty="0" smtClean="0">
                <a:solidFill>
                  <a:srgbClr val="003399"/>
                </a:solidFill>
                <a:latin typeface="Franklin Gothic Book" pitchFamily="34" charset="0"/>
                <a:ea typeface="ＭＳ Ｐゴシック" pitchFamily="34" charset="-128"/>
              </a:rPr>
              <a:t>st</a:t>
            </a:r>
            <a:r>
              <a:rPr lang="en-US" sz="2600" dirty="0" smtClean="0">
                <a:solidFill>
                  <a:srgbClr val="003399"/>
                </a:solidFill>
                <a:latin typeface="Franklin Gothic Book" pitchFamily="34" charset="0"/>
                <a:ea typeface="ＭＳ Ｐゴシック" pitchFamily="34" charset="-128"/>
              </a:rPr>
              <a:t> century.</a:t>
            </a:r>
          </a:p>
          <a:p>
            <a:pPr marL="2057400" lvl="1" indent="-246888" eaLnBrk="1" fontAlgn="auto" hangingPunct="1">
              <a:spcAft>
                <a:spcPts val="0"/>
              </a:spcAft>
              <a:buClr>
                <a:srgbClr val="FF0000"/>
              </a:buClr>
              <a:buFont typeface="Wingdings 2" pitchFamily="18" charset="2"/>
              <a:buNone/>
              <a:defRPr/>
            </a:pPr>
            <a:endParaRPr lang="en-US" sz="2600" dirty="0" smtClean="0">
              <a:solidFill>
                <a:srgbClr val="003399"/>
              </a:solidFill>
              <a:latin typeface="Franklin Gothic Book" pitchFamily="34" charset="0"/>
              <a:ea typeface="ＭＳ Ｐゴシック" pitchFamily="34" charset="-128"/>
            </a:endParaRPr>
          </a:p>
          <a:p>
            <a:pPr marL="2057400" lvl="1" indent="-246888" eaLnBrk="1" fontAlgn="auto" hangingPunct="1">
              <a:spcAft>
                <a:spcPts val="0"/>
              </a:spcAft>
              <a:buClr>
                <a:srgbClr val="FF0000"/>
              </a:buClr>
              <a:buFont typeface="Wingdings 2" pitchFamily="18" charset="2"/>
              <a:buNone/>
              <a:defRPr/>
            </a:pPr>
            <a:r>
              <a:rPr lang="en-US" sz="2600" dirty="0" smtClean="0">
                <a:solidFill>
                  <a:srgbClr val="003399"/>
                </a:solidFill>
                <a:latin typeface="Franklin Gothic Book" pitchFamily="34" charset="0"/>
                <a:ea typeface="ＭＳ Ｐゴシック" pitchFamily="34" charset="-128"/>
              </a:rPr>
              <a:t>► The U.S. will lead the world in percentage of young people graduating college by the year 2020.</a:t>
            </a:r>
          </a:p>
        </p:txBody>
      </p:sp>
      <p:sp>
        <p:nvSpPr>
          <p:cNvPr id="12294" name="TextBox 6"/>
          <p:cNvSpPr txBox="1">
            <a:spLocks noChangeArrowheads="1"/>
          </p:cNvSpPr>
          <p:nvPr/>
        </p:nvSpPr>
        <p:spPr bwMode="auto">
          <a:xfrm>
            <a:off x="1752600" y="3429000"/>
            <a:ext cx="2057400" cy="369888"/>
          </a:xfrm>
          <a:prstGeom prst="rect">
            <a:avLst/>
          </a:prstGeom>
          <a:noFill/>
          <a:ln w="9525">
            <a:noFill/>
            <a:miter lim="800000"/>
            <a:headEnd/>
            <a:tailEnd/>
          </a:ln>
        </p:spPr>
        <p:txBody>
          <a:bodyPr>
            <a:spAutoFit/>
          </a:bodyPr>
          <a:lstStyle/>
          <a:p>
            <a:endParaRPr lang="en-US">
              <a:latin typeface="Calibr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457200"/>
            <a:ext cx="8229600" cy="1143000"/>
          </a:xfrm>
        </p:spPr>
        <p:txBody>
          <a:bodyPr/>
          <a:lstStyle/>
          <a:p>
            <a:pPr algn="ctr"/>
            <a:r>
              <a:rPr lang="en-US" sz="3600" b="1" smtClean="0">
                <a:solidFill>
                  <a:schemeClr val="tx1"/>
                </a:solidFill>
                <a:latin typeface="Franklin Gothic Book" pitchFamily="34" charset="0"/>
              </a:rPr>
              <a:t>How Can ED Help?</a:t>
            </a:r>
            <a:r>
              <a:rPr lang="en-US" sz="3600" b="1" smtClean="0">
                <a:latin typeface="Franklin Gothic Book" pitchFamily="34" charset="0"/>
              </a:rPr>
              <a:t>	</a:t>
            </a:r>
          </a:p>
        </p:txBody>
      </p:sp>
      <p:sp>
        <p:nvSpPr>
          <p:cNvPr id="13315" name="Content Placeholder 2"/>
          <p:cNvSpPr>
            <a:spLocks noGrp="1"/>
          </p:cNvSpPr>
          <p:nvPr>
            <p:ph idx="1"/>
          </p:nvPr>
        </p:nvSpPr>
        <p:spPr>
          <a:xfrm>
            <a:off x="914400" y="1935163"/>
            <a:ext cx="6705600" cy="4389437"/>
          </a:xfrm>
        </p:spPr>
        <p:txBody>
          <a:bodyPr/>
          <a:lstStyle/>
          <a:p>
            <a:r>
              <a:rPr lang="en-US" smtClean="0">
                <a:solidFill>
                  <a:srgbClr val="0070C0"/>
                </a:solidFill>
                <a:latin typeface="Franklin Gothic Book" pitchFamily="34" charset="0"/>
              </a:rPr>
              <a:t>Focus the nation on “pockets of success”</a:t>
            </a:r>
          </a:p>
          <a:p>
            <a:endParaRPr lang="en-US" smtClean="0">
              <a:latin typeface="Franklin Gothic Book" pitchFamily="34" charset="0"/>
            </a:endParaRPr>
          </a:p>
          <a:p>
            <a:r>
              <a:rPr lang="en-US" smtClean="0">
                <a:solidFill>
                  <a:srgbClr val="0070C0"/>
                </a:solidFill>
                <a:latin typeface="Franklin Gothic Book" pitchFamily="34" charset="0"/>
              </a:rPr>
              <a:t>Recognize success (E.g., Race to the Top, Blue Ribbon School Awards)</a:t>
            </a:r>
          </a:p>
          <a:p>
            <a:pPr algn="ctr"/>
            <a:endParaRPr lang="en-US" smtClean="0">
              <a:latin typeface="Franklin Gothic Book" pitchFamily="34" charset="0"/>
            </a:endParaRPr>
          </a:p>
          <a:p>
            <a:r>
              <a:rPr lang="en-US" smtClean="0">
                <a:solidFill>
                  <a:srgbClr val="0070C0"/>
                </a:solidFill>
                <a:latin typeface="Franklin Gothic Book" pitchFamily="34" charset="0"/>
              </a:rPr>
              <a:t>Federal Student Aid (Student Loans)</a:t>
            </a:r>
          </a:p>
          <a:p>
            <a:endParaRPr lang="en-US" smtClean="0">
              <a:latin typeface="Franklin Gothic Book" pitchFamily="34" charset="0"/>
            </a:endParaRPr>
          </a:p>
          <a:p>
            <a:r>
              <a:rPr lang="en-US" smtClean="0">
                <a:solidFill>
                  <a:srgbClr val="0070C0"/>
                </a:solidFill>
                <a:latin typeface="Franklin Gothic Book" pitchFamily="34" charset="0"/>
              </a:rPr>
              <a:t>Grants</a:t>
            </a:r>
            <a:r>
              <a:rPr lang="en-US" smtClean="0">
                <a:latin typeface="Franklin Gothic Book" pitchFamily="34"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12"/>
          </p:nvPr>
        </p:nvSpPr>
        <p:spPr>
          <a:xfrm>
            <a:off x="457200" y="6356350"/>
            <a:ext cx="2133600" cy="365125"/>
          </a:xfrm>
        </p:spPr>
        <p:txBody>
          <a:bodyPr/>
          <a:lstStyle/>
          <a:p>
            <a:pPr algn="l">
              <a:defRPr/>
            </a:pPr>
            <a:endParaRPr lang="en-US" dirty="0"/>
          </a:p>
        </p:txBody>
      </p:sp>
      <p:sp>
        <p:nvSpPr>
          <p:cNvPr id="14339" name="Text Box 2"/>
          <p:cNvSpPr txBox="1">
            <a:spLocks noChangeArrowheads="1"/>
          </p:cNvSpPr>
          <p:nvPr/>
        </p:nvSpPr>
        <p:spPr bwMode="auto">
          <a:xfrm>
            <a:off x="2971800" y="838200"/>
            <a:ext cx="3184525" cy="1262063"/>
          </a:xfrm>
          <a:prstGeom prst="rect">
            <a:avLst/>
          </a:prstGeom>
          <a:noFill/>
          <a:ln w="9525">
            <a:noFill/>
            <a:miter lim="800000"/>
            <a:headEnd/>
            <a:tailEnd/>
          </a:ln>
        </p:spPr>
        <p:txBody>
          <a:bodyPr wrap="none">
            <a:spAutoFit/>
          </a:bodyPr>
          <a:lstStyle/>
          <a:p>
            <a:r>
              <a:rPr lang="en-US" sz="3600" b="1">
                <a:latin typeface="Franklin Gothic Book" pitchFamily="34" charset="0"/>
              </a:rPr>
              <a:t>Types of Grants</a:t>
            </a:r>
          </a:p>
          <a:p>
            <a:endParaRPr lang="en-US" sz="4000">
              <a:latin typeface="Calibri" pitchFamily="34" charset="0"/>
            </a:endParaRPr>
          </a:p>
        </p:txBody>
      </p:sp>
      <p:sp>
        <p:nvSpPr>
          <p:cNvPr id="14340" name="Text Box 3"/>
          <p:cNvSpPr txBox="1">
            <a:spLocks noChangeArrowheads="1"/>
          </p:cNvSpPr>
          <p:nvPr/>
        </p:nvSpPr>
        <p:spPr bwMode="auto">
          <a:xfrm>
            <a:off x="0" y="1752600"/>
            <a:ext cx="9144000" cy="3416300"/>
          </a:xfrm>
          <a:prstGeom prst="rect">
            <a:avLst/>
          </a:prstGeom>
          <a:noFill/>
          <a:ln w="9525">
            <a:noFill/>
            <a:miter lim="800000"/>
            <a:headEnd/>
            <a:tailEnd/>
          </a:ln>
        </p:spPr>
        <p:txBody>
          <a:bodyPr>
            <a:spAutoFit/>
          </a:bodyPr>
          <a:lstStyle/>
          <a:p>
            <a:pPr algn="ctr">
              <a:buClr>
                <a:srgbClr val="FFFFFF"/>
              </a:buClr>
              <a:buFont typeface="Wingdings" pitchFamily="2" charset="2"/>
              <a:buNone/>
            </a:pPr>
            <a:endParaRPr lang="en-US" sz="2400" b="1">
              <a:solidFill>
                <a:srgbClr val="0070C0"/>
              </a:solidFill>
              <a:latin typeface="Franklin Gothic Book" pitchFamily="34" charset="0"/>
            </a:endParaRPr>
          </a:p>
          <a:p>
            <a:pPr algn="ctr">
              <a:buClr>
                <a:srgbClr val="FFFFFF"/>
              </a:buClr>
              <a:buFont typeface="Wingdings" pitchFamily="2" charset="2"/>
              <a:buNone/>
            </a:pPr>
            <a:r>
              <a:rPr lang="en-US" sz="2400" b="1">
                <a:solidFill>
                  <a:srgbClr val="0070C0"/>
                </a:solidFill>
                <a:latin typeface="Franklin Gothic Book" pitchFamily="34" charset="0"/>
              </a:rPr>
              <a:t>Formula Grants</a:t>
            </a:r>
          </a:p>
          <a:p>
            <a:pPr>
              <a:buClr>
                <a:srgbClr val="FFFFFF"/>
              </a:buClr>
              <a:buFont typeface="Wingdings" pitchFamily="2" charset="2"/>
              <a:buNone/>
            </a:pPr>
            <a:r>
              <a:rPr lang="en-US" sz="2400">
                <a:solidFill>
                  <a:srgbClr val="0070C0"/>
                </a:solidFill>
                <a:latin typeface="Franklin Gothic Book" pitchFamily="34" charset="0"/>
              </a:rPr>
              <a:t>	→ Congress determines the formula</a:t>
            </a:r>
          </a:p>
          <a:p>
            <a:pPr>
              <a:buClr>
                <a:srgbClr val="FFFFFF"/>
              </a:buClr>
              <a:buFont typeface="Wingdings" pitchFamily="2" charset="2"/>
              <a:buNone/>
            </a:pPr>
            <a:r>
              <a:rPr lang="en-US" sz="2400">
                <a:solidFill>
                  <a:srgbClr val="0070C0"/>
                </a:solidFill>
                <a:latin typeface="Franklin Gothic Book" pitchFamily="34" charset="0"/>
              </a:rPr>
              <a:t>	→ Examples: Title I (Economic Need), Safe and Drug-Free 	     Schools, Literacy Programs</a:t>
            </a:r>
          </a:p>
          <a:p>
            <a:pPr>
              <a:buClr>
                <a:srgbClr val="FFFFFF"/>
              </a:buClr>
              <a:buFont typeface="Wingdings" pitchFamily="2" charset="2"/>
              <a:buNone/>
            </a:pPr>
            <a:r>
              <a:rPr lang="en-US" sz="3200">
                <a:solidFill>
                  <a:srgbClr val="0070C0"/>
                </a:solidFill>
                <a:latin typeface="Calibri" pitchFamily="34" charset="0"/>
              </a:rPr>
              <a:t>	</a:t>
            </a:r>
            <a:r>
              <a:rPr lang="en-US" sz="3200" b="1">
                <a:solidFill>
                  <a:srgbClr val="0070C0"/>
                </a:solidFill>
                <a:latin typeface="Calibri" pitchFamily="34" charset="0"/>
              </a:rPr>
              <a:t>	</a:t>
            </a:r>
          </a:p>
          <a:p>
            <a:pPr>
              <a:buClr>
                <a:srgbClr val="FFFFFF"/>
              </a:buClr>
              <a:buFont typeface="Wingdings" pitchFamily="2" charset="2"/>
              <a:buNone/>
            </a:pPr>
            <a:endParaRPr lang="en-US" sz="3200" b="1">
              <a:latin typeface="Calibri" pitchFamily="34" charset="0"/>
            </a:endParaRPr>
          </a:p>
          <a:p>
            <a:pPr>
              <a:buClr>
                <a:srgbClr val="FFFFFF"/>
              </a:buClr>
              <a:buFont typeface="Wingdings" pitchFamily="2" charset="2"/>
              <a:buNone/>
            </a:pPr>
            <a:r>
              <a:rPr lang="en-US" sz="3200" b="1">
                <a:latin typeface="Calibri" pitchFamily="34" charset="0"/>
              </a:rPr>
              <a:t>	</a:t>
            </a:r>
            <a:endParaRPr lang="en-US" sz="3200" b="1">
              <a:solidFill>
                <a:srgbClr val="0070C0"/>
              </a:solidFill>
              <a:latin typeface="Calibri" pitchFamily="34" charset="0"/>
            </a:endParaRPr>
          </a:p>
        </p:txBody>
      </p:sp>
      <p:sp>
        <p:nvSpPr>
          <p:cNvPr id="14341" name="Rectangle 4"/>
          <p:cNvSpPr>
            <a:spLocks noChangeArrowheads="1"/>
          </p:cNvSpPr>
          <p:nvPr/>
        </p:nvSpPr>
        <p:spPr bwMode="auto">
          <a:xfrm rot="10800000" flipV="1">
            <a:off x="0" y="3238500"/>
            <a:ext cx="9144000" cy="4156075"/>
          </a:xfrm>
          <a:prstGeom prst="rect">
            <a:avLst/>
          </a:prstGeom>
          <a:noFill/>
          <a:ln w="9525">
            <a:noFill/>
            <a:miter lim="800000"/>
            <a:headEnd/>
            <a:tailEnd/>
          </a:ln>
        </p:spPr>
        <p:txBody>
          <a:bodyPr>
            <a:spAutoFit/>
          </a:bodyPr>
          <a:lstStyle/>
          <a:p>
            <a:pPr algn="ctr"/>
            <a:endParaRPr lang="en-US" sz="2400" b="1">
              <a:solidFill>
                <a:srgbClr val="0070C0"/>
              </a:solidFill>
              <a:latin typeface="Calibri" pitchFamily="34" charset="0"/>
            </a:endParaRPr>
          </a:p>
          <a:p>
            <a:pPr algn="ctr"/>
            <a:endParaRPr lang="en-US" sz="2400" b="1">
              <a:solidFill>
                <a:srgbClr val="0070C0"/>
              </a:solidFill>
              <a:latin typeface="Calibri" pitchFamily="34" charset="0"/>
            </a:endParaRPr>
          </a:p>
          <a:p>
            <a:pPr algn="ctr"/>
            <a:r>
              <a:rPr lang="en-US" sz="2400" b="1">
                <a:solidFill>
                  <a:srgbClr val="0070C0"/>
                </a:solidFill>
                <a:latin typeface="Franklin Gothic Book" pitchFamily="34" charset="0"/>
              </a:rPr>
              <a:t>Discretionary Grants</a:t>
            </a:r>
          </a:p>
          <a:p>
            <a:r>
              <a:rPr lang="en-US" sz="2400">
                <a:solidFill>
                  <a:srgbClr val="0070C0"/>
                </a:solidFill>
                <a:latin typeface="Franklin Gothic Book" pitchFamily="34" charset="0"/>
              </a:rPr>
              <a:t>	→ States, School Districts, Organizations, Consortia 	            	      (Partnering)</a:t>
            </a:r>
          </a:p>
          <a:p>
            <a:r>
              <a:rPr lang="en-US" sz="2400">
                <a:solidFill>
                  <a:srgbClr val="0070C0"/>
                </a:solidFill>
                <a:latin typeface="Franklin Gothic Book" pitchFamily="34" charset="0"/>
              </a:rPr>
              <a:t>	→ Application Required </a:t>
            </a:r>
          </a:p>
          <a:p>
            <a:r>
              <a:rPr lang="en-US" sz="2400">
                <a:solidFill>
                  <a:srgbClr val="0070C0"/>
                </a:solidFill>
                <a:latin typeface="Franklin Gothic Book" pitchFamily="34" charset="0"/>
              </a:rPr>
              <a:t>	→ Competitive </a:t>
            </a:r>
          </a:p>
          <a:p>
            <a:pPr algn="ctr"/>
            <a:endParaRPr lang="en-US" sz="3200" b="1">
              <a:solidFill>
                <a:srgbClr val="0070C0"/>
              </a:solidFill>
              <a:latin typeface="Calibri" pitchFamily="34" charset="0"/>
            </a:endParaRPr>
          </a:p>
          <a:p>
            <a:pPr algn="ctr"/>
            <a:endParaRPr lang="en-US" sz="3200" b="1">
              <a:solidFill>
                <a:srgbClr val="0070C0"/>
              </a:solidFill>
              <a:latin typeface="Calibri" pitchFamily="34" charset="0"/>
              <a:cs typeface="Times New Roman" pitchFamily="18" charset="0"/>
            </a:endParaRPr>
          </a:p>
          <a:p>
            <a:endParaRPr lang="en-US" sz="32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5" name="Rectangle 3"/>
          <p:cNvSpPr>
            <a:spLocks noGrp="1" noChangeArrowheads="1"/>
          </p:cNvSpPr>
          <p:nvPr>
            <p:ph type="title"/>
          </p:nvPr>
        </p:nvSpPr>
        <p:spPr>
          <a:xfrm>
            <a:off x="685800" y="512763"/>
            <a:ext cx="8153400" cy="1620837"/>
          </a:xfrm>
        </p:spPr>
        <p:txBody>
          <a:bodyPr>
            <a:normAutofit fontScale="90000"/>
          </a:bodyPr>
          <a:lstStyle/>
          <a:p>
            <a:pPr algn="ctr" eaLnBrk="1" fontAlgn="auto" hangingPunct="1">
              <a:spcAft>
                <a:spcPts val="0"/>
              </a:spcAft>
              <a:defRPr/>
            </a:pPr>
            <a:r>
              <a:rPr lang="en-US" i="1" dirty="0">
                <a:solidFill>
                  <a:srgbClr val="CE8F4A"/>
                </a:solidFill>
                <a:latin typeface="Verdana" pitchFamily="34" charset="0"/>
              </a:rPr>
              <a:t/>
            </a:r>
            <a:br>
              <a:rPr lang="en-US" i="1" dirty="0">
                <a:solidFill>
                  <a:srgbClr val="CE8F4A"/>
                </a:solidFill>
                <a:latin typeface="Verdana" pitchFamily="34" charset="0"/>
              </a:rPr>
            </a:br>
            <a:r>
              <a:rPr lang="en-US" dirty="0"/>
              <a:t/>
            </a:r>
            <a:br>
              <a:rPr lang="en-US" dirty="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000" b="1" dirty="0" smtClean="0">
                <a:solidFill>
                  <a:schemeClr val="tx1"/>
                </a:solidFill>
                <a:latin typeface="Franklin Gothic Book" pitchFamily="34" charset="0"/>
              </a:rPr>
              <a:t>Discretionary Grants = Serious Money</a:t>
            </a:r>
            <a:endParaRPr lang="en-US" sz="4000" b="1" dirty="0">
              <a:solidFill>
                <a:schemeClr val="tx1"/>
              </a:solidFill>
              <a:latin typeface="Franklin Gothic Book" pitchFamily="34" charset="0"/>
            </a:endParaRPr>
          </a:p>
        </p:txBody>
      </p:sp>
      <p:sp>
        <p:nvSpPr>
          <p:cNvPr id="9" name="Content Placeholder 8"/>
          <p:cNvSpPr>
            <a:spLocks noGrp="1"/>
          </p:cNvSpPr>
          <p:nvPr>
            <p:ph idx="1"/>
          </p:nvPr>
        </p:nvSpPr>
        <p:spPr>
          <a:xfrm>
            <a:off x="457200" y="2895600"/>
            <a:ext cx="8229600" cy="3429000"/>
          </a:xfrm>
        </p:spPr>
        <p:txBody>
          <a:bodyPr>
            <a:normAutofit/>
          </a:bodyPr>
          <a:lstStyle/>
          <a:p>
            <a:pPr marL="274320" indent="-274320" eaLnBrk="1" fontAlgn="auto" hangingPunct="1">
              <a:spcBef>
                <a:spcPts val="580"/>
              </a:spcBef>
              <a:spcAft>
                <a:spcPts val="0"/>
              </a:spcAft>
              <a:buClr>
                <a:schemeClr val="accent3"/>
              </a:buClr>
              <a:buFont typeface="Wingdings 2" pitchFamily="18" charset="2"/>
              <a:buNone/>
              <a:defRPr/>
            </a:pPr>
            <a:r>
              <a:rPr lang="en-US" sz="3600" b="1" dirty="0" smtClean="0">
                <a:solidFill>
                  <a:srgbClr val="0070C0"/>
                </a:solidFill>
                <a:latin typeface="+mj-lt"/>
              </a:rPr>
              <a:t>		</a:t>
            </a:r>
            <a:r>
              <a:rPr lang="en-US" sz="3600" u="sng" dirty="0" smtClean="0">
                <a:solidFill>
                  <a:srgbClr val="0070C0"/>
                </a:solidFill>
                <a:latin typeface="+mj-lt"/>
              </a:rPr>
              <a:t>2012</a:t>
            </a:r>
            <a:r>
              <a:rPr lang="en-US" sz="3600" b="1" dirty="0" smtClean="0">
                <a:solidFill>
                  <a:srgbClr val="0070C0"/>
                </a:solidFill>
                <a:latin typeface="+mj-lt"/>
              </a:rPr>
              <a:t>			</a:t>
            </a:r>
            <a:r>
              <a:rPr lang="en-US" sz="3600" u="sng" dirty="0" smtClean="0">
                <a:solidFill>
                  <a:srgbClr val="0070C0"/>
                </a:solidFill>
                <a:latin typeface="+mj-lt"/>
              </a:rPr>
              <a:t>2013 (Request)</a:t>
            </a:r>
          </a:p>
          <a:p>
            <a:pPr marL="274320" indent="-274320" eaLnBrk="1" fontAlgn="auto" hangingPunct="1">
              <a:spcBef>
                <a:spcPts val="580"/>
              </a:spcBef>
              <a:spcAft>
                <a:spcPts val="0"/>
              </a:spcAft>
              <a:buClr>
                <a:schemeClr val="accent3"/>
              </a:buClr>
              <a:buFont typeface="Wingdings 2" pitchFamily="18" charset="2"/>
              <a:buNone/>
              <a:defRPr/>
            </a:pPr>
            <a:r>
              <a:rPr lang="en-US" sz="2800" b="1" dirty="0" smtClean="0">
                <a:solidFill>
                  <a:srgbClr val="0070C0"/>
                </a:solidFill>
                <a:latin typeface="+mj-lt"/>
              </a:rPr>
              <a:t> 		</a:t>
            </a:r>
          </a:p>
          <a:p>
            <a:pPr marL="274320" indent="-274320" eaLnBrk="1" fontAlgn="auto" hangingPunct="1">
              <a:spcBef>
                <a:spcPts val="580"/>
              </a:spcBef>
              <a:spcAft>
                <a:spcPts val="0"/>
              </a:spcAft>
              <a:buClr>
                <a:schemeClr val="accent3"/>
              </a:buClr>
              <a:buFont typeface="Wingdings 2" pitchFamily="18" charset="2"/>
              <a:buNone/>
              <a:defRPr/>
            </a:pPr>
            <a:r>
              <a:rPr lang="en-US" sz="2800" b="1" dirty="0" smtClean="0">
                <a:solidFill>
                  <a:srgbClr val="0070C0"/>
                </a:solidFill>
                <a:latin typeface="+mj-lt"/>
              </a:rPr>
              <a:t>		</a:t>
            </a:r>
            <a:r>
              <a:rPr lang="en-US" sz="3600" b="1" dirty="0" smtClean="0">
                <a:solidFill>
                  <a:srgbClr val="0070C0"/>
                </a:solidFill>
                <a:latin typeface="+mj-lt"/>
              </a:rPr>
              <a:t>$45.3 Billion</a:t>
            </a:r>
            <a:r>
              <a:rPr lang="en-US" sz="2800" b="1" dirty="0" smtClean="0">
                <a:solidFill>
                  <a:srgbClr val="0070C0"/>
                </a:solidFill>
                <a:latin typeface="+mj-lt"/>
              </a:rPr>
              <a:t>		</a:t>
            </a:r>
            <a:r>
              <a:rPr lang="en-US" sz="3600" b="1" dirty="0" smtClean="0">
                <a:solidFill>
                  <a:srgbClr val="0070C0"/>
                </a:solidFill>
                <a:latin typeface="+mj-lt"/>
              </a:rPr>
              <a:t>$47.0 Billion</a:t>
            </a:r>
          </a:p>
          <a:p>
            <a:pPr marL="274320" indent="-274320" eaLnBrk="1" fontAlgn="auto" hangingPunct="1">
              <a:spcBef>
                <a:spcPts val="580"/>
              </a:spcBef>
              <a:spcAft>
                <a:spcPts val="0"/>
              </a:spcAft>
              <a:buClr>
                <a:schemeClr val="accent3"/>
              </a:buClr>
              <a:buFont typeface="Wingdings 2" pitchFamily="18" charset="2"/>
              <a:buNone/>
              <a:defRPr/>
            </a:pPr>
            <a:endParaRPr lang="en-US" sz="3600" dirty="0" smtClean="0">
              <a:solidFill>
                <a:srgbClr val="0070C0"/>
              </a:solidFill>
              <a:latin typeface="+mj-lt"/>
            </a:endParaRPr>
          </a:p>
          <a:p>
            <a:pPr marL="274320" indent="-274320" eaLnBrk="1" fontAlgn="auto" hangingPunct="1">
              <a:spcBef>
                <a:spcPts val="580"/>
              </a:spcBef>
              <a:spcAft>
                <a:spcPts val="0"/>
              </a:spcAft>
              <a:buClr>
                <a:schemeClr val="accent3"/>
              </a:buClr>
              <a:buFont typeface="Wingdings 2" pitchFamily="18" charset="2"/>
              <a:buNone/>
              <a:defRPr/>
            </a:pPr>
            <a:endParaRPr lang="en-US" sz="3600" dirty="0" smtClean="0">
              <a:solidFill>
                <a:srgbClr val="0070C0"/>
              </a:solidFill>
              <a:latin typeface="+mj-lt"/>
            </a:endParaRPr>
          </a:p>
          <a:p>
            <a:pPr marL="274320" indent="-274320" algn="ctr" eaLnBrk="1" fontAlgn="auto" hangingPunct="1">
              <a:spcBef>
                <a:spcPts val="580"/>
              </a:spcBef>
              <a:spcAft>
                <a:spcPts val="0"/>
              </a:spcAft>
              <a:buClr>
                <a:schemeClr val="accent3"/>
              </a:buClr>
              <a:buFont typeface="Wingdings 2"/>
              <a:buNone/>
              <a:defRPr/>
            </a:pPr>
            <a:endParaRPr lang="en-US" sz="3600" b="1" dirty="0" smtClean="0">
              <a:solidFill>
                <a:schemeClr val="tx2">
                  <a:lumMod val="90000"/>
                </a:schemeClr>
              </a:solidFill>
              <a:latin typeface="+mj-lt"/>
            </a:endParaRPr>
          </a:p>
          <a:p>
            <a:pPr marL="274320" indent="-274320" eaLnBrk="1" fontAlgn="auto" hangingPunct="1">
              <a:spcBef>
                <a:spcPts val="580"/>
              </a:spcBef>
              <a:spcAft>
                <a:spcPts val="0"/>
              </a:spcAft>
              <a:buClr>
                <a:schemeClr val="accent3"/>
              </a:buClr>
              <a:buFont typeface="Wingdings 2"/>
              <a:buChar char=""/>
              <a:defRPr/>
            </a:pPr>
            <a:endParaRPr lang="en-US" dirty="0"/>
          </a:p>
        </p:txBody>
      </p:sp>
      <p:sp>
        <p:nvSpPr>
          <p:cNvPr id="15364" name="Rectangle 4"/>
          <p:cNvSpPr>
            <a:spLocks noChangeArrowheads="1"/>
          </p:cNvSpPr>
          <p:nvPr/>
        </p:nvSpPr>
        <p:spPr bwMode="auto">
          <a:xfrm>
            <a:off x="1066800" y="5867400"/>
            <a:ext cx="7315200" cy="757238"/>
          </a:xfrm>
          <a:prstGeom prst="rect">
            <a:avLst/>
          </a:prstGeom>
          <a:noFill/>
          <a:ln w="9525">
            <a:noFill/>
            <a:miter lim="800000"/>
            <a:headEnd/>
            <a:tailEnd/>
          </a:ln>
        </p:spPr>
        <p:txBody>
          <a:bodyPr lIns="0" rIns="0">
            <a:spAutoFit/>
          </a:bodyPr>
          <a:lstStyle/>
          <a:p>
            <a:pPr>
              <a:lnSpc>
                <a:spcPct val="90000"/>
              </a:lnSpc>
              <a:spcBef>
                <a:spcPct val="25000"/>
              </a:spcBef>
              <a:buClr>
                <a:schemeClr val="bg2"/>
              </a:buClr>
              <a:buSzPct val="130000"/>
            </a:pPr>
            <a:r>
              <a:rPr lang="en-US" sz="2400" i="1">
                <a:latin typeface="Perpetua" pitchFamily="18" charset="0"/>
              </a:rPr>
              <a:t/>
            </a:r>
            <a:br>
              <a:rPr lang="en-US" sz="2400" i="1">
                <a:latin typeface="Perpetua" pitchFamily="18" charset="0"/>
              </a:rPr>
            </a:br>
            <a:endParaRPr lang="en-US" sz="2400" i="1">
              <a:latin typeface="Perpetua" pitchFamily="18" charset="0"/>
            </a:endParaRPr>
          </a:p>
        </p:txBody>
      </p:sp>
      <p:sp>
        <p:nvSpPr>
          <p:cNvPr id="10" name="TextBox 6"/>
          <p:cNvSpPr txBox="1">
            <a:spLocks noChangeArrowheads="1"/>
          </p:cNvSpPr>
          <p:nvPr/>
        </p:nvSpPr>
        <p:spPr bwMode="auto">
          <a:xfrm>
            <a:off x="457200" y="0"/>
            <a:ext cx="8686800" cy="1938338"/>
          </a:xfrm>
          <a:prstGeom prst="rect">
            <a:avLst/>
          </a:prstGeom>
          <a:noFill/>
          <a:ln w="9525">
            <a:noFill/>
            <a:miter lim="800000"/>
            <a:headEnd/>
            <a:tailEnd/>
          </a:ln>
        </p:spPr>
        <p:txBody>
          <a:bodyPr>
            <a:spAutoFit/>
          </a:bodyPr>
          <a:lstStyle/>
          <a:p>
            <a:pPr algn="ctr" eaLnBrk="0" fontAlgn="auto" hangingPunct="0">
              <a:spcBef>
                <a:spcPts val="0"/>
              </a:spcBef>
              <a:spcAft>
                <a:spcPts val="0"/>
              </a:spcAft>
              <a:defRPr/>
            </a:pPr>
            <a:endParaRPr lang="en-US" sz="4000" b="1" dirty="0">
              <a:solidFill>
                <a:schemeClr val="tx2">
                  <a:lumMod val="90000"/>
                </a:schemeClr>
              </a:solidFill>
              <a:latin typeface="Kristen ITC" pitchFamily="66" charset="0"/>
              <a:cs typeface="+mn-cs"/>
            </a:endParaRPr>
          </a:p>
          <a:p>
            <a:pPr algn="ctr" eaLnBrk="0" fontAlgn="auto" hangingPunct="0">
              <a:spcBef>
                <a:spcPts val="0"/>
              </a:spcBef>
              <a:spcAft>
                <a:spcPts val="0"/>
              </a:spcAft>
              <a:defRPr/>
            </a:pPr>
            <a:endParaRPr lang="en-US" sz="4000" dirty="0">
              <a:latin typeface="Kristen ITC" pitchFamily="66" charset="0"/>
              <a:cs typeface="+mn-cs"/>
            </a:endParaRPr>
          </a:p>
          <a:p>
            <a:pPr algn="ctr" eaLnBrk="0" fontAlgn="auto" hangingPunct="0">
              <a:spcBef>
                <a:spcPts val="0"/>
              </a:spcBef>
              <a:spcAft>
                <a:spcPts val="0"/>
              </a:spcAft>
              <a:defRPr/>
            </a:pPr>
            <a:endParaRPr lang="en-US" sz="4000" dirty="0">
              <a:latin typeface="Kristen ITC" pitchFamily="66" charset="0"/>
              <a:cs typeface="+mn-cs"/>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953000" y="304800"/>
            <a:ext cx="3352800" cy="1143000"/>
          </a:xfrm>
        </p:spPr>
        <p:txBody>
          <a:bodyPr/>
          <a:lstStyle/>
          <a:p>
            <a:pPr eaLnBrk="1" hangingPunct="1"/>
            <a:r>
              <a:rPr lang="en-US" sz="4400" smtClean="0">
                <a:solidFill>
                  <a:srgbClr val="0070C0"/>
                </a:solidFill>
              </a:rPr>
              <a:t>www.ed.gov</a:t>
            </a:r>
          </a:p>
        </p:txBody>
      </p:sp>
      <p:pic>
        <p:nvPicPr>
          <p:cNvPr id="16387" name="Picture 3"/>
          <p:cNvPicPr>
            <a:picLocks noChangeAspect="1" noChangeArrowheads="1"/>
          </p:cNvPicPr>
          <p:nvPr/>
        </p:nvPicPr>
        <p:blipFill>
          <a:blip r:embed="rId3" cstate="print"/>
          <a:srcRect l="1186" r="2737" b="8324"/>
          <a:stretch>
            <a:fillRect/>
          </a:stretch>
        </p:blipFill>
        <p:spPr bwMode="auto">
          <a:xfrm>
            <a:off x="685800" y="1447800"/>
            <a:ext cx="6918325" cy="4953000"/>
          </a:xfrm>
          <a:prstGeom prst="rect">
            <a:avLst/>
          </a:prstGeom>
          <a:noFill/>
          <a:ln w="9525" algn="in">
            <a:noFill/>
            <a:miter lim="800000"/>
            <a:headEnd/>
            <a:tailEnd/>
          </a:ln>
        </p:spPr>
      </p:pic>
      <p:pic>
        <p:nvPicPr>
          <p:cNvPr id="16388" name="Picture 3"/>
          <p:cNvPicPr>
            <a:picLocks noChangeAspect="1" noChangeArrowheads="1"/>
          </p:cNvPicPr>
          <p:nvPr/>
        </p:nvPicPr>
        <p:blipFill>
          <a:blip r:embed="rId4" cstate="print"/>
          <a:srcRect/>
          <a:stretch>
            <a:fillRect/>
          </a:stretch>
        </p:blipFill>
        <p:spPr bwMode="auto">
          <a:xfrm>
            <a:off x="6991350" y="1905000"/>
            <a:ext cx="2152650" cy="16113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661</TotalTime>
  <Words>806</Words>
  <Application>Microsoft Office PowerPoint</Application>
  <PresentationFormat>On-screen Show (4:3)</PresentationFormat>
  <Paragraphs>210</Paragraphs>
  <Slides>20</Slides>
  <Notes>10</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2</vt:i4>
      </vt:variant>
      <vt:variant>
        <vt:lpstr>Slide Titles</vt:lpstr>
      </vt:variant>
      <vt:variant>
        <vt:i4>20</vt:i4>
      </vt:variant>
    </vt:vector>
  </HeadingPairs>
  <TitlesOfParts>
    <vt:vector size="35" baseType="lpstr">
      <vt:lpstr>Arial</vt:lpstr>
      <vt:lpstr>Calibri</vt:lpstr>
      <vt:lpstr>Constantia</vt:lpstr>
      <vt:lpstr>Wingdings 2</vt:lpstr>
      <vt:lpstr>Corbel</vt:lpstr>
      <vt:lpstr>Franklin Gothic Book</vt:lpstr>
      <vt:lpstr>Wingdings</vt:lpstr>
      <vt:lpstr>ＭＳ Ｐゴシック</vt:lpstr>
      <vt:lpstr>Times New Roman</vt:lpstr>
      <vt:lpstr>Verdana</vt:lpstr>
      <vt:lpstr>Perpetua</vt:lpstr>
      <vt:lpstr>Kristen ITC</vt:lpstr>
      <vt:lpstr>Flow</vt:lpstr>
      <vt:lpstr>Picture</vt:lpstr>
      <vt:lpstr>Microsoft Office PowerPoint 97-2003 Slide</vt:lpstr>
      <vt:lpstr>U.S. Department of Education </vt:lpstr>
      <vt:lpstr>Slide 2</vt:lpstr>
      <vt:lpstr>Slide 3</vt:lpstr>
      <vt:lpstr>Why Does It Matter?</vt:lpstr>
      <vt:lpstr>President Obama’s Vision</vt:lpstr>
      <vt:lpstr>How Can ED Help? </vt:lpstr>
      <vt:lpstr>Slide 7</vt:lpstr>
      <vt:lpstr>       Discretionary Grants = Serious Money</vt:lpstr>
      <vt:lpstr>www.ed.gov</vt:lpstr>
      <vt:lpstr>“The Big Eight”</vt:lpstr>
      <vt:lpstr>Sample Grants – Open for Application</vt:lpstr>
      <vt:lpstr>School-District Level  Race To The Top</vt:lpstr>
      <vt:lpstr>Let’s Go Live….</vt:lpstr>
      <vt:lpstr>Grant Application Web Sites</vt:lpstr>
      <vt:lpstr>“A Rose By Any Other Name. . . “</vt:lpstr>
      <vt:lpstr>Federal Youth Initiatives</vt:lpstr>
      <vt:lpstr>“Grantmaking at ED” – THE How-To Book</vt:lpstr>
      <vt:lpstr>Slide 18</vt:lpstr>
      <vt:lpstr>Little Things Mean a Lot</vt:lpstr>
      <vt:lpstr>U.S. Department of Education </vt:lpstr>
    </vt:vector>
  </TitlesOfParts>
  <Company>U.S.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Department of Education</dc:title>
  <dc:creator>Authorised User</dc:creator>
  <cp:lastModifiedBy> </cp:lastModifiedBy>
  <cp:revision>150</cp:revision>
  <dcterms:created xsi:type="dcterms:W3CDTF">2011-04-20T13:08:14Z</dcterms:created>
  <dcterms:modified xsi:type="dcterms:W3CDTF">2012-07-24T22:06:25Z</dcterms:modified>
</cp:coreProperties>
</file>