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9" r:id="rId3"/>
    <p:sldId id="267" r:id="rId4"/>
    <p:sldId id="265" r:id="rId5"/>
    <p:sldId id="264" r:id="rId6"/>
    <p:sldId id="300" r:id="rId7"/>
    <p:sldId id="263" r:id="rId8"/>
    <p:sldId id="262" r:id="rId9"/>
    <p:sldId id="261" r:id="rId10"/>
    <p:sldId id="260" r:id="rId11"/>
    <p:sldId id="259" r:id="rId12"/>
    <p:sldId id="270" r:id="rId13"/>
    <p:sldId id="271" r:id="rId14"/>
    <p:sldId id="272" r:id="rId15"/>
    <p:sldId id="299"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7" r:id="rId40"/>
    <p:sldId id="301"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97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740920-42EE-4FD9-A894-D5B041E5979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9A1B7016-933A-4FBF-96CC-817651FC2765}">
      <dgm:prSet phldrT="[Text]"/>
      <dgm:spPr>
        <a:xfrm>
          <a:off x="3261582" y="173"/>
          <a:ext cx="1545114" cy="772557"/>
        </a:xfrm>
        <a:prstGeom prst="rect">
          <a:avLst/>
        </a:prstGeom>
        <a:solidFill>
          <a:srgbClr val="66CCFF"/>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TISB</a:t>
          </a:r>
          <a:endParaRPr lang="en-US" b="1" dirty="0">
            <a:solidFill>
              <a:srgbClr val="000000"/>
            </a:solidFill>
            <a:latin typeface="Arial"/>
            <a:ea typeface="+mn-ea"/>
            <a:cs typeface="+mn-cs"/>
          </a:endParaRPr>
        </a:p>
      </dgm:t>
    </dgm:pt>
    <dgm:pt modelId="{F96846C0-3EA1-4575-A4C3-3DEB9A1E732D}" type="parTrans" cxnId="{684D9C0A-4006-490F-88DB-C8492FD760A0}">
      <dgm:prSet/>
      <dgm:spPr/>
      <dgm:t>
        <a:bodyPr/>
        <a:lstStyle/>
        <a:p>
          <a:endParaRPr lang="en-US"/>
        </a:p>
      </dgm:t>
    </dgm:pt>
    <dgm:pt modelId="{892F9C8C-DE57-4361-9B7D-99FF3F8657A4}" type="sibTrans" cxnId="{684D9C0A-4006-490F-88DB-C8492FD760A0}">
      <dgm:prSet/>
      <dgm:spPr/>
      <dgm:t>
        <a:bodyPr/>
        <a:lstStyle/>
        <a:p>
          <a:endParaRPr lang="en-US"/>
        </a:p>
      </dgm:t>
    </dgm:pt>
    <dgm:pt modelId="{FEFBABDA-8418-470E-A6FB-14DB5FCC599D}">
      <dgm:prSet/>
      <dgm:spPr>
        <a:xfrm>
          <a:off x="6065966" y="1097205"/>
          <a:ext cx="1545114" cy="772557"/>
        </a:xfrm>
        <a:prstGeom prst="rect">
          <a:avLst/>
        </a:prstGeom>
        <a:solidFill>
          <a:srgbClr val="66CCFF"/>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Transit Security Grant Program (TSGP)</a:t>
          </a:r>
        </a:p>
      </dgm:t>
    </dgm:pt>
    <dgm:pt modelId="{9DFDADFC-658B-4480-9C7A-68C4B8B89EA2}" type="parTrans" cxnId="{BD4E3325-786F-432B-A242-60BF22760E1E}">
      <dgm:prSet/>
      <dgm:spPr>
        <a:xfrm>
          <a:off x="4034140" y="772731"/>
          <a:ext cx="2804383" cy="324474"/>
        </a:xfrm>
        <a:custGeom>
          <a:avLst/>
          <a:gdLst/>
          <a:ahLst/>
          <a:cxnLst/>
          <a:rect l="0" t="0" r="0" b="0"/>
          <a:pathLst>
            <a:path>
              <a:moveTo>
                <a:pt x="0" y="0"/>
              </a:moveTo>
              <a:lnTo>
                <a:pt x="0" y="162237"/>
              </a:lnTo>
              <a:lnTo>
                <a:pt x="2804383" y="162237"/>
              </a:lnTo>
              <a:lnTo>
                <a:pt x="2804383" y="324474"/>
              </a:lnTo>
            </a:path>
          </a:pathLst>
        </a:custGeom>
        <a:noFill/>
        <a:ln w="25400" cap="flat" cmpd="sng" algn="ctr">
          <a:solidFill>
            <a:srgbClr val="000000"/>
          </a:solidFill>
          <a:prstDash val="solid"/>
        </a:ln>
        <a:effectLst/>
      </dgm:spPr>
      <dgm:t>
        <a:bodyPr/>
        <a:lstStyle/>
        <a:p>
          <a:endParaRPr lang="en-US"/>
        </a:p>
      </dgm:t>
    </dgm:pt>
    <dgm:pt modelId="{60C5EBDD-1621-4C11-A523-15AC59175378}" type="sibTrans" cxnId="{BD4E3325-786F-432B-A242-60BF22760E1E}">
      <dgm:prSet/>
      <dgm:spPr/>
      <dgm:t>
        <a:bodyPr/>
        <a:lstStyle/>
        <a:p>
          <a:endParaRPr lang="en-US"/>
        </a:p>
      </dgm:t>
    </dgm:pt>
    <dgm:pt modelId="{F1B97E4C-A186-49DA-9E0F-3C8820B5C46D}">
      <dgm:prSet/>
      <dgm:spPr>
        <a:xfrm>
          <a:off x="457198" y="1097205"/>
          <a:ext cx="1545114" cy="772557"/>
        </a:xfrm>
        <a:prstGeom prst="rect">
          <a:avLst/>
        </a:prstGeom>
        <a:solidFill>
          <a:srgbClr val="66CCFF"/>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Port Security Grant Program (PSGP)</a:t>
          </a:r>
        </a:p>
      </dgm:t>
    </dgm:pt>
    <dgm:pt modelId="{86243024-0746-4E09-8091-D731F63E4319}" type="parTrans" cxnId="{9D9A3059-71FF-42D7-B91C-298E2927223A}">
      <dgm:prSet/>
      <dgm:spPr>
        <a:xfrm>
          <a:off x="1229756" y="772731"/>
          <a:ext cx="2804383" cy="324474"/>
        </a:xfrm>
        <a:custGeom>
          <a:avLst/>
          <a:gdLst/>
          <a:ahLst/>
          <a:cxnLst/>
          <a:rect l="0" t="0" r="0" b="0"/>
          <a:pathLst>
            <a:path>
              <a:moveTo>
                <a:pt x="2804383" y="0"/>
              </a:moveTo>
              <a:lnTo>
                <a:pt x="2804383" y="162237"/>
              </a:lnTo>
              <a:lnTo>
                <a:pt x="0" y="162237"/>
              </a:lnTo>
              <a:lnTo>
                <a:pt x="0" y="324474"/>
              </a:lnTo>
            </a:path>
          </a:pathLst>
        </a:custGeom>
        <a:noFill/>
        <a:ln w="25400" cap="flat" cmpd="sng" algn="ctr">
          <a:solidFill>
            <a:srgbClr val="000000"/>
          </a:solidFill>
          <a:prstDash val="solid"/>
        </a:ln>
        <a:effectLst/>
      </dgm:spPr>
      <dgm:t>
        <a:bodyPr/>
        <a:lstStyle/>
        <a:p>
          <a:endParaRPr lang="en-US"/>
        </a:p>
      </dgm:t>
    </dgm:pt>
    <dgm:pt modelId="{AAC0F666-B8EC-40EE-BA23-A163B1BD59AD}" type="sibTrans" cxnId="{9D9A3059-71FF-42D7-B91C-298E2927223A}">
      <dgm:prSet/>
      <dgm:spPr/>
      <dgm:t>
        <a:bodyPr/>
        <a:lstStyle/>
        <a:p>
          <a:endParaRPr lang="en-US"/>
        </a:p>
      </dgm:t>
    </dgm:pt>
    <dgm:pt modelId="{FDF27658-0DF2-4AA1-BB21-C77A289AC9A2}">
      <dgm:prSet/>
      <dgm:spPr>
        <a:xfrm>
          <a:off x="2326787" y="1097205"/>
          <a:ext cx="1545114" cy="772557"/>
        </a:xfrm>
        <a:prstGeom prst="rect">
          <a:avLst/>
        </a:prstGeom>
        <a:solidFill>
          <a:srgbClr val="FFFF00"/>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Trucking Security Program (TSP)*</a:t>
          </a:r>
        </a:p>
      </dgm:t>
    </dgm:pt>
    <dgm:pt modelId="{B2F7881A-D0BC-4FA3-B56C-B444C84A4052}" type="parTrans" cxnId="{337B61FF-5530-4ED8-835E-261853C0442A}">
      <dgm:prSet/>
      <dgm:spPr>
        <a:xfrm>
          <a:off x="3099345" y="772731"/>
          <a:ext cx="934794" cy="324474"/>
        </a:xfrm>
        <a:custGeom>
          <a:avLst/>
          <a:gdLst/>
          <a:ahLst/>
          <a:cxnLst/>
          <a:rect l="0" t="0" r="0" b="0"/>
          <a:pathLst>
            <a:path>
              <a:moveTo>
                <a:pt x="934794" y="0"/>
              </a:moveTo>
              <a:lnTo>
                <a:pt x="934794" y="162237"/>
              </a:lnTo>
              <a:lnTo>
                <a:pt x="0" y="162237"/>
              </a:lnTo>
              <a:lnTo>
                <a:pt x="0" y="324474"/>
              </a:lnTo>
            </a:path>
          </a:pathLst>
        </a:custGeom>
        <a:noFill/>
        <a:ln w="25400" cap="flat" cmpd="sng" algn="ctr">
          <a:solidFill>
            <a:srgbClr val="000000"/>
          </a:solidFill>
          <a:prstDash val="solid"/>
        </a:ln>
        <a:effectLst/>
      </dgm:spPr>
      <dgm:t>
        <a:bodyPr/>
        <a:lstStyle/>
        <a:p>
          <a:endParaRPr lang="en-US"/>
        </a:p>
      </dgm:t>
    </dgm:pt>
    <dgm:pt modelId="{8988D495-A950-41DB-9F30-F534ED98026D}" type="sibTrans" cxnId="{337B61FF-5530-4ED8-835E-261853C0442A}">
      <dgm:prSet/>
      <dgm:spPr/>
      <dgm:t>
        <a:bodyPr/>
        <a:lstStyle/>
        <a:p>
          <a:endParaRPr lang="en-US"/>
        </a:p>
      </dgm:t>
    </dgm:pt>
    <dgm:pt modelId="{4D689217-6D20-411F-BC4E-2EEE1D7C9C08}">
      <dgm:prSet/>
      <dgm:spPr>
        <a:xfrm>
          <a:off x="4196377" y="1097205"/>
          <a:ext cx="1545114" cy="772557"/>
        </a:xfrm>
        <a:prstGeom prst="rect">
          <a:avLst/>
        </a:prstGeom>
        <a:solidFill>
          <a:srgbClr val="FFFF00"/>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Intercity Bus Security Grant Program (IBSGP)*</a:t>
          </a:r>
        </a:p>
      </dgm:t>
    </dgm:pt>
    <dgm:pt modelId="{1A3038AB-4245-44CC-BA16-C21394BBC3C6}" type="parTrans" cxnId="{D59747E2-83D9-4477-AE25-E3BABE7C4F92}">
      <dgm:prSet/>
      <dgm:spPr>
        <a:xfrm>
          <a:off x="4034140" y="772731"/>
          <a:ext cx="934794" cy="324474"/>
        </a:xfrm>
        <a:custGeom>
          <a:avLst/>
          <a:gdLst/>
          <a:ahLst/>
          <a:cxnLst/>
          <a:rect l="0" t="0" r="0" b="0"/>
          <a:pathLst>
            <a:path>
              <a:moveTo>
                <a:pt x="0" y="0"/>
              </a:moveTo>
              <a:lnTo>
                <a:pt x="0" y="162237"/>
              </a:lnTo>
              <a:lnTo>
                <a:pt x="934794" y="162237"/>
              </a:lnTo>
              <a:lnTo>
                <a:pt x="934794" y="324474"/>
              </a:lnTo>
            </a:path>
          </a:pathLst>
        </a:custGeom>
        <a:noFill/>
        <a:ln w="25400" cap="flat" cmpd="sng" algn="ctr">
          <a:solidFill>
            <a:srgbClr val="000000"/>
          </a:solidFill>
          <a:prstDash val="solid"/>
        </a:ln>
        <a:effectLst/>
      </dgm:spPr>
      <dgm:t>
        <a:bodyPr/>
        <a:lstStyle/>
        <a:p>
          <a:endParaRPr lang="en-US"/>
        </a:p>
      </dgm:t>
    </dgm:pt>
    <dgm:pt modelId="{17CE5AB9-7D5D-4524-A71D-2A6F2A91C3FA}" type="sibTrans" cxnId="{D59747E2-83D9-4477-AE25-E3BABE7C4F92}">
      <dgm:prSet/>
      <dgm:spPr/>
      <dgm:t>
        <a:bodyPr/>
        <a:lstStyle/>
        <a:p>
          <a:endParaRPr lang="en-US"/>
        </a:p>
      </dgm:t>
    </dgm:pt>
    <dgm:pt modelId="{3B515F7D-0540-469D-9397-AADF2BCC4C56}">
      <dgm:prSet/>
      <dgm:spPr>
        <a:xfrm>
          <a:off x="6452245" y="3291268"/>
          <a:ext cx="1701156" cy="772557"/>
        </a:xfrm>
        <a:prstGeom prst="rect">
          <a:avLst/>
        </a:prstGeom>
        <a:solidFill>
          <a:srgbClr val="66CCFF"/>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Intercity Passenger Rail (IPR) – Amtrak</a:t>
          </a:r>
        </a:p>
      </dgm:t>
    </dgm:pt>
    <dgm:pt modelId="{2699F508-DCF0-4E43-8FB8-FB8A525E2066}" type="parTrans" cxnId="{2E3CD537-0F31-43F5-9CB2-DEE6D720EFA4}">
      <dgm:prSet/>
      <dgm:spPr>
        <a:xfrm>
          <a:off x="6220477" y="1869762"/>
          <a:ext cx="231767" cy="1807784"/>
        </a:xfrm>
        <a:custGeom>
          <a:avLst/>
          <a:gdLst/>
          <a:ahLst/>
          <a:cxnLst/>
          <a:rect l="0" t="0" r="0" b="0"/>
          <a:pathLst>
            <a:path>
              <a:moveTo>
                <a:pt x="0" y="0"/>
              </a:moveTo>
              <a:lnTo>
                <a:pt x="0" y="1807784"/>
              </a:lnTo>
              <a:lnTo>
                <a:pt x="231767" y="1807784"/>
              </a:lnTo>
            </a:path>
          </a:pathLst>
        </a:custGeom>
        <a:noFill/>
        <a:ln w="25400" cap="flat" cmpd="sng" algn="ctr">
          <a:solidFill>
            <a:srgbClr val="000000"/>
          </a:solidFill>
          <a:prstDash val="solid"/>
        </a:ln>
        <a:effectLst/>
      </dgm:spPr>
      <dgm:t>
        <a:bodyPr/>
        <a:lstStyle/>
        <a:p>
          <a:endParaRPr lang="en-US"/>
        </a:p>
      </dgm:t>
    </dgm:pt>
    <dgm:pt modelId="{6027CF5E-CF07-4C32-8F0E-9A6A647DE440}" type="sibTrans" cxnId="{2E3CD537-0F31-43F5-9CB2-DEE6D720EFA4}">
      <dgm:prSet/>
      <dgm:spPr/>
      <dgm:t>
        <a:bodyPr/>
        <a:lstStyle/>
        <a:p>
          <a:endParaRPr lang="en-US"/>
        </a:p>
      </dgm:t>
    </dgm:pt>
    <dgm:pt modelId="{7D7CEABD-5F8A-4816-9FB6-5D82D8828C31}">
      <dgm:prSet/>
      <dgm:spPr>
        <a:xfrm>
          <a:off x="6452245" y="2194237"/>
          <a:ext cx="1701156" cy="772557"/>
        </a:xfrm>
        <a:prstGeom prst="rect">
          <a:avLst/>
        </a:prstGeom>
        <a:solidFill>
          <a:srgbClr val="FFFF00"/>
        </a:solidFill>
        <a:ln w="25400" cap="flat" cmpd="sng" algn="ctr">
          <a:solidFill>
            <a:srgbClr val="000000"/>
          </a:solidFill>
          <a:prstDash val="solid"/>
        </a:ln>
        <a:effectLst/>
      </dgm:spPr>
      <dgm:t>
        <a:bodyPr/>
        <a:lstStyle/>
        <a:p>
          <a:r>
            <a:rPr lang="en-US" b="1" dirty="0" smtClean="0">
              <a:solidFill>
                <a:srgbClr val="000000"/>
              </a:solidFill>
              <a:latin typeface="Arial"/>
              <a:ea typeface="+mn-ea"/>
              <a:cs typeface="+mn-cs"/>
            </a:rPr>
            <a:t>Freight Rail Security Program (FRSGP)*</a:t>
          </a:r>
        </a:p>
      </dgm:t>
    </dgm:pt>
    <dgm:pt modelId="{617D514C-69B4-40CF-90B9-E53399172A29}" type="parTrans" cxnId="{ADB83E97-985A-496C-B1AB-9AD877985A0A}">
      <dgm:prSet/>
      <dgm:spPr>
        <a:xfrm>
          <a:off x="6220477" y="1869762"/>
          <a:ext cx="231767" cy="710752"/>
        </a:xfrm>
        <a:custGeom>
          <a:avLst/>
          <a:gdLst/>
          <a:ahLst/>
          <a:cxnLst/>
          <a:rect l="0" t="0" r="0" b="0"/>
          <a:pathLst>
            <a:path>
              <a:moveTo>
                <a:pt x="0" y="0"/>
              </a:moveTo>
              <a:lnTo>
                <a:pt x="0" y="710752"/>
              </a:lnTo>
              <a:lnTo>
                <a:pt x="231767" y="710752"/>
              </a:lnTo>
            </a:path>
          </a:pathLst>
        </a:custGeom>
        <a:noFill/>
        <a:ln w="25400" cap="flat" cmpd="sng" algn="ctr">
          <a:solidFill>
            <a:srgbClr val="000000"/>
          </a:solidFill>
          <a:prstDash val="solid"/>
        </a:ln>
        <a:effectLst/>
      </dgm:spPr>
      <dgm:t>
        <a:bodyPr/>
        <a:lstStyle/>
        <a:p>
          <a:endParaRPr lang="en-US"/>
        </a:p>
      </dgm:t>
    </dgm:pt>
    <dgm:pt modelId="{CA975ECA-455E-4C5D-A30F-A4ECB836B3B1}" type="sibTrans" cxnId="{ADB83E97-985A-496C-B1AB-9AD877985A0A}">
      <dgm:prSet/>
      <dgm:spPr/>
      <dgm:t>
        <a:bodyPr/>
        <a:lstStyle/>
        <a:p>
          <a:endParaRPr lang="en-US"/>
        </a:p>
      </dgm:t>
    </dgm:pt>
    <dgm:pt modelId="{65A84B94-E965-4EEE-BF1A-391DA33ED026}" type="pres">
      <dgm:prSet presAssocID="{87740920-42EE-4FD9-A894-D5B041E59792}" presName="hierChild1" presStyleCnt="0">
        <dgm:presLayoutVars>
          <dgm:orgChart val="1"/>
          <dgm:chPref val="1"/>
          <dgm:dir val="rev"/>
          <dgm:animOne val="branch"/>
          <dgm:animLvl val="lvl"/>
          <dgm:resizeHandles/>
        </dgm:presLayoutVars>
      </dgm:prSet>
      <dgm:spPr/>
      <dgm:t>
        <a:bodyPr/>
        <a:lstStyle/>
        <a:p>
          <a:endParaRPr lang="en-US"/>
        </a:p>
      </dgm:t>
    </dgm:pt>
    <dgm:pt modelId="{46380050-1397-4914-A2FA-9F91A4E9820D}" type="pres">
      <dgm:prSet presAssocID="{9A1B7016-933A-4FBF-96CC-817651FC2765}" presName="hierRoot1" presStyleCnt="0">
        <dgm:presLayoutVars>
          <dgm:hierBranch val="init"/>
        </dgm:presLayoutVars>
      </dgm:prSet>
      <dgm:spPr/>
    </dgm:pt>
    <dgm:pt modelId="{1FB2A1E4-8C8B-4156-8A18-40630D586043}" type="pres">
      <dgm:prSet presAssocID="{9A1B7016-933A-4FBF-96CC-817651FC2765}" presName="rootComposite1" presStyleCnt="0"/>
      <dgm:spPr/>
    </dgm:pt>
    <dgm:pt modelId="{1D4122D3-A22E-4F53-89CD-0A2A6F36F4E4}" type="pres">
      <dgm:prSet presAssocID="{9A1B7016-933A-4FBF-96CC-817651FC2765}" presName="rootText1" presStyleLbl="node0" presStyleIdx="0" presStyleCnt="1">
        <dgm:presLayoutVars>
          <dgm:chPref val="3"/>
        </dgm:presLayoutVars>
      </dgm:prSet>
      <dgm:spPr/>
      <dgm:t>
        <a:bodyPr/>
        <a:lstStyle/>
        <a:p>
          <a:endParaRPr lang="en-US"/>
        </a:p>
      </dgm:t>
    </dgm:pt>
    <dgm:pt modelId="{B68CE872-6BED-4FCE-9198-B028D5C20AB5}" type="pres">
      <dgm:prSet presAssocID="{9A1B7016-933A-4FBF-96CC-817651FC2765}" presName="rootConnector1" presStyleLbl="node1" presStyleIdx="0" presStyleCnt="0"/>
      <dgm:spPr/>
      <dgm:t>
        <a:bodyPr/>
        <a:lstStyle/>
        <a:p>
          <a:endParaRPr lang="en-US"/>
        </a:p>
      </dgm:t>
    </dgm:pt>
    <dgm:pt modelId="{5593D710-1E64-4644-A884-C8827104BC5B}" type="pres">
      <dgm:prSet presAssocID="{9A1B7016-933A-4FBF-96CC-817651FC2765}" presName="hierChild2" presStyleCnt="0"/>
      <dgm:spPr/>
    </dgm:pt>
    <dgm:pt modelId="{62E4AFCB-C906-4A6A-BD54-74D23F379DFD}" type="pres">
      <dgm:prSet presAssocID="{9DFDADFC-658B-4480-9C7A-68C4B8B89EA2}" presName="Name37" presStyleLbl="parChTrans1D2" presStyleIdx="0" presStyleCnt="4"/>
      <dgm:spPr/>
      <dgm:t>
        <a:bodyPr/>
        <a:lstStyle/>
        <a:p>
          <a:endParaRPr lang="en-US"/>
        </a:p>
      </dgm:t>
    </dgm:pt>
    <dgm:pt modelId="{80ED2955-7D4E-4DCA-87E8-FE0DC883FB0E}" type="pres">
      <dgm:prSet presAssocID="{FEFBABDA-8418-470E-A6FB-14DB5FCC599D}" presName="hierRoot2" presStyleCnt="0">
        <dgm:presLayoutVars>
          <dgm:hierBranch val="init"/>
        </dgm:presLayoutVars>
      </dgm:prSet>
      <dgm:spPr/>
    </dgm:pt>
    <dgm:pt modelId="{C64F6B38-CA98-442B-99AF-9F9919D314B1}" type="pres">
      <dgm:prSet presAssocID="{FEFBABDA-8418-470E-A6FB-14DB5FCC599D}" presName="rootComposite" presStyleCnt="0"/>
      <dgm:spPr/>
    </dgm:pt>
    <dgm:pt modelId="{B2B360C2-12B8-4EAE-94A8-35CF58675EC7}" type="pres">
      <dgm:prSet presAssocID="{FEFBABDA-8418-470E-A6FB-14DB5FCC599D}" presName="rootText" presStyleLbl="node2" presStyleIdx="0" presStyleCnt="4">
        <dgm:presLayoutVars>
          <dgm:chPref val="3"/>
        </dgm:presLayoutVars>
      </dgm:prSet>
      <dgm:spPr/>
      <dgm:t>
        <a:bodyPr/>
        <a:lstStyle/>
        <a:p>
          <a:endParaRPr lang="en-US"/>
        </a:p>
      </dgm:t>
    </dgm:pt>
    <dgm:pt modelId="{553F8F05-6E64-49F2-B1D9-E1627738CB58}" type="pres">
      <dgm:prSet presAssocID="{FEFBABDA-8418-470E-A6FB-14DB5FCC599D}" presName="rootConnector" presStyleLbl="node2" presStyleIdx="0" presStyleCnt="4"/>
      <dgm:spPr/>
      <dgm:t>
        <a:bodyPr/>
        <a:lstStyle/>
        <a:p>
          <a:endParaRPr lang="en-US"/>
        </a:p>
      </dgm:t>
    </dgm:pt>
    <dgm:pt modelId="{7FF87FA0-11B5-4757-A9D8-49F8AF716589}" type="pres">
      <dgm:prSet presAssocID="{FEFBABDA-8418-470E-A6FB-14DB5FCC599D}" presName="hierChild4" presStyleCnt="0"/>
      <dgm:spPr/>
    </dgm:pt>
    <dgm:pt modelId="{37A449CB-3236-4869-BE8B-4377EA4507AC}" type="pres">
      <dgm:prSet presAssocID="{617D514C-69B4-40CF-90B9-E53399172A29}" presName="Name37" presStyleLbl="parChTrans1D3" presStyleIdx="0" presStyleCnt="2"/>
      <dgm:spPr/>
      <dgm:t>
        <a:bodyPr/>
        <a:lstStyle/>
        <a:p>
          <a:endParaRPr lang="en-US"/>
        </a:p>
      </dgm:t>
    </dgm:pt>
    <dgm:pt modelId="{5EEF91BA-EC60-47A6-ABD4-D621E078E1F9}" type="pres">
      <dgm:prSet presAssocID="{7D7CEABD-5F8A-4816-9FB6-5D82D8828C31}" presName="hierRoot2" presStyleCnt="0">
        <dgm:presLayoutVars>
          <dgm:hierBranch val="init"/>
        </dgm:presLayoutVars>
      </dgm:prSet>
      <dgm:spPr/>
    </dgm:pt>
    <dgm:pt modelId="{BEA4602C-38A9-4A79-80E8-967812E36F8C}" type="pres">
      <dgm:prSet presAssocID="{7D7CEABD-5F8A-4816-9FB6-5D82D8828C31}" presName="rootComposite" presStyleCnt="0"/>
      <dgm:spPr/>
    </dgm:pt>
    <dgm:pt modelId="{2E15498D-89A0-4804-8753-7A356EBD47C4}" type="pres">
      <dgm:prSet presAssocID="{7D7CEABD-5F8A-4816-9FB6-5D82D8828C31}" presName="rootText" presStyleLbl="node3" presStyleIdx="0" presStyleCnt="2" custScaleX="110099">
        <dgm:presLayoutVars>
          <dgm:chPref val="3"/>
        </dgm:presLayoutVars>
      </dgm:prSet>
      <dgm:spPr/>
      <dgm:t>
        <a:bodyPr/>
        <a:lstStyle/>
        <a:p>
          <a:endParaRPr lang="en-US"/>
        </a:p>
      </dgm:t>
    </dgm:pt>
    <dgm:pt modelId="{35FFFFE8-35DD-45CC-8F76-B818ACF0E520}" type="pres">
      <dgm:prSet presAssocID="{7D7CEABD-5F8A-4816-9FB6-5D82D8828C31}" presName="rootConnector" presStyleLbl="node3" presStyleIdx="0" presStyleCnt="2"/>
      <dgm:spPr/>
      <dgm:t>
        <a:bodyPr/>
        <a:lstStyle/>
        <a:p>
          <a:endParaRPr lang="en-US"/>
        </a:p>
      </dgm:t>
    </dgm:pt>
    <dgm:pt modelId="{DBDDBAD0-7D94-452F-82D5-8A6B27C9500A}" type="pres">
      <dgm:prSet presAssocID="{7D7CEABD-5F8A-4816-9FB6-5D82D8828C31}" presName="hierChild4" presStyleCnt="0"/>
      <dgm:spPr/>
    </dgm:pt>
    <dgm:pt modelId="{4551B4BA-B125-46B9-B348-21787988372E}" type="pres">
      <dgm:prSet presAssocID="{7D7CEABD-5F8A-4816-9FB6-5D82D8828C31}" presName="hierChild5" presStyleCnt="0"/>
      <dgm:spPr/>
    </dgm:pt>
    <dgm:pt modelId="{640C9A62-8DB9-43E1-9D9D-B837471144EB}" type="pres">
      <dgm:prSet presAssocID="{2699F508-DCF0-4E43-8FB8-FB8A525E2066}" presName="Name37" presStyleLbl="parChTrans1D3" presStyleIdx="1" presStyleCnt="2"/>
      <dgm:spPr/>
      <dgm:t>
        <a:bodyPr/>
        <a:lstStyle/>
        <a:p>
          <a:endParaRPr lang="en-US"/>
        </a:p>
      </dgm:t>
    </dgm:pt>
    <dgm:pt modelId="{90328142-1037-4090-B7B5-DF055BBB2593}" type="pres">
      <dgm:prSet presAssocID="{3B515F7D-0540-469D-9397-AADF2BCC4C56}" presName="hierRoot2" presStyleCnt="0">
        <dgm:presLayoutVars>
          <dgm:hierBranch val="init"/>
        </dgm:presLayoutVars>
      </dgm:prSet>
      <dgm:spPr/>
    </dgm:pt>
    <dgm:pt modelId="{28F06247-6504-4ACC-9EB8-1665AD94C2EE}" type="pres">
      <dgm:prSet presAssocID="{3B515F7D-0540-469D-9397-AADF2BCC4C56}" presName="rootComposite" presStyleCnt="0"/>
      <dgm:spPr/>
    </dgm:pt>
    <dgm:pt modelId="{F12C1E77-03CA-495E-9917-136D5AD8DE98}" type="pres">
      <dgm:prSet presAssocID="{3B515F7D-0540-469D-9397-AADF2BCC4C56}" presName="rootText" presStyleLbl="node3" presStyleIdx="1" presStyleCnt="2" custScaleX="110099">
        <dgm:presLayoutVars>
          <dgm:chPref val="3"/>
        </dgm:presLayoutVars>
      </dgm:prSet>
      <dgm:spPr/>
      <dgm:t>
        <a:bodyPr/>
        <a:lstStyle/>
        <a:p>
          <a:endParaRPr lang="en-US"/>
        </a:p>
      </dgm:t>
    </dgm:pt>
    <dgm:pt modelId="{26890766-DF6F-48DF-9265-163DE525ADF7}" type="pres">
      <dgm:prSet presAssocID="{3B515F7D-0540-469D-9397-AADF2BCC4C56}" presName="rootConnector" presStyleLbl="node3" presStyleIdx="1" presStyleCnt="2"/>
      <dgm:spPr/>
      <dgm:t>
        <a:bodyPr/>
        <a:lstStyle/>
        <a:p>
          <a:endParaRPr lang="en-US"/>
        </a:p>
      </dgm:t>
    </dgm:pt>
    <dgm:pt modelId="{D84E29DE-C838-4744-B026-D48F326D0B66}" type="pres">
      <dgm:prSet presAssocID="{3B515F7D-0540-469D-9397-AADF2BCC4C56}" presName="hierChild4" presStyleCnt="0"/>
      <dgm:spPr/>
    </dgm:pt>
    <dgm:pt modelId="{C1AC59B0-9E5D-4799-BD50-6E7B8BAB3BE7}" type="pres">
      <dgm:prSet presAssocID="{3B515F7D-0540-469D-9397-AADF2BCC4C56}" presName="hierChild5" presStyleCnt="0"/>
      <dgm:spPr/>
    </dgm:pt>
    <dgm:pt modelId="{F166D8CD-B360-4CBD-8E2A-FF7B9B366C55}" type="pres">
      <dgm:prSet presAssocID="{FEFBABDA-8418-470E-A6FB-14DB5FCC599D}" presName="hierChild5" presStyleCnt="0"/>
      <dgm:spPr/>
    </dgm:pt>
    <dgm:pt modelId="{EF447464-6F63-4FB3-9B32-ED2964FD61D9}" type="pres">
      <dgm:prSet presAssocID="{1A3038AB-4245-44CC-BA16-C21394BBC3C6}" presName="Name37" presStyleLbl="parChTrans1D2" presStyleIdx="1" presStyleCnt="4"/>
      <dgm:spPr/>
      <dgm:t>
        <a:bodyPr/>
        <a:lstStyle/>
        <a:p>
          <a:endParaRPr lang="en-US"/>
        </a:p>
      </dgm:t>
    </dgm:pt>
    <dgm:pt modelId="{98B68B75-2CE0-4F98-B933-376FD2A60366}" type="pres">
      <dgm:prSet presAssocID="{4D689217-6D20-411F-BC4E-2EEE1D7C9C08}" presName="hierRoot2" presStyleCnt="0">
        <dgm:presLayoutVars>
          <dgm:hierBranch val="init"/>
        </dgm:presLayoutVars>
      </dgm:prSet>
      <dgm:spPr/>
    </dgm:pt>
    <dgm:pt modelId="{A3739507-957F-4A1A-B6E6-D5A68EEDD5CE}" type="pres">
      <dgm:prSet presAssocID="{4D689217-6D20-411F-BC4E-2EEE1D7C9C08}" presName="rootComposite" presStyleCnt="0"/>
      <dgm:spPr/>
    </dgm:pt>
    <dgm:pt modelId="{C816ED28-B17C-4180-9D09-03A137D1CBCC}" type="pres">
      <dgm:prSet presAssocID="{4D689217-6D20-411F-BC4E-2EEE1D7C9C08}" presName="rootText" presStyleLbl="node2" presStyleIdx="1" presStyleCnt="4">
        <dgm:presLayoutVars>
          <dgm:chPref val="3"/>
        </dgm:presLayoutVars>
      </dgm:prSet>
      <dgm:spPr/>
      <dgm:t>
        <a:bodyPr/>
        <a:lstStyle/>
        <a:p>
          <a:endParaRPr lang="en-US"/>
        </a:p>
      </dgm:t>
    </dgm:pt>
    <dgm:pt modelId="{328601E9-C7DD-4550-BFE6-6E8B2DF0AC76}" type="pres">
      <dgm:prSet presAssocID="{4D689217-6D20-411F-BC4E-2EEE1D7C9C08}" presName="rootConnector" presStyleLbl="node2" presStyleIdx="1" presStyleCnt="4"/>
      <dgm:spPr/>
      <dgm:t>
        <a:bodyPr/>
        <a:lstStyle/>
        <a:p>
          <a:endParaRPr lang="en-US"/>
        </a:p>
      </dgm:t>
    </dgm:pt>
    <dgm:pt modelId="{13C505A6-A3DE-4FA0-A233-BBEA48C22865}" type="pres">
      <dgm:prSet presAssocID="{4D689217-6D20-411F-BC4E-2EEE1D7C9C08}" presName="hierChild4" presStyleCnt="0"/>
      <dgm:spPr/>
    </dgm:pt>
    <dgm:pt modelId="{100C8309-B47F-4193-B1B0-5A1597671D56}" type="pres">
      <dgm:prSet presAssocID="{4D689217-6D20-411F-BC4E-2EEE1D7C9C08}" presName="hierChild5" presStyleCnt="0"/>
      <dgm:spPr/>
    </dgm:pt>
    <dgm:pt modelId="{BC1BF621-CC9A-4F5F-8092-DBE5E56F57BD}" type="pres">
      <dgm:prSet presAssocID="{B2F7881A-D0BC-4FA3-B56C-B444C84A4052}" presName="Name37" presStyleLbl="parChTrans1D2" presStyleIdx="2" presStyleCnt="4"/>
      <dgm:spPr/>
      <dgm:t>
        <a:bodyPr/>
        <a:lstStyle/>
        <a:p>
          <a:endParaRPr lang="en-US"/>
        </a:p>
      </dgm:t>
    </dgm:pt>
    <dgm:pt modelId="{18C0059D-A306-4E90-A3D2-FD9E9E4CBD87}" type="pres">
      <dgm:prSet presAssocID="{FDF27658-0DF2-4AA1-BB21-C77A289AC9A2}" presName="hierRoot2" presStyleCnt="0">
        <dgm:presLayoutVars>
          <dgm:hierBranch val="init"/>
        </dgm:presLayoutVars>
      </dgm:prSet>
      <dgm:spPr/>
    </dgm:pt>
    <dgm:pt modelId="{995E290E-F377-441A-9CC4-56316BD4F660}" type="pres">
      <dgm:prSet presAssocID="{FDF27658-0DF2-4AA1-BB21-C77A289AC9A2}" presName="rootComposite" presStyleCnt="0"/>
      <dgm:spPr/>
    </dgm:pt>
    <dgm:pt modelId="{F4397C94-CE02-46AF-90A1-E49401C1E0B9}" type="pres">
      <dgm:prSet presAssocID="{FDF27658-0DF2-4AA1-BB21-C77A289AC9A2}" presName="rootText" presStyleLbl="node2" presStyleIdx="2" presStyleCnt="4">
        <dgm:presLayoutVars>
          <dgm:chPref val="3"/>
        </dgm:presLayoutVars>
      </dgm:prSet>
      <dgm:spPr/>
      <dgm:t>
        <a:bodyPr/>
        <a:lstStyle/>
        <a:p>
          <a:endParaRPr lang="en-US"/>
        </a:p>
      </dgm:t>
    </dgm:pt>
    <dgm:pt modelId="{7F20B8B6-D73A-476A-BAF5-D4BB3BD93069}" type="pres">
      <dgm:prSet presAssocID="{FDF27658-0DF2-4AA1-BB21-C77A289AC9A2}" presName="rootConnector" presStyleLbl="node2" presStyleIdx="2" presStyleCnt="4"/>
      <dgm:spPr/>
      <dgm:t>
        <a:bodyPr/>
        <a:lstStyle/>
        <a:p>
          <a:endParaRPr lang="en-US"/>
        </a:p>
      </dgm:t>
    </dgm:pt>
    <dgm:pt modelId="{85734470-537B-4F04-A686-CDE182932E91}" type="pres">
      <dgm:prSet presAssocID="{FDF27658-0DF2-4AA1-BB21-C77A289AC9A2}" presName="hierChild4" presStyleCnt="0"/>
      <dgm:spPr/>
    </dgm:pt>
    <dgm:pt modelId="{D9A26722-8986-4A4F-9550-11D2557BB374}" type="pres">
      <dgm:prSet presAssocID="{FDF27658-0DF2-4AA1-BB21-C77A289AC9A2}" presName="hierChild5" presStyleCnt="0"/>
      <dgm:spPr/>
    </dgm:pt>
    <dgm:pt modelId="{B63ADB10-BA80-4C4E-ADEC-2B8C95A06E30}" type="pres">
      <dgm:prSet presAssocID="{86243024-0746-4E09-8091-D731F63E4319}" presName="Name37" presStyleLbl="parChTrans1D2" presStyleIdx="3" presStyleCnt="4"/>
      <dgm:spPr/>
      <dgm:t>
        <a:bodyPr/>
        <a:lstStyle/>
        <a:p>
          <a:endParaRPr lang="en-US"/>
        </a:p>
      </dgm:t>
    </dgm:pt>
    <dgm:pt modelId="{8C5FBDD9-7F4C-4399-AC66-1E869C9FCAB4}" type="pres">
      <dgm:prSet presAssocID="{F1B97E4C-A186-49DA-9E0F-3C8820B5C46D}" presName="hierRoot2" presStyleCnt="0">
        <dgm:presLayoutVars>
          <dgm:hierBranch val="init"/>
        </dgm:presLayoutVars>
      </dgm:prSet>
      <dgm:spPr/>
    </dgm:pt>
    <dgm:pt modelId="{F0C30674-82C4-4D02-B0B2-EE344850CCF4}" type="pres">
      <dgm:prSet presAssocID="{F1B97E4C-A186-49DA-9E0F-3C8820B5C46D}" presName="rootComposite" presStyleCnt="0"/>
      <dgm:spPr/>
    </dgm:pt>
    <dgm:pt modelId="{A7E415DC-9101-45C2-8DC5-666BD2C138C4}" type="pres">
      <dgm:prSet presAssocID="{F1B97E4C-A186-49DA-9E0F-3C8820B5C46D}" presName="rootText" presStyleLbl="node2" presStyleIdx="3" presStyleCnt="4">
        <dgm:presLayoutVars>
          <dgm:chPref val="3"/>
        </dgm:presLayoutVars>
      </dgm:prSet>
      <dgm:spPr/>
      <dgm:t>
        <a:bodyPr/>
        <a:lstStyle/>
        <a:p>
          <a:endParaRPr lang="en-US"/>
        </a:p>
      </dgm:t>
    </dgm:pt>
    <dgm:pt modelId="{4E1722B1-F9D4-4BD5-A080-745D9718D175}" type="pres">
      <dgm:prSet presAssocID="{F1B97E4C-A186-49DA-9E0F-3C8820B5C46D}" presName="rootConnector" presStyleLbl="node2" presStyleIdx="3" presStyleCnt="4"/>
      <dgm:spPr/>
      <dgm:t>
        <a:bodyPr/>
        <a:lstStyle/>
        <a:p>
          <a:endParaRPr lang="en-US"/>
        </a:p>
      </dgm:t>
    </dgm:pt>
    <dgm:pt modelId="{FBEDDF23-B6F6-47A4-8066-B4DE3F0E086C}" type="pres">
      <dgm:prSet presAssocID="{F1B97E4C-A186-49DA-9E0F-3C8820B5C46D}" presName="hierChild4" presStyleCnt="0"/>
      <dgm:spPr/>
    </dgm:pt>
    <dgm:pt modelId="{074BB2AC-A453-44F3-BFA6-7ACD9F8D6C5D}" type="pres">
      <dgm:prSet presAssocID="{F1B97E4C-A186-49DA-9E0F-3C8820B5C46D}" presName="hierChild5" presStyleCnt="0"/>
      <dgm:spPr/>
    </dgm:pt>
    <dgm:pt modelId="{C8CE572E-14D6-465E-B610-1903F1E612DE}" type="pres">
      <dgm:prSet presAssocID="{9A1B7016-933A-4FBF-96CC-817651FC2765}" presName="hierChild3" presStyleCnt="0"/>
      <dgm:spPr/>
    </dgm:pt>
  </dgm:ptLst>
  <dgm:cxnLst>
    <dgm:cxn modelId="{526E171F-C1A9-431B-9D4A-6DC3DB61BCF3}" type="presOf" srcId="{9A1B7016-933A-4FBF-96CC-817651FC2765}" destId="{B68CE872-6BED-4FCE-9198-B028D5C20AB5}" srcOrd="1" destOrd="0" presId="urn:microsoft.com/office/officeart/2005/8/layout/orgChart1"/>
    <dgm:cxn modelId="{B8400501-0B59-4C1E-89AA-58A7F798F52F}" type="presOf" srcId="{3B515F7D-0540-469D-9397-AADF2BCC4C56}" destId="{F12C1E77-03CA-495E-9917-136D5AD8DE98}" srcOrd="0" destOrd="0" presId="urn:microsoft.com/office/officeart/2005/8/layout/orgChart1"/>
    <dgm:cxn modelId="{684D9C0A-4006-490F-88DB-C8492FD760A0}" srcId="{87740920-42EE-4FD9-A894-D5B041E59792}" destId="{9A1B7016-933A-4FBF-96CC-817651FC2765}" srcOrd="0" destOrd="0" parTransId="{F96846C0-3EA1-4575-A4C3-3DEB9A1E732D}" sibTransId="{892F9C8C-DE57-4361-9B7D-99FF3F8657A4}"/>
    <dgm:cxn modelId="{7E9D99FC-F531-461F-9ADD-4E1C28E1B654}" type="presOf" srcId="{3B515F7D-0540-469D-9397-AADF2BCC4C56}" destId="{26890766-DF6F-48DF-9265-163DE525ADF7}" srcOrd="1" destOrd="0" presId="urn:microsoft.com/office/officeart/2005/8/layout/orgChart1"/>
    <dgm:cxn modelId="{FAC9B60A-1692-419A-8D7C-697B7CB4E2C0}" type="presOf" srcId="{9DFDADFC-658B-4480-9C7A-68C4B8B89EA2}" destId="{62E4AFCB-C906-4A6A-BD54-74D23F379DFD}" srcOrd="0" destOrd="0" presId="urn:microsoft.com/office/officeart/2005/8/layout/orgChart1"/>
    <dgm:cxn modelId="{7A644C75-AA11-4B0A-AE63-EF385C390ECB}" type="presOf" srcId="{F1B97E4C-A186-49DA-9E0F-3C8820B5C46D}" destId="{A7E415DC-9101-45C2-8DC5-666BD2C138C4}" srcOrd="0" destOrd="0" presId="urn:microsoft.com/office/officeart/2005/8/layout/orgChart1"/>
    <dgm:cxn modelId="{CC9C655A-68E8-4D1A-83E0-7D8A12758CFE}" type="presOf" srcId="{7D7CEABD-5F8A-4816-9FB6-5D82D8828C31}" destId="{35FFFFE8-35DD-45CC-8F76-B818ACF0E520}" srcOrd="1" destOrd="0" presId="urn:microsoft.com/office/officeart/2005/8/layout/orgChart1"/>
    <dgm:cxn modelId="{4888C909-008B-4504-BF04-B2055229E08F}" type="presOf" srcId="{9A1B7016-933A-4FBF-96CC-817651FC2765}" destId="{1D4122D3-A22E-4F53-89CD-0A2A6F36F4E4}" srcOrd="0" destOrd="0" presId="urn:microsoft.com/office/officeart/2005/8/layout/orgChart1"/>
    <dgm:cxn modelId="{06999D19-5558-45AA-8651-A7479027EC70}" type="presOf" srcId="{4D689217-6D20-411F-BC4E-2EEE1D7C9C08}" destId="{C816ED28-B17C-4180-9D09-03A137D1CBCC}" srcOrd="0" destOrd="0" presId="urn:microsoft.com/office/officeart/2005/8/layout/orgChart1"/>
    <dgm:cxn modelId="{124B0AB1-1105-470C-AEF2-553DEB5BB926}" type="presOf" srcId="{B2F7881A-D0BC-4FA3-B56C-B444C84A4052}" destId="{BC1BF621-CC9A-4F5F-8092-DBE5E56F57BD}" srcOrd="0" destOrd="0" presId="urn:microsoft.com/office/officeart/2005/8/layout/orgChart1"/>
    <dgm:cxn modelId="{494E5AF1-5FC8-4D8F-8795-D02AB518AFF2}" type="presOf" srcId="{4D689217-6D20-411F-BC4E-2EEE1D7C9C08}" destId="{328601E9-C7DD-4550-BFE6-6E8B2DF0AC76}" srcOrd="1" destOrd="0" presId="urn:microsoft.com/office/officeart/2005/8/layout/orgChart1"/>
    <dgm:cxn modelId="{63191C8C-1096-4BC4-8443-3BB4BB5FFF08}" type="presOf" srcId="{FEFBABDA-8418-470E-A6FB-14DB5FCC599D}" destId="{B2B360C2-12B8-4EAE-94A8-35CF58675EC7}" srcOrd="0" destOrd="0" presId="urn:microsoft.com/office/officeart/2005/8/layout/orgChart1"/>
    <dgm:cxn modelId="{D59747E2-83D9-4477-AE25-E3BABE7C4F92}" srcId="{9A1B7016-933A-4FBF-96CC-817651FC2765}" destId="{4D689217-6D20-411F-BC4E-2EEE1D7C9C08}" srcOrd="1" destOrd="0" parTransId="{1A3038AB-4245-44CC-BA16-C21394BBC3C6}" sibTransId="{17CE5AB9-7D5D-4524-A71D-2A6F2A91C3FA}"/>
    <dgm:cxn modelId="{D3541A31-7FA9-42BC-A5E7-405BD994E2CB}" type="presOf" srcId="{FDF27658-0DF2-4AA1-BB21-C77A289AC9A2}" destId="{F4397C94-CE02-46AF-90A1-E49401C1E0B9}" srcOrd="0" destOrd="0" presId="urn:microsoft.com/office/officeart/2005/8/layout/orgChart1"/>
    <dgm:cxn modelId="{1B76C043-DD30-4265-A7AF-700068FF3AAE}" type="presOf" srcId="{FDF27658-0DF2-4AA1-BB21-C77A289AC9A2}" destId="{7F20B8B6-D73A-476A-BAF5-D4BB3BD93069}" srcOrd="1" destOrd="0" presId="urn:microsoft.com/office/officeart/2005/8/layout/orgChart1"/>
    <dgm:cxn modelId="{D8EC6867-3041-46A2-916F-B991FE35D23C}" type="presOf" srcId="{617D514C-69B4-40CF-90B9-E53399172A29}" destId="{37A449CB-3236-4869-BE8B-4377EA4507AC}" srcOrd="0" destOrd="0" presId="urn:microsoft.com/office/officeart/2005/8/layout/orgChart1"/>
    <dgm:cxn modelId="{9D9A3059-71FF-42D7-B91C-298E2927223A}" srcId="{9A1B7016-933A-4FBF-96CC-817651FC2765}" destId="{F1B97E4C-A186-49DA-9E0F-3C8820B5C46D}" srcOrd="3" destOrd="0" parTransId="{86243024-0746-4E09-8091-D731F63E4319}" sibTransId="{AAC0F666-B8EC-40EE-BA23-A163B1BD59AD}"/>
    <dgm:cxn modelId="{337B61FF-5530-4ED8-835E-261853C0442A}" srcId="{9A1B7016-933A-4FBF-96CC-817651FC2765}" destId="{FDF27658-0DF2-4AA1-BB21-C77A289AC9A2}" srcOrd="2" destOrd="0" parTransId="{B2F7881A-D0BC-4FA3-B56C-B444C84A4052}" sibTransId="{8988D495-A950-41DB-9F30-F534ED98026D}"/>
    <dgm:cxn modelId="{C934CF3F-C635-4C74-9E0A-FB2545892046}" type="presOf" srcId="{87740920-42EE-4FD9-A894-D5B041E59792}" destId="{65A84B94-E965-4EEE-BF1A-391DA33ED026}" srcOrd="0" destOrd="0" presId="urn:microsoft.com/office/officeart/2005/8/layout/orgChart1"/>
    <dgm:cxn modelId="{B085C584-49F8-419A-92CA-59BDF5AA7779}" type="presOf" srcId="{F1B97E4C-A186-49DA-9E0F-3C8820B5C46D}" destId="{4E1722B1-F9D4-4BD5-A080-745D9718D175}" srcOrd="1" destOrd="0" presId="urn:microsoft.com/office/officeart/2005/8/layout/orgChart1"/>
    <dgm:cxn modelId="{BD4E3325-786F-432B-A242-60BF22760E1E}" srcId="{9A1B7016-933A-4FBF-96CC-817651FC2765}" destId="{FEFBABDA-8418-470E-A6FB-14DB5FCC599D}" srcOrd="0" destOrd="0" parTransId="{9DFDADFC-658B-4480-9C7A-68C4B8B89EA2}" sibTransId="{60C5EBDD-1621-4C11-A523-15AC59175378}"/>
    <dgm:cxn modelId="{1283A980-AC5C-46FC-9CEF-43454642F088}" type="presOf" srcId="{86243024-0746-4E09-8091-D731F63E4319}" destId="{B63ADB10-BA80-4C4E-ADEC-2B8C95A06E30}" srcOrd="0" destOrd="0" presId="urn:microsoft.com/office/officeart/2005/8/layout/orgChart1"/>
    <dgm:cxn modelId="{9B41530F-7C89-4A35-935A-C1EE1B4A7187}" type="presOf" srcId="{2699F508-DCF0-4E43-8FB8-FB8A525E2066}" destId="{640C9A62-8DB9-43E1-9D9D-B837471144EB}" srcOrd="0" destOrd="0" presId="urn:microsoft.com/office/officeart/2005/8/layout/orgChart1"/>
    <dgm:cxn modelId="{7DBE7C99-A360-44CF-99DC-8C724A97F7D7}" type="presOf" srcId="{FEFBABDA-8418-470E-A6FB-14DB5FCC599D}" destId="{553F8F05-6E64-49F2-B1D9-E1627738CB58}" srcOrd="1" destOrd="0" presId="urn:microsoft.com/office/officeart/2005/8/layout/orgChart1"/>
    <dgm:cxn modelId="{ECFF56D9-02FE-4035-A716-B91A174D2614}" type="presOf" srcId="{7D7CEABD-5F8A-4816-9FB6-5D82D8828C31}" destId="{2E15498D-89A0-4804-8753-7A356EBD47C4}" srcOrd="0" destOrd="0" presId="urn:microsoft.com/office/officeart/2005/8/layout/orgChart1"/>
    <dgm:cxn modelId="{682DABCE-A9AF-439A-9951-7E960D6D3A20}" type="presOf" srcId="{1A3038AB-4245-44CC-BA16-C21394BBC3C6}" destId="{EF447464-6F63-4FB3-9B32-ED2964FD61D9}" srcOrd="0" destOrd="0" presId="urn:microsoft.com/office/officeart/2005/8/layout/orgChart1"/>
    <dgm:cxn modelId="{2E3CD537-0F31-43F5-9CB2-DEE6D720EFA4}" srcId="{FEFBABDA-8418-470E-A6FB-14DB5FCC599D}" destId="{3B515F7D-0540-469D-9397-AADF2BCC4C56}" srcOrd="1" destOrd="0" parTransId="{2699F508-DCF0-4E43-8FB8-FB8A525E2066}" sibTransId="{6027CF5E-CF07-4C32-8F0E-9A6A647DE440}"/>
    <dgm:cxn modelId="{ADB83E97-985A-496C-B1AB-9AD877985A0A}" srcId="{FEFBABDA-8418-470E-A6FB-14DB5FCC599D}" destId="{7D7CEABD-5F8A-4816-9FB6-5D82D8828C31}" srcOrd="0" destOrd="0" parTransId="{617D514C-69B4-40CF-90B9-E53399172A29}" sibTransId="{CA975ECA-455E-4C5D-A30F-A4ECB836B3B1}"/>
    <dgm:cxn modelId="{3636D7C4-EEE4-4FE3-A0A6-BB156BCDC6E4}" type="presParOf" srcId="{65A84B94-E965-4EEE-BF1A-391DA33ED026}" destId="{46380050-1397-4914-A2FA-9F91A4E9820D}" srcOrd="0" destOrd="0" presId="urn:microsoft.com/office/officeart/2005/8/layout/orgChart1"/>
    <dgm:cxn modelId="{28B3B6F0-32C1-4329-950F-D8144CE2D3E2}" type="presParOf" srcId="{46380050-1397-4914-A2FA-9F91A4E9820D}" destId="{1FB2A1E4-8C8B-4156-8A18-40630D586043}" srcOrd="0" destOrd="0" presId="urn:microsoft.com/office/officeart/2005/8/layout/orgChart1"/>
    <dgm:cxn modelId="{3241F108-8566-4BBF-8B16-1CF4CB5F91C6}" type="presParOf" srcId="{1FB2A1E4-8C8B-4156-8A18-40630D586043}" destId="{1D4122D3-A22E-4F53-89CD-0A2A6F36F4E4}" srcOrd="0" destOrd="0" presId="urn:microsoft.com/office/officeart/2005/8/layout/orgChart1"/>
    <dgm:cxn modelId="{651AF90F-D03C-4326-B282-9B3F1C42A8BA}" type="presParOf" srcId="{1FB2A1E4-8C8B-4156-8A18-40630D586043}" destId="{B68CE872-6BED-4FCE-9198-B028D5C20AB5}" srcOrd="1" destOrd="0" presId="urn:microsoft.com/office/officeart/2005/8/layout/orgChart1"/>
    <dgm:cxn modelId="{93CA3B13-F3A6-4F84-BD42-710C23A4F6CC}" type="presParOf" srcId="{46380050-1397-4914-A2FA-9F91A4E9820D}" destId="{5593D710-1E64-4644-A884-C8827104BC5B}" srcOrd="1" destOrd="0" presId="urn:microsoft.com/office/officeart/2005/8/layout/orgChart1"/>
    <dgm:cxn modelId="{E3849F73-11BB-4CB6-A91C-32562C020108}" type="presParOf" srcId="{5593D710-1E64-4644-A884-C8827104BC5B}" destId="{62E4AFCB-C906-4A6A-BD54-74D23F379DFD}" srcOrd="0" destOrd="0" presId="urn:microsoft.com/office/officeart/2005/8/layout/orgChart1"/>
    <dgm:cxn modelId="{7D683EEA-9AAB-47E7-821F-DD793A6D40A6}" type="presParOf" srcId="{5593D710-1E64-4644-A884-C8827104BC5B}" destId="{80ED2955-7D4E-4DCA-87E8-FE0DC883FB0E}" srcOrd="1" destOrd="0" presId="urn:microsoft.com/office/officeart/2005/8/layout/orgChart1"/>
    <dgm:cxn modelId="{F8D9507C-F55C-49FC-A2C5-4DFD83844386}" type="presParOf" srcId="{80ED2955-7D4E-4DCA-87E8-FE0DC883FB0E}" destId="{C64F6B38-CA98-442B-99AF-9F9919D314B1}" srcOrd="0" destOrd="0" presId="urn:microsoft.com/office/officeart/2005/8/layout/orgChart1"/>
    <dgm:cxn modelId="{64A79063-345A-48D0-BD3B-1239DA04DF0C}" type="presParOf" srcId="{C64F6B38-CA98-442B-99AF-9F9919D314B1}" destId="{B2B360C2-12B8-4EAE-94A8-35CF58675EC7}" srcOrd="0" destOrd="0" presId="urn:microsoft.com/office/officeart/2005/8/layout/orgChart1"/>
    <dgm:cxn modelId="{F4F53739-DF5F-4CA1-8558-9D35BC972AC1}" type="presParOf" srcId="{C64F6B38-CA98-442B-99AF-9F9919D314B1}" destId="{553F8F05-6E64-49F2-B1D9-E1627738CB58}" srcOrd="1" destOrd="0" presId="urn:microsoft.com/office/officeart/2005/8/layout/orgChart1"/>
    <dgm:cxn modelId="{A50F8FFA-3A4D-441D-86B3-09EF131022E2}" type="presParOf" srcId="{80ED2955-7D4E-4DCA-87E8-FE0DC883FB0E}" destId="{7FF87FA0-11B5-4757-A9D8-49F8AF716589}" srcOrd="1" destOrd="0" presId="urn:microsoft.com/office/officeart/2005/8/layout/orgChart1"/>
    <dgm:cxn modelId="{272CA6F6-EA2E-43B0-8E5C-6E23495A01E0}" type="presParOf" srcId="{7FF87FA0-11B5-4757-A9D8-49F8AF716589}" destId="{37A449CB-3236-4869-BE8B-4377EA4507AC}" srcOrd="0" destOrd="0" presId="urn:microsoft.com/office/officeart/2005/8/layout/orgChart1"/>
    <dgm:cxn modelId="{E1058C8C-545A-4093-9DC5-9A6B7E88A251}" type="presParOf" srcId="{7FF87FA0-11B5-4757-A9D8-49F8AF716589}" destId="{5EEF91BA-EC60-47A6-ABD4-D621E078E1F9}" srcOrd="1" destOrd="0" presId="urn:microsoft.com/office/officeart/2005/8/layout/orgChart1"/>
    <dgm:cxn modelId="{C7DDCD87-EDA0-4964-8A36-2D98CAB14463}" type="presParOf" srcId="{5EEF91BA-EC60-47A6-ABD4-D621E078E1F9}" destId="{BEA4602C-38A9-4A79-80E8-967812E36F8C}" srcOrd="0" destOrd="0" presId="urn:microsoft.com/office/officeart/2005/8/layout/orgChart1"/>
    <dgm:cxn modelId="{441E818A-A1FD-48D8-BEAE-20AF702EE6F1}" type="presParOf" srcId="{BEA4602C-38A9-4A79-80E8-967812E36F8C}" destId="{2E15498D-89A0-4804-8753-7A356EBD47C4}" srcOrd="0" destOrd="0" presId="urn:microsoft.com/office/officeart/2005/8/layout/orgChart1"/>
    <dgm:cxn modelId="{474A12B3-3076-4CFC-89A3-303BCF9A52CA}" type="presParOf" srcId="{BEA4602C-38A9-4A79-80E8-967812E36F8C}" destId="{35FFFFE8-35DD-45CC-8F76-B818ACF0E520}" srcOrd="1" destOrd="0" presId="urn:microsoft.com/office/officeart/2005/8/layout/orgChart1"/>
    <dgm:cxn modelId="{D743C231-E15B-4842-8A0E-24F06A969387}" type="presParOf" srcId="{5EEF91BA-EC60-47A6-ABD4-D621E078E1F9}" destId="{DBDDBAD0-7D94-452F-82D5-8A6B27C9500A}" srcOrd="1" destOrd="0" presId="urn:microsoft.com/office/officeart/2005/8/layout/orgChart1"/>
    <dgm:cxn modelId="{971EF3FB-0FB0-4895-84A4-36EFD6D03DA5}" type="presParOf" srcId="{5EEF91BA-EC60-47A6-ABD4-D621E078E1F9}" destId="{4551B4BA-B125-46B9-B348-21787988372E}" srcOrd="2" destOrd="0" presId="urn:microsoft.com/office/officeart/2005/8/layout/orgChart1"/>
    <dgm:cxn modelId="{A0639CAE-9E46-4F29-91C2-0746353FFC5D}" type="presParOf" srcId="{7FF87FA0-11B5-4757-A9D8-49F8AF716589}" destId="{640C9A62-8DB9-43E1-9D9D-B837471144EB}" srcOrd="2" destOrd="0" presId="urn:microsoft.com/office/officeart/2005/8/layout/orgChart1"/>
    <dgm:cxn modelId="{65B1941C-418E-44DC-9C0E-0B18255A4F73}" type="presParOf" srcId="{7FF87FA0-11B5-4757-A9D8-49F8AF716589}" destId="{90328142-1037-4090-B7B5-DF055BBB2593}" srcOrd="3" destOrd="0" presId="urn:microsoft.com/office/officeart/2005/8/layout/orgChart1"/>
    <dgm:cxn modelId="{91FD600B-F9F3-4409-BF5E-0FB8EDE5DF65}" type="presParOf" srcId="{90328142-1037-4090-B7B5-DF055BBB2593}" destId="{28F06247-6504-4ACC-9EB8-1665AD94C2EE}" srcOrd="0" destOrd="0" presId="urn:microsoft.com/office/officeart/2005/8/layout/orgChart1"/>
    <dgm:cxn modelId="{779160CB-A271-4048-AC35-1235EEE71CDE}" type="presParOf" srcId="{28F06247-6504-4ACC-9EB8-1665AD94C2EE}" destId="{F12C1E77-03CA-495E-9917-136D5AD8DE98}" srcOrd="0" destOrd="0" presId="urn:microsoft.com/office/officeart/2005/8/layout/orgChart1"/>
    <dgm:cxn modelId="{49A56DC0-F852-4CD3-9D96-4D01C17AB9C7}" type="presParOf" srcId="{28F06247-6504-4ACC-9EB8-1665AD94C2EE}" destId="{26890766-DF6F-48DF-9265-163DE525ADF7}" srcOrd="1" destOrd="0" presId="urn:microsoft.com/office/officeart/2005/8/layout/orgChart1"/>
    <dgm:cxn modelId="{B36C1EE3-5283-4D58-AA83-32F841513AC4}" type="presParOf" srcId="{90328142-1037-4090-B7B5-DF055BBB2593}" destId="{D84E29DE-C838-4744-B026-D48F326D0B66}" srcOrd="1" destOrd="0" presId="urn:microsoft.com/office/officeart/2005/8/layout/orgChart1"/>
    <dgm:cxn modelId="{ED33102F-2832-4E70-9C77-B4B83E32FC3D}" type="presParOf" srcId="{90328142-1037-4090-B7B5-DF055BBB2593}" destId="{C1AC59B0-9E5D-4799-BD50-6E7B8BAB3BE7}" srcOrd="2" destOrd="0" presId="urn:microsoft.com/office/officeart/2005/8/layout/orgChart1"/>
    <dgm:cxn modelId="{D2D95C00-0907-49BE-B14F-B785D1794C39}" type="presParOf" srcId="{80ED2955-7D4E-4DCA-87E8-FE0DC883FB0E}" destId="{F166D8CD-B360-4CBD-8E2A-FF7B9B366C55}" srcOrd="2" destOrd="0" presId="urn:microsoft.com/office/officeart/2005/8/layout/orgChart1"/>
    <dgm:cxn modelId="{8D5D40F6-26E5-4856-A8EE-FF9F1DC02B8F}" type="presParOf" srcId="{5593D710-1E64-4644-A884-C8827104BC5B}" destId="{EF447464-6F63-4FB3-9B32-ED2964FD61D9}" srcOrd="2" destOrd="0" presId="urn:microsoft.com/office/officeart/2005/8/layout/orgChart1"/>
    <dgm:cxn modelId="{99B83979-B3BC-42DD-B9E0-AA35A4E1E1FE}" type="presParOf" srcId="{5593D710-1E64-4644-A884-C8827104BC5B}" destId="{98B68B75-2CE0-4F98-B933-376FD2A60366}" srcOrd="3" destOrd="0" presId="urn:microsoft.com/office/officeart/2005/8/layout/orgChart1"/>
    <dgm:cxn modelId="{84AB452F-6C93-430D-8415-015A92339F29}" type="presParOf" srcId="{98B68B75-2CE0-4F98-B933-376FD2A60366}" destId="{A3739507-957F-4A1A-B6E6-D5A68EEDD5CE}" srcOrd="0" destOrd="0" presId="urn:microsoft.com/office/officeart/2005/8/layout/orgChart1"/>
    <dgm:cxn modelId="{A0CA63C1-5B3E-4C19-AC4C-0F15EF68D15A}" type="presParOf" srcId="{A3739507-957F-4A1A-B6E6-D5A68EEDD5CE}" destId="{C816ED28-B17C-4180-9D09-03A137D1CBCC}" srcOrd="0" destOrd="0" presId="urn:microsoft.com/office/officeart/2005/8/layout/orgChart1"/>
    <dgm:cxn modelId="{664BF61A-CD14-4103-A190-E3E7B67C49AF}" type="presParOf" srcId="{A3739507-957F-4A1A-B6E6-D5A68EEDD5CE}" destId="{328601E9-C7DD-4550-BFE6-6E8B2DF0AC76}" srcOrd="1" destOrd="0" presId="urn:microsoft.com/office/officeart/2005/8/layout/orgChart1"/>
    <dgm:cxn modelId="{7799476D-A242-4219-9BD1-D5FC19257651}" type="presParOf" srcId="{98B68B75-2CE0-4F98-B933-376FD2A60366}" destId="{13C505A6-A3DE-4FA0-A233-BBEA48C22865}" srcOrd="1" destOrd="0" presId="urn:microsoft.com/office/officeart/2005/8/layout/orgChart1"/>
    <dgm:cxn modelId="{9D7D9DF3-9F2D-414A-A3AD-5D3CB74D7B1D}" type="presParOf" srcId="{98B68B75-2CE0-4F98-B933-376FD2A60366}" destId="{100C8309-B47F-4193-B1B0-5A1597671D56}" srcOrd="2" destOrd="0" presId="urn:microsoft.com/office/officeart/2005/8/layout/orgChart1"/>
    <dgm:cxn modelId="{F792CC13-D248-433C-AB12-92617102CAF0}" type="presParOf" srcId="{5593D710-1E64-4644-A884-C8827104BC5B}" destId="{BC1BF621-CC9A-4F5F-8092-DBE5E56F57BD}" srcOrd="4" destOrd="0" presId="urn:microsoft.com/office/officeart/2005/8/layout/orgChart1"/>
    <dgm:cxn modelId="{EAEBEDB2-045A-4788-91D0-01402C2AFC3F}" type="presParOf" srcId="{5593D710-1E64-4644-A884-C8827104BC5B}" destId="{18C0059D-A306-4E90-A3D2-FD9E9E4CBD87}" srcOrd="5" destOrd="0" presId="urn:microsoft.com/office/officeart/2005/8/layout/orgChart1"/>
    <dgm:cxn modelId="{53BE521A-B108-42E6-ADC9-6B391D0A6134}" type="presParOf" srcId="{18C0059D-A306-4E90-A3D2-FD9E9E4CBD87}" destId="{995E290E-F377-441A-9CC4-56316BD4F660}" srcOrd="0" destOrd="0" presId="urn:microsoft.com/office/officeart/2005/8/layout/orgChart1"/>
    <dgm:cxn modelId="{B5C652C7-F053-4C5B-8134-F3C4B5DAF145}" type="presParOf" srcId="{995E290E-F377-441A-9CC4-56316BD4F660}" destId="{F4397C94-CE02-46AF-90A1-E49401C1E0B9}" srcOrd="0" destOrd="0" presId="urn:microsoft.com/office/officeart/2005/8/layout/orgChart1"/>
    <dgm:cxn modelId="{7493B770-C2BB-44F2-BB3E-2A0FF8DDE450}" type="presParOf" srcId="{995E290E-F377-441A-9CC4-56316BD4F660}" destId="{7F20B8B6-D73A-476A-BAF5-D4BB3BD93069}" srcOrd="1" destOrd="0" presId="urn:microsoft.com/office/officeart/2005/8/layout/orgChart1"/>
    <dgm:cxn modelId="{CDD29A10-645B-4911-9A7B-739811C80C1E}" type="presParOf" srcId="{18C0059D-A306-4E90-A3D2-FD9E9E4CBD87}" destId="{85734470-537B-4F04-A686-CDE182932E91}" srcOrd="1" destOrd="0" presId="urn:microsoft.com/office/officeart/2005/8/layout/orgChart1"/>
    <dgm:cxn modelId="{85708515-0573-4FB6-AEBA-0FEAB4753E3C}" type="presParOf" srcId="{18C0059D-A306-4E90-A3D2-FD9E9E4CBD87}" destId="{D9A26722-8986-4A4F-9550-11D2557BB374}" srcOrd="2" destOrd="0" presId="urn:microsoft.com/office/officeart/2005/8/layout/orgChart1"/>
    <dgm:cxn modelId="{50504D01-3825-48E8-81C6-CF4C37FC7429}" type="presParOf" srcId="{5593D710-1E64-4644-A884-C8827104BC5B}" destId="{B63ADB10-BA80-4C4E-ADEC-2B8C95A06E30}" srcOrd="6" destOrd="0" presId="urn:microsoft.com/office/officeart/2005/8/layout/orgChart1"/>
    <dgm:cxn modelId="{836D6704-1694-458D-8742-E57513A64B83}" type="presParOf" srcId="{5593D710-1E64-4644-A884-C8827104BC5B}" destId="{8C5FBDD9-7F4C-4399-AC66-1E869C9FCAB4}" srcOrd="7" destOrd="0" presId="urn:microsoft.com/office/officeart/2005/8/layout/orgChart1"/>
    <dgm:cxn modelId="{8FE5A113-601F-4743-B1D0-866A9D5FF371}" type="presParOf" srcId="{8C5FBDD9-7F4C-4399-AC66-1E869C9FCAB4}" destId="{F0C30674-82C4-4D02-B0B2-EE344850CCF4}" srcOrd="0" destOrd="0" presId="urn:microsoft.com/office/officeart/2005/8/layout/orgChart1"/>
    <dgm:cxn modelId="{12BE7483-A56B-4559-BEB2-0563C8CF26C7}" type="presParOf" srcId="{F0C30674-82C4-4D02-B0B2-EE344850CCF4}" destId="{A7E415DC-9101-45C2-8DC5-666BD2C138C4}" srcOrd="0" destOrd="0" presId="urn:microsoft.com/office/officeart/2005/8/layout/orgChart1"/>
    <dgm:cxn modelId="{3311B0D9-D0EC-42E9-9E50-3E299BC264D4}" type="presParOf" srcId="{F0C30674-82C4-4D02-B0B2-EE344850CCF4}" destId="{4E1722B1-F9D4-4BD5-A080-745D9718D175}" srcOrd="1" destOrd="0" presId="urn:microsoft.com/office/officeart/2005/8/layout/orgChart1"/>
    <dgm:cxn modelId="{4B6718CE-1DBE-47DA-A517-1DF305F80DE5}" type="presParOf" srcId="{8C5FBDD9-7F4C-4399-AC66-1E869C9FCAB4}" destId="{FBEDDF23-B6F6-47A4-8066-B4DE3F0E086C}" srcOrd="1" destOrd="0" presId="urn:microsoft.com/office/officeart/2005/8/layout/orgChart1"/>
    <dgm:cxn modelId="{460C987A-1623-49A9-A529-03D7C488D3B0}" type="presParOf" srcId="{8C5FBDD9-7F4C-4399-AC66-1E869C9FCAB4}" destId="{074BB2AC-A453-44F3-BFA6-7ACD9F8D6C5D}" srcOrd="2" destOrd="0" presId="urn:microsoft.com/office/officeart/2005/8/layout/orgChart1"/>
    <dgm:cxn modelId="{69DAC3FE-A6DB-4629-B5C6-B18368AA7BB7}" type="presParOf" srcId="{46380050-1397-4914-A2FA-9F91A4E9820D}" destId="{C8CE572E-14D6-465E-B610-1903F1E612DE}"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Picture1"/>
          <p:cNvPicPr>
            <a:picLocks noChangeAspect="1" noChangeArrowheads="1"/>
          </p:cNvPicPr>
          <p:nvPr/>
        </p:nvPicPr>
        <p:blipFill>
          <a:blip r:embed="rId2" cstate="print"/>
          <a:srcRect r="19588" b="36429"/>
          <a:stretch>
            <a:fillRect/>
          </a:stretch>
        </p:blipFill>
        <p:spPr bwMode="auto">
          <a:xfrm>
            <a:off x="4803775" y="3532188"/>
            <a:ext cx="4340225" cy="3325812"/>
          </a:xfrm>
          <a:prstGeom prst="rect">
            <a:avLst/>
          </a:prstGeom>
          <a:noFill/>
          <a:ln w="9525">
            <a:noFill/>
            <a:miter lim="800000"/>
            <a:headEnd/>
            <a:tailEnd/>
          </a:ln>
        </p:spPr>
      </p:pic>
      <p:sp>
        <p:nvSpPr>
          <p:cNvPr id="5" name="Rectangle 6"/>
          <p:cNvSpPr>
            <a:spLocks noChangeArrowheads="1"/>
          </p:cNvSpPr>
          <p:nvPr/>
        </p:nvSpPr>
        <p:spPr bwMode="blackWhite">
          <a:xfrm>
            <a:off x="4763" y="0"/>
            <a:ext cx="9139237" cy="1371600"/>
          </a:xfrm>
          <a:prstGeom prst="rect">
            <a:avLst/>
          </a:prstGeom>
          <a:solidFill>
            <a:srgbClr val="336699"/>
          </a:solidFill>
          <a:ln w="12700">
            <a:noFill/>
            <a:miter lim="800000"/>
            <a:headEnd/>
            <a:tailEnd/>
          </a:ln>
          <a:effectLst/>
        </p:spPr>
        <p:txBody>
          <a:bodyPr wrap="none" anchor="ctr"/>
          <a:lstStyle/>
          <a:p>
            <a:pPr fontAlgn="base">
              <a:spcBef>
                <a:spcPct val="0"/>
              </a:spcBef>
              <a:spcAft>
                <a:spcPct val="0"/>
              </a:spcAft>
              <a:defRPr/>
            </a:pPr>
            <a:endParaRPr lang="en-US" sz="1000" dirty="0">
              <a:solidFill>
                <a:srgbClr val="FFFFFF"/>
              </a:solidFill>
            </a:endParaRPr>
          </a:p>
        </p:txBody>
      </p:sp>
      <p:sp>
        <p:nvSpPr>
          <p:cNvPr id="6" name="Rectangle 7"/>
          <p:cNvSpPr>
            <a:spLocks noChangeArrowheads="1"/>
          </p:cNvSpPr>
          <p:nvPr/>
        </p:nvSpPr>
        <p:spPr bwMode="black">
          <a:xfrm>
            <a:off x="2322513" y="685800"/>
            <a:ext cx="2654300" cy="649288"/>
          </a:xfrm>
          <a:prstGeom prst="rect">
            <a:avLst/>
          </a:prstGeom>
          <a:noFill/>
          <a:ln w="9525">
            <a:noFill/>
            <a:miter lim="800000"/>
            <a:headEnd/>
            <a:tailEnd/>
          </a:ln>
          <a:effectLst/>
        </p:spPr>
        <p:txBody>
          <a:bodyPr lIns="19050" tIns="19050" rIns="19050" bIns="19050" anchor="ctr"/>
          <a:lstStyle/>
          <a:p>
            <a:pPr marL="342900" indent="-342900" fontAlgn="base">
              <a:lnSpc>
                <a:spcPct val="98000"/>
              </a:lnSpc>
              <a:spcBef>
                <a:spcPct val="20000"/>
              </a:spcBef>
              <a:spcAft>
                <a:spcPct val="0"/>
              </a:spcAft>
              <a:defRPr/>
            </a:pPr>
            <a:r>
              <a:rPr lang="en-US" sz="4800" dirty="0">
                <a:solidFill>
                  <a:srgbClr val="FFFFFF"/>
                </a:solidFill>
                <a:latin typeface="Times New Roman" pitchFamily="18" charset="0"/>
                <a:cs typeface="Times New Roman" pitchFamily="18" charset="0"/>
              </a:rPr>
              <a:t>FEMA</a:t>
            </a:r>
          </a:p>
        </p:txBody>
      </p:sp>
      <p:pic>
        <p:nvPicPr>
          <p:cNvPr id="7" name="Picture 8" descr="800px-FEMA_logo"/>
          <p:cNvPicPr>
            <a:picLocks noChangeAspect="1" noChangeArrowheads="1"/>
          </p:cNvPicPr>
          <p:nvPr/>
        </p:nvPicPr>
        <p:blipFill>
          <a:blip r:embed="rId3" cstate="print"/>
          <a:srcRect r="63330"/>
          <a:stretch>
            <a:fillRect/>
          </a:stretch>
        </p:blipFill>
        <p:spPr bwMode="auto">
          <a:xfrm>
            <a:off x="225425" y="238125"/>
            <a:ext cx="1909763" cy="1849438"/>
          </a:xfrm>
          <a:prstGeom prst="rect">
            <a:avLst/>
          </a:prstGeom>
          <a:noFill/>
          <a:ln w="9525">
            <a:noFill/>
            <a:miter lim="800000"/>
            <a:headEnd/>
            <a:tailEnd/>
          </a:ln>
        </p:spPr>
      </p:pic>
      <p:sp>
        <p:nvSpPr>
          <p:cNvPr id="8" name="Rectangle 9"/>
          <p:cNvSpPr>
            <a:spLocks noChangeArrowheads="1"/>
          </p:cNvSpPr>
          <p:nvPr/>
        </p:nvSpPr>
        <p:spPr bwMode="blackWhite">
          <a:xfrm>
            <a:off x="4763" y="6096000"/>
            <a:ext cx="9139237" cy="838200"/>
          </a:xfrm>
          <a:prstGeom prst="rect">
            <a:avLst/>
          </a:prstGeom>
          <a:solidFill>
            <a:srgbClr val="336699"/>
          </a:solidFill>
          <a:ln w="12700">
            <a:noFill/>
            <a:miter lim="800000"/>
            <a:headEnd/>
            <a:tailEnd/>
          </a:ln>
          <a:effectLst/>
        </p:spPr>
        <p:txBody>
          <a:bodyPr wrap="none" anchor="ctr"/>
          <a:lstStyle/>
          <a:p>
            <a:pPr fontAlgn="base">
              <a:spcBef>
                <a:spcPct val="0"/>
              </a:spcBef>
              <a:spcAft>
                <a:spcPct val="0"/>
              </a:spcAft>
              <a:defRPr/>
            </a:pPr>
            <a:endParaRPr lang="en-US" sz="1000" dirty="0">
              <a:solidFill>
                <a:srgbClr val="FFFFFF"/>
              </a:solidFill>
            </a:endParaRPr>
          </a:p>
        </p:txBody>
      </p:sp>
      <p:sp>
        <p:nvSpPr>
          <p:cNvPr id="9" name="Rectangle 10"/>
          <p:cNvSpPr>
            <a:spLocks noChangeArrowheads="1"/>
          </p:cNvSpPr>
          <p:nvPr/>
        </p:nvSpPr>
        <p:spPr bwMode="black">
          <a:xfrm>
            <a:off x="2338388" y="1384300"/>
            <a:ext cx="5592762" cy="368300"/>
          </a:xfrm>
          <a:prstGeom prst="rect">
            <a:avLst/>
          </a:prstGeom>
          <a:noFill/>
          <a:ln w="9525">
            <a:noFill/>
            <a:miter lim="800000"/>
            <a:headEnd/>
            <a:tailEnd/>
          </a:ln>
          <a:effectLst/>
        </p:spPr>
        <p:txBody>
          <a:bodyPr lIns="19050" tIns="19050" rIns="0" bIns="19050" anchor="ctr"/>
          <a:lstStyle/>
          <a:p>
            <a:pPr marL="342900" indent="-342900" fontAlgn="base">
              <a:lnSpc>
                <a:spcPct val="98000"/>
              </a:lnSpc>
              <a:spcBef>
                <a:spcPct val="20000"/>
              </a:spcBef>
              <a:spcAft>
                <a:spcPct val="0"/>
              </a:spcAft>
              <a:defRPr/>
            </a:pPr>
            <a:r>
              <a:rPr lang="en-US" sz="2000" dirty="0">
                <a:solidFill>
                  <a:srgbClr val="800000"/>
                </a:solidFill>
                <a:latin typeface="Times New Roman" pitchFamily="18" charset="0"/>
                <a:cs typeface="Times New Roman" pitchFamily="18" charset="0"/>
              </a:rPr>
              <a:t>GRANT PROGRAMS DIRECTORATE</a:t>
            </a:r>
          </a:p>
        </p:txBody>
      </p:sp>
      <p:sp>
        <p:nvSpPr>
          <p:cNvPr id="6146" name="Rectangle 2"/>
          <p:cNvSpPr>
            <a:spLocks noGrp="1" noChangeArrowheads="1"/>
          </p:cNvSpPr>
          <p:nvPr>
            <p:ph type="ctrTitle"/>
          </p:nvPr>
        </p:nvSpPr>
        <p:spPr>
          <a:xfrm>
            <a:off x="458788" y="2486025"/>
            <a:ext cx="5484812" cy="701675"/>
          </a:xfrm>
        </p:spPr>
        <p:txBody>
          <a:bodyPr/>
          <a:lstStyle>
            <a:lvl1pPr algn="ctr">
              <a:defRPr sz="2800">
                <a:latin typeface="Times New Roman" pitchFamily="18" charset="0"/>
              </a:defRPr>
            </a:lvl1pPr>
          </a:lstStyle>
          <a:p>
            <a:r>
              <a:rPr lang="en-US"/>
              <a:t>Click to edit Master title style</a:t>
            </a:r>
          </a:p>
        </p:txBody>
      </p:sp>
      <p:sp>
        <p:nvSpPr>
          <p:cNvPr id="6147" name="Rectangle 3"/>
          <p:cNvSpPr>
            <a:spLocks noGrp="1" noChangeArrowheads="1"/>
          </p:cNvSpPr>
          <p:nvPr>
            <p:ph type="subTitle" idx="1"/>
          </p:nvPr>
        </p:nvSpPr>
        <p:spPr>
          <a:xfrm>
            <a:off x="687388" y="3276600"/>
            <a:ext cx="3656012" cy="609600"/>
          </a:xfrm>
        </p:spPr>
        <p:txBody>
          <a:bodyPr/>
          <a:lstStyle>
            <a:lvl1pPr marL="0" indent="0" algn="ctr">
              <a:buFont typeface="Wingdings" pitchFamily="2" charset="2"/>
              <a:buNone/>
              <a:defRPr b="1">
                <a:solidFill>
                  <a:srgbClr val="333333"/>
                </a:solidFill>
                <a:latin typeface="Times New Roman" pitchFamily="18" charset="0"/>
              </a:defRPr>
            </a:lvl1pPr>
          </a:lstStyle>
          <a:p>
            <a:r>
              <a:rPr lang="en-US"/>
              <a:t>Click to edit Master subtitle style</a:t>
            </a:r>
          </a:p>
        </p:txBody>
      </p:sp>
      <p:sp>
        <p:nvSpPr>
          <p:cNvPr id="10" name="Rectangle 4"/>
          <p:cNvSpPr>
            <a:spLocks noGrp="1" noChangeArrowheads="1"/>
          </p:cNvSpPr>
          <p:nvPr>
            <p:ph type="sldNum" sz="quarter" idx="10"/>
          </p:nvPr>
        </p:nvSpPr>
        <p:spPr>
          <a:xfrm>
            <a:off x="6553200" y="6245225"/>
            <a:ext cx="2133600" cy="476250"/>
          </a:xfrm>
        </p:spPr>
        <p:txBody>
          <a:bodyPr lIns="91440" rIns="91440" anchor="t"/>
          <a:lstStyle>
            <a:lvl1pPr>
              <a:defRPr sz="1400">
                <a:solidFill>
                  <a:schemeClr val="tx1"/>
                </a:solidFill>
                <a:latin typeface="Times" pitchFamily="18" charset="0"/>
              </a:defRPr>
            </a:lvl1pPr>
          </a:lstStyle>
          <a:p>
            <a:pPr>
              <a:defRPr/>
            </a:pPr>
            <a:fld id="{83265820-C876-4ABB-BC48-28B5EE24DF12}" type="slidenum">
              <a:rPr lang="en-US">
                <a:solidFill>
                  <a:srgbClr val="FFFFFF"/>
                </a:solidFill>
              </a:rPr>
              <a:pPr>
                <a:defRPr/>
              </a:pPr>
              <a:t>‹#›</a:t>
            </a:fld>
            <a:endParaRPr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C3D7ECA8-299A-4A77-9EC6-0C59CE00E11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0"/>
            <a:ext cx="2128837"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7013" y="0"/>
            <a:ext cx="62357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fld id="{F9003551-71C7-4AF8-A9E2-EEAC874F014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1600"/>
            </a:lvl1pPr>
            <a:lvl2pPr>
              <a:defRPr sz="1400"/>
            </a:lvl2pPr>
            <a:lvl3pPr>
              <a:defRPr sz="14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sldNum" sz="quarter" idx="10"/>
          </p:nvPr>
        </p:nvSpPr>
        <p:spPr>
          <a:ln/>
        </p:spPr>
        <p:txBody>
          <a:bodyPr/>
          <a:lstStyle>
            <a:lvl1pPr>
              <a:defRPr/>
            </a:lvl1pPr>
          </a:lstStyle>
          <a:p>
            <a:pPr>
              <a:defRPr/>
            </a:pPr>
            <a:fld id="{66D70E24-84B2-4C44-ABF6-828EB0D47EC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9FBFFFC4-FDE0-4017-8AF4-5F437695D45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716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fld id="{938E7BC1-1164-45FB-B060-6759D2C5FE4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227013" y="0"/>
            <a:ext cx="8516937" cy="1050925"/>
          </a:xfrm>
        </p:spPr>
        <p:txBody>
          <a:bodyPr/>
          <a:lstStyle/>
          <a:p>
            <a:r>
              <a:rPr lang="en-US" smtClean="0"/>
              <a:t>Click to edit Master title style</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fld id="{94AB46A4-F4BE-4416-BDA1-327E42DE1E3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fld id="{FD67DC92-13BC-4CCF-A817-8584AE32FF0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CA445875-90CE-4A52-A42F-E049899C94C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499B7963-A5D5-4781-A77B-634BF40EE2F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990AF9B9-EB13-4714-8478-3A47CC0DE1E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FEMA logo"/>
          <p:cNvPicPr>
            <a:picLocks noChangeAspect="1" noChangeArrowheads="1"/>
          </p:cNvPicPr>
          <p:nvPr/>
        </p:nvPicPr>
        <p:blipFill>
          <a:blip r:embed="rId13" cstate="print"/>
          <a:srcRect/>
          <a:stretch>
            <a:fillRect/>
          </a:stretch>
        </p:blipFill>
        <p:spPr bwMode="auto">
          <a:xfrm>
            <a:off x="314325" y="6205538"/>
            <a:ext cx="1447800" cy="534987"/>
          </a:xfrm>
          <a:prstGeom prst="rect">
            <a:avLst/>
          </a:prstGeom>
          <a:noFill/>
          <a:ln w="9525">
            <a:noFill/>
            <a:miter lim="800000"/>
            <a:headEnd/>
            <a:tailEnd/>
          </a:ln>
        </p:spPr>
      </p:pic>
      <p:sp>
        <p:nvSpPr>
          <p:cNvPr id="1027" name="Rectangle 3"/>
          <p:cNvSpPr>
            <a:spLocks noGrp="1" noChangeArrowheads="1"/>
          </p:cNvSpPr>
          <p:nvPr>
            <p:ph type="title"/>
          </p:nvPr>
        </p:nvSpPr>
        <p:spPr bwMode="auto">
          <a:xfrm>
            <a:off x="227013" y="0"/>
            <a:ext cx="8516937" cy="10509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5124" name="Rectangle 4"/>
          <p:cNvSpPr>
            <a:spLocks noGrp="1" noChangeArrowheads="1"/>
          </p:cNvSpPr>
          <p:nvPr>
            <p:ph type="sldNum" sz="quarter" idx="4"/>
          </p:nvPr>
        </p:nvSpPr>
        <p:spPr bwMode="auto">
          <a:xfrm>
            <a:off x="6705600" y="6245225"/>
            <a:ext cx="2133600" cy="476250"/>
          </a:xfrm>
          <a:prstGeom prst="rect">
            <a:avLst/>
          </a:prstGeom>
          <a:noFill/>
          <a:ln w="9525">
            <a:noFill/>
            <a:miter lim="800000"/>
            <a:headEnd/>
            <a:tailEnd/>
          </a:ln>
          <a:effectLst/>
        </p:spPr>
        <p:txBody>
          <a:bodyPr vert="horz" wrap="square" lIns="0" tIns="45720" rIns="0" bIns="45720" numCol="1" anchor="b" anchorCtr="0" compatLnSpc="1">
            <a:prstTxWarp prst="textNoShape">
              <a:avLst/>
            </a:prstTxWarp>
          </a:bodyPr>
          <a:lstStyle>
            <a:lvl1pPr algn="r" eaLnBrk="0" hangingPunct="0">
              <a:defRPr>
                <a:solidFill>
                  <a:srgbClr val="000063"/>
                </a:solidFill>
              </a:defRPr>
            </a:lvl1pPr>
          </a:lstStyle>
          <a:p>
            <a:pPr fontAlgn="base">
              <a:spcBef>
                <a:spcPct val="0"/>
              </a:spcBef>
              <a:spcAft>
                <a:spcPct val="0"/>
              </a:spcAft>
              <a:defRPr/>
            </a:pPr>
            <a:fld id="{7BF123CA-49D9-4E76-B715-C6A11A248A97}" type="slidenum">
              <a:rPr lang="en-US" sz="1000"/>
              <a:pPr fontAlgn="base">
                <a:spcBef>
                  <a:spcPct val="0"/>
                </a:spcBef>
                <a:spcAft>
                  <a:spcPct val="0"/>
                </a:spcAft>
                <a:defRPr/>
              </a:pPr>
              <a:t>‹#›</a:t>
            </a:fld>
            <a:endParaRPr lang="en-US" sz="1000" dirty="0"/>
          </a:p>
        </p:txBody>
      </p:sp>
      <p:sp>
        <p:nvSpPr>
          <p:cNvPr id="1029" name="Rectangle 5"/>
          <p:cNvSpPr>
            <a:spLocks noGrp="1" noChangeArrowheads="1"/>
          </p:cNvSpPr>
          <p:nvPr>
            <p:ph type="body" idx="1"/>
          </p:nvPr>
        </p:nvSpPr>
        <p:spPr bwMode="auto">
          <a:xfrm>
            <a:off x="457200" y="13716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ChangeArrowheads="1"/>
          </p:cNvSpPr>
          <p:nvPr/>
        </p:nvSpPr>
        <p:spPr bwMode="auto">
          <a:xfrm>
            <a:off x="304800" y="1066800"/>
            <a:ext cx="8534400" cy="47625"/>
          </a:xfrm>
          <a:prstGeom prst="rect">
            <a:avLst/>
          </a:prstGeom>
          <a:gradFill rotWithShape="1">
            <a:gsLst>
              <a:gs pos="0">
                <a:srgbClr val="A50021"/>
              </a:gs>
              <a:gs pos="100000">
                <a:srgbClr val="A50021">
                  <a:gamma/>
                  <a:tint val="0"/>
                  <a:invGamma/>
                </a:srgbClr>
              </a:gs>
            </a:gsLst>
            <a:lin ang="0" scaled="1"/>
          </a:gradFill>
          <a:ln w="9525" algn="ctr">
            <a:noFill/>
            <a:miter lim="800000"/>
            <a:headEnd/>
            <a:tailEnd/>
          </a:ln>
          <a:effectLst/>
        </p:spPr>
        <p:txBody>
          <a:bodyPr wrap="none" anchor="ctr"/>
          <a:lstStyle/>
          <a:p>
            <a:pPr fontAlgn="base">
              <a:spcBef>
                <a:spcPct val="0"/>
              </a:spcBef>
              <a:spcAft>
                <a:spcPct val="0"/>
              </a:spcAft>
              <a:defRPr/>
            </a:pPr>
            <a:endParaRPr lang="en-US" sz="1000" dirty="0">
              <a:solidFill>
                <a:srgbClr val="FFFFFF"/>
              </a:solidFill>
            </a:endParaRP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rgbClr val="000063"/>
          </a:solidFill>
          <a:latin typeface="+mj-lt"/>
          <a:ea typeface="+mj-ea"/>
          <a:cs typeface="+mj-cs"/>
        </a:defRPr>
      </a:lvl1pPr>
      <a:lvl2pPr algn="l" rtl="0" eaLnBrk="0" fontAlgn="base" hangingPunct="0">
        <a:spcBef>
          <a:spcPct val="0"/>
        </a:spcBef>
        <a:spcAft>
          <a:spcPct val="0"/>
        </a:spcAft>
        <a:defRPr sz="2400" b="1">
          <a:solidFill>
            <a:srgbClr val="000063"/>
          </a:solidFill>
          <a:latin typeface="Arial" charset="0"/>
          <a:cs typeface="Arial" charset="0"/>
        </a:defRPr>
      </a:lvl2pPr>
      <a:lvl3pPr algn="l" rtl="0" eaLnBrk="0" fontAlgn="base" hangingPunct="0">
        <a:spcBef>
          <a:spcPct val="0"/>
        </a:spcBef>
        <a:spcAft>
          <a:spcPct val="0"/>
        </a:spcAft>
        <a:defRPr sz="2400" b="1">
          <a:solidFill>
            <a:srgbClr val="000063"/>
          </a:solidFill>
          <a:latin typeface="Arial" charset="0"/>
          <a:cs typeface="Arial" charset="0"/>
        </a:defRPr>
      </a:lvl3pPr>
      <a:lvl4pPr algn="l" rtl="0" eaLnBrk="0" fontAlgn="base" hangingPunct="0">
        <a:spcBef>
          <a:spcPct val="0"/>
        </a:spcBef>
        <a:spcAft>
          <a:spcPct val="0"/>
        </a:spcAft>
        <a:defRPr sz="2400" b="1">
          <a:solidFill>
            <a:srgbClr val="000063"/>
          </a:solidFill>
          <a:latin typeface="Arial" charset="0"/>
          <a:cs typeface="Arial" charset="0"/>
        </a:defRPr>
      </a:lvl4pPr>
      <a:lvl5pPr algn="l" rtl="0" eaLnBrk="0" fontAlgn="base" hangingPunct="0">
        <a:spcBef>
          <a:spcPct val="0"/>
        </a:spcBef>
        <a:spcAft>
          <a:spcPct val="0"/>
        </a:spcAft>
        <a:defRPr sz="2400" b="1">
          <a:solidFill>
            <a:srgbClr val="000063"/>
          </a:solidFill>
          <a:latin typeface="Arial" charset="0"/>
          <a:cs typeface="Arial" charset="0"/>
        </a:defRPr>
      </a:lvl5pPr>
      <a:lvl6pPr marL="457200" algn="l" rtl="0" fontAlgn="base">
        <a:spcBef>
          <a:spcPct val="0"/>
        </a:spcBef>
        <a:spcAft>
          <a:spcPct val="0"/>
        </a:spcAft>
        <a:defRPr sz="2400" b="1">
          <a:solidFill>
            <a:srgbClr val="000063"/>
          </a:solidFill>
          <a:latin typeface="Arial" charset="0"/>
          <a:cs typeface="Arial" charset="0"/>
        </a:defRPr>
      </a:lvl6pPr>
      <a:lvl7pPr marL="914400" algn="l" rtl="0" fontAlgn="base">
        <a:spcBef>
          <a:spcPct val="0"/>
        </a:spcBef>
        <a:spcAft>
          <a:spcPct val="0"/>
        </a:spcAft>
        <a:defRPr sz="2400" b="1">
          <a:solidFill>
            <a:srgbClr val="000063"/>
          </a:solidFill>
          <a:latin typeface="Arial" charset="0"/>
          <a:cs typeface="Arial" charset="0"/>
        </a:defRPr>
      </a:lvl7pPr>
      <a:lvl8pPr marL="1371600" algn="l" rtl="0" fontAlgn="base">
        <a:spcBef>
          <a:spcPct val="0"/>
        </a:spcBef>
        <a:spcAft>
          <a:spcPct val="0"/>
        </a:spcAft>
        <a:defRPr sz="2400" b="1">
          <a:solidFill>
            <a:srgbClr val="000063"/>
          </a:solidFill>
          <a:latin typeface="Arial" charset="0"/>
          <a:cs typeface="Arial" charset="0"/>
        </a:defRPr>
      </a:lvl8pPr>
      <a:lvl9pPr marL="1828800" algn="l" rtl="0" fontAlgn="base">
        <a:spcBef>
          <a:spcPct val="0"/>
        </a:spcBef>
        <a:spcAft>
          <a:spcPct val="0"/>
        </a:spcAft>
        <a:defRPr sz="2400" b="1">
          <a:solidFill>
            <a:srgbClr val="000063"/>
          </a:solidFill>
          <a:latin typeface="Arial" charset="0"/>
          <a:cs typeface="Arial" charset="0"/>
        </a:defRPr>
      </a:lvl9pPr>
    </p:titleStyle>
    <p:bodyStyle>
      <a:lvl1pPr marL="233363" indent="-233363" algn="l" rtl="0" eaLnBrk="0" fontAlgn="base" hangingPunct="0">
        <a:spcBef>
          <a:spcPct val="60000"/>
        </a:spcBef>
        <a:spcAft>
          <a:spcPct val="0"/>
        </a:spcAft>
        <a:buClr>
          <a:srgbClr val="000063"/>
        </a:buClr>
        <a:buFont typeface="Wingdings" pitchFamily="2" charset="2"/>
        <a:buChar char="§"/>
        <a:defRPr sz="2200">
          <a:solidFill>
            <a:srgbClr val="000063"/>
          </a:solidFill>
          <a:latin typeface="+mn-lt"/>
          <a:ea typeface="+mn-ea"/>
          <a:cs typeface="+mn-cs"/>
        </a:defRPr>
      </a:lvl1pPr>
      <a:lvl2pPr marL="571500" indent="-223838" algn="l" rtl="0" eaLnBrk="0" fontAlgn="base" hangingPunct="0">
        <a:spcBef>
          <a:spcPct val="30000"/>
        </a:spcBef>
        <a:spcAft>
          <a:spcPct val="0"/>
        </a:spcAft>
        <a:buClr>
          <a:srgbClr val="000063"/>
        </a:buClr>
        <a:buFont typeface="Arial" charset="0"/>
        <a:buChar char="–"/>
        <a:defRPr sz="2000">
          <a:solidFill>
            <a:srgbClr val="000063"/>
          </a:solidFill>
          <a:latin typeface="+mn-lt"/>
          <a:cs typeface="+mn-cs"/>
        </a:defRPr>
      </a:lvl2pPr>
      <a:lvl3pPr marL="909638" indent="-222250" algn="l" rtl="0" eaLnBrk="0" fontAlgn="base" hangingPunct="0">
        <a:spcBef>
          <a:spcPct val="30000"/>
        </a:spcBef>
        <a:spcAft>
          <a:spcPct val="0"/>
        </a:spcAft>
        <a:buClr>
          <a:srgbClr val="000063"/>
        </a:buClr>
        <a:buFont typeface="Wingdings" pitchFamily="2" charset="2"/>
        <a:buChar char="§"/>
        <a:defRPr sz="1700">
          <a:solidFill>
            <a:srgbClr val="000063"/>
          </a:solidFill>
          <a:latin typeface="+mn-lt"/>
          <a:cs typeface="+mn-cs"/>
        </a:defRPr>
      </a:lvl3pPr>
      <a:lvl4pPr marL="1258888" indent="-231775" algn="l" rtl="0" eaLnBrk="0" fontAlgn="base" hangingPunct="0">
        <a:spcBef>
          <a:spcPct val="30000"/>
        </a:spcBef>
        <a:spcAft>
          <a:spcPct val="0"/>
        </a:spcAft>
        <a:buClr>
          <a:srgbClr val="000063"/>
        </a:buClr>
        <a:buFont typeface="Arial" charset="0"/>
        <a:buChar char="–"/>
        <a:defRPr sz="1400">
          <a:solidFill>
            <a:srgbClr val="000063"/>
          </a:solidFill>
          <a:latin typeface="+mn-lt"/>
          <a:cs typeface="+mn-cs"/>
        </a:defRPr>
      </a:lvl4pPr>
      <a:lvl5pPr marL="1598613" indent="-222250" algn="l" rtl="0" eaLnBrk="0" fontAlgn="base" hangingPunct="0">
        <a:spcBef>
          <a:spcPct val="30000"/>
        </a:spcBef>
        <a:spcAft>
          <a:spcPct val="0"/>
        </a:spcAft>
        <a:buClr>
          <a:srgbClr val="000063"/>
        </a:buClr>
        <a:buFont typeface="Wingdings" pitchFamily="2" charset="2"/>
        <a:buChar char="§"/>
        <a:defRPr sz="1400">
          <a:solidFill>
            <a:srgbClr val="000063"/>
          </a:solidFill>
          <a:latin typeface="+mn-lt"/>
          <a:cs typeface="+mn-cs"/>
        </a:defRPr>
      </a:lvl5pPr>
      <a:lvl6pPr marL="2055813" indent="-222250" algn="l" rtl="0" fontAlgn="base">
        <a:spcBef>
          <a:spcPct val="30000"/>
        </a:spcBef>
        <a:spcAft>
          <a:spcPct val="0"/>
        </a:spcAft>
        <a:buClr>
          <a:srgbClr val="000063"/>
        </a:buClr>
        <a:buFont typeface="Wingdings" pitchFamily="2" charset="2"/>
        <a:buChar char="§"/>
        <a:defRPr sz="1400">
          <a:solidFill>
            <a:srgbClr val="000063"/>
          </a:solidFill>
          <a:latin typeface="+mn-lt"/>
          <a:cs typeface="+mn-cs"/>
        </a:defRPr>
      </a:lvl6pPr>
      <a:lvl7pPr marL="2513013" indent="-222250" algn="l" rtl="0" fontAlgn="base">
        <a:spcBef>
          <a:spcPct val="30000"/>
        </a:spcBef>
        <a:spcAft>
          <a:spcPct val="0"/>
        </a:spcAft>
        <a:buClr>
          <a:srgbClr val="000063"/>
        </a:buClr>
        <a:buFont typeface="Wingdings" pitchFamily="2" charset="2"/>
        <a:buChar char="§"/>
        <a:defRPr sz="1400">
          <a:solidFill>
            <a:srgbClr val="000063"/>
          </a:solidFill>
          <a:latin typeface="+mn-lt"/>
          <a:cs typeface="+mn-cs"/>
        </a:defRPr>
      </a:lvl7pPr>
      <a:lvl8pPr marL="2970213" indent="-222250" algn="l" rtl="0" fontAlgn="base">
        <a:spcBef>
          <a:spcPct val="30000"/>
        </a:spcBef>
        <a:spcAft>
          <a:spcPct val="0"/>
        </a:spcAft>
        <a:buClr>
          <a:srgbClr val="000063"/>
        </a:buClr>
        <a:buFont typeface="Wingdings" pitchFamily="2" charset="2"/>
        <a:buChar char="§"/>
        <a:defRPr sz="1400">
          <a:solidFill>
            <a:srgbClr val="000063"/>
          </a:solidFill>
          <a:latin typeface="+mn-lt"/>
          <a:cs typeface="+mn-cs"/>
        </a:defRPr>
      </a:lvl8pPr>
      <a:lvl9pPr marL="3427413" indent="-222250" algn="l" rtl="0" fontAlgn="base">
        <a:spcBef>
          <a:spcPct val="30000"/>
        </a:spcBef>
        <a:spcAft>
          <a:spcPct val="0"/>
        </a:spcAft>
        <a:buClr>
          <a:srgbClr val="000063"/>
        </a:buClr>
        <a:buFont typeface="Wingdings" pitchFamily="2" charset="2"/>
        <a:buChar char="§"/>
        <a:defRPr sz="1400">
          <a:solidFill>
            <a:srgbClr val="000063"/>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fema.gov/government/grant/saa/index.sht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28600" y="2514600"/>
            <a:ext cx="9067800" cy="701675"/>
          </a:xfrm>
        </p:spPr>
        <p:txBody>
          <a:bodyPr/>
          <a:lstStyle/>
          <a:p>
            <a:pPr algn="l" eaLnBrk="1" hangingPunct="1"/>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200" dirty="0" smtClean="0"/>
              <a:t/>
            </a:r>
            <a:br>
              <a:rPr lang="en-US" sz="2200" dirty="0" smtClean="0"/>
            </a:br>
            <a:r>
              <a:rPr lang="en-US" sz="2300" dirty="0" smtClean="0"/>
              <a:t/>
            </a:r>
            <a:br>
              <a:rPr lang="en-US" sz="2300" dirty="0" smtClean="0"/>
            </a:br>
            <a:r>
              <a:rPr lang="en-US" sz="2300" dirty="0" smtClean="0"/>
              <a:t>Preparedness Grant Programs</a:t>
            </a:r>
            <a:br>
              <a:rPr lang="en-US" sz="2300" dirty="0" smtClean="0"/>
            </a:br>
            <a:r>
              <a:rPr lang="en-US" sz="2400" dirty="0" smtClean="0">
                <a:solidFill>
                  <a:srgbClr val="002F80"/>
                </a:solidFill>
              </a:rPr>
              <a:t/>
            </a:r>
            <a:br>
              <a:rPr lang="en-US" sz="2400" dirty="0" smtClean="0">
                <a:solidFill>
                  <a:srgbClr val="002F80"/>
                </a:solidFill>
              </a:rPr>
            </a:br>
            <a:endParaRPr lang="en-US" sz="2300" dirty="0" smtClean="0"/>
          </a:p>
        </p:txBody>
      </p:sp>
      <p:sp>
        <p:nvSpPr>
          <p:cNvPr id="8" name="Rectangle 3"/>
          <p:cNvSpPr>
            <a:spLocks noGrp="1" noChangeArrowheads="1"/>
          </p:cNvSpPr>
          <p:nvPr>
            <p:ph type="subTitle" idx="1"/>
          </p:nvPr>
        </p:nvSpPr>
        <p:spPr>
          <a:xfrm>
            <a:off x="228600" y="5105400"/>
            <a:ext cx="3505200" cy="914400"/>
          </a:xfrm>
        </p:spPr>
        <p:txBody>
          <a:bodyPr/>
          <a:lstStyle/>
          <a:p>
            <a:pPr algn="l" eaLnBrk="1" hangingPunct="1">
              <a:defRPr/>
            </a:pPr>
            <a:r>
              <a:rPr lang="en-US" sz="1800" b="0" dirty="0" smtClean="0">
                <a:solidFill>
                  <a:schemeClr val="tx2">
                    <a:lumMod val="50000"/>
                  </a:schemeClr>
                </a:solidFill>
              </a:rPr>
              <a:t>Los Angeles, CA</a:t>
            </a:r>
          </a:p>
          <a:p>
            <a:pPr algn="l" eaLnBrk="1" hangingPunct="1">
              <a:defRPr/>
            </a:pPr>
            <a:r>
              <a:rPr lang="en-US" sz="1800" b="0" dirty="0" smtClean="0">
                <a:solidFill>
                  <a:schemeClr val="tx2">
                    <a:lumMod val="50000"/>
                  </a:schemeClr>
                </a:solidFill>
              </a:rPr>
              <a:t>June 14, 2012</a:t>
            </a:r>
          </a:p>
        </p:txBody>
      </p:sp>
      <p:sp>
        <p:nvSpPr>
          <p:cNvPr id="9" name="Subtitle 2"/>
          <p:cNvSpPr txBox="1">
            <a:spLocks/>
          </p:cNvSpPr>
          <p:nvPr/>
        </p:nvSpPr>
        <p:spPr bwMode="auto">
          <a:xfrm>
            <a:off x="228600" y="2514600"/>
            <a:ext cx="4953000" cy="144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fontAlgn="base" hangingPunct="0">
              <a:spcBef>
                <a:spcPts val="500"/>
              </a:spcBef>
              <a:spcAft>
                <a:spcPct val="0"/>
              </a:spcAft>
              <a:buClr>
                <a:srgbClr val="000063"/>
              </a:buClr>
              <a:defRPr/>
            </a:pPr>
            <a:r>
              <a:rPr lang="en-US" sz="1600" b="1" dirty="0" smtClean="0">
                <a:solidFill>
                  <a:srgbClr val="000063"/>
                </a:solidFill>
                <a:latin typeface="Times New Roman" pitchFamily="18" charset="0"/>
              </a:rPr>
              <a:t>State Homeland Security Program (SHSP)</a:t>
            </a:r>
          </a:p>
          <a:p>
            <a:pPr eaLnBrk="0" fontAlgn="base" hangingPunct="0">
              <a:spcBef>
                <a:spcPts val="500"/>
              </a:spcBef>
              <a:spcAft>
                <a:spcPct val="0"/>
              </a:spcAft>
              <a:buClr>
                <a:srgbClr val="000063"/>
              </a:buClr>
              <a:defRPr/>
            </a:pPr>
            <a:r>
              <a:rPr lang="en-US" sz="1600" b="1" dirty="0" smtClean="0">
                <a:solidFill>
                  <a:srgbClr val="000063"/>
                </a:solidFill>
                <a:latin typeface="Times New Roman" pitchFamily="18" charset="0"/>
              </a:rPr>
              <a:t>Urban Area Security Initiative (UASI) Grant Program</a:t>
            </a:r>
          </a:p>
          <a:p>
            <a:pPr eaLnBrk="0" fontAlgn="base" hangingPunct="0">
              <a:spcBef>
                <a:spcPts val="500"/>
              </a:spcBef>
              <a:spcAft>
                <a:spcPct val="0"/>
              </a:spcAft>
              <a:buClr>
                <a:srgbClr val="000063"/>
              </a:buClr>
              <a:defRPr/>
            </a:pPr>
            <a:r>
              <a:rPr lang="en-US" sz="1600" b="1" dirty="0">
                <a:solidFill>
                  <a:srgbClr val="000063"/>
                </a:solidFill>
                <a:latin typeface="Times New Roman" pitchFamily="18" charset="0"/>
              </a:rPr>
              <a:t>UASI Nonprofit Security Grant Program (NSGP</a:t>
            </a:r>
            <a:r>
              <a:rPr lang="en-US" sz="1600" b="1" dirty="0" smtClean="0">
                <a:solidFill>
                  <a:srgbClr val="000063"/>
                </a:solidFill>
                <a:latin typeface="Times New Roman" pitchFamily="18" charset="0"/>
              </a:rPr>
              <a:t>)</a:t>
            </a:r>
          </a:p>
          <a:p>
            <a:pPr eaLnBrk="0" fontAlgn="base" hangingPunct="0">
              <a:spcBef>
                <a:spcPts val="500"/>
              </a:spcBef>
              <a:spcAft>
                <a:spcPct val="0"/>
              </a:spcAft>
              <a:buClr>
                <a:srgbClr val="000063"/>
              </a:buClr>
              <a:defRPr/>
            </a:pPr>
            <a:r>
              <a:rPr lang="en-US" sz="1600" b="1" dirty="0">
                <a:solidFill>
                  <a:srgbClr val="000063"/>
                </a:solidFill>
                <a:latin typeface="Times New Roman" pitchFamily="18" charset="0"/>
              </a:rPr>
              <a:t>Operation </a:t>
            </a:r>
            <a:r>
              <a:rPr lang="en-US" sz="1600" b="1" dirty="0" err="1">
                <a:solidFill>
                  <a:srgbClr val="000063"/>
                </a:solidFill>
                <a:latin typeface="Times New Roman" pitchFamily="18" charset="0"/>
              </a:rPr>
              <a:t>Stonegarden</a:t>
            </a:r>
            <a:r>
              <a:rPr lang="en-US" sz="1600" b="1" dirty="0">
                <a:solidFill>
                  <a:srgbClr val="000063"/>
                </a:solidFill>
                <a:latin typeface="Times New Roman" pitchFamily="18" charset="0"/>
              </a:rPr>
              <a:t> (OPSG</a:t>
            </a:r>
            <a:r>
              <a:rPr lang="en-US" sz="1600" b="1" dirty="0" smtClean="0">
                <a:solidFill>
                  <a:srgbClr val="000063"/>
                </a:solidFill>
                <a:latin typeface="Times New Roman" pitchFamily="18" charset="0"/>
              </a:rPr>
              <a:t>)</a:t>
            </a:r>
          </a:p>
          <a:p>
            <a:pPr eaLnBrk="0" fontAlgn="base" hangingPunct="0">
              <a:spcBef>
                <a:spcPts val="500"/>
              </a:spcBef>
              <a:spcAft>
                <a:spcPct val="0"/>
              </a:spcAft>
              <a:buClr>
                <a:srgbClr val="000063"/>
              </a:buClr>
              <a:defRPr/>
            </a:pPr>
            <a:r>
              <a:rPr lang="en-US" sz="1600" b="1" dirty="0" smtClean="0">
                <a:solidFill>
                  <a:srgbClr val="000063"/>
                </a:solidFill>
                <a:latin typeface="Times New Roman" pitchFamily="18" charset="0"/>
              </a:rPr>
              <a:t>Port Security Grant Program (PSGP)	</a:t>
            </a:r>
          </a:p>
          <a:p>
            <a:pPr eaLnBrk="0" fontAlgn="base" hangingPunct="0">
              <a:spcBef>
                <a:spcPts val="500"/>
              </a:spcBef>
              <a:spcAft>
                <a:spcPct val="0"/>
              </a:spcAft>
              <a:buClr>
                <a:srgbClr val="000063"/>
              </a:buClr>
              <a:defRPr/>
            </a:pPr>
            <a:r>
              <a:rPr lang="en-US" sz="1600" b="1" dirty="0" smtClean="0">
                <a:solidFill>
                  <a:srgbClr val="000063"/>
                </a:solidFill>
                <a:latin typeface="Times New Roman" pitchFamily="18" charset="0"/>
              </a:rPr>
              <a:t>Transit Security Grant Program (TSGP)	</a:t>
            </a:r>
          </a:p>
          <a:p>
            <a:pPr eaLnBrk="0" fontAlgn="base" hangingPunct="0">
              <a:spcBef>
                <a:spcPts val="500"/>
              </a:spcBef>
              <a:spcAft>
                <a:spcPct val="0"/>
              </a:spcAft>
              <a:buClr>
                <a:srgbClr val="000063"/>
              </a:buClr>
              <a:defRPr/>
            </a:pPr>
            <a:r>
              <a:rPr lang="en-US" sz="1600" b="1" dirty="0" smtClean="0">
                <a:solidFill>
                  <a:srgbClr val="000063"/>
                </a:solidFill>
                <a:latin typeface="Times New Roman" pitchFamily="18" charset="0"/>
              </a:rPr>
              <a:t>Intercity Passenger Rail (Amtrak)	</a:t>
            </a:r>
          </a:p>
          <a:p>
            <a:pPr eaLnBrk="0" fontAlgn="base" hangingPunct="0">
              <a:spcBef>
                <a:spcPts val="500"/>
              </a:spcBef>
              <a:spcAft>
                <a:spcPct val="0"/>
              </a:spcAft>
              <a:buClr>
                <a:srgbClr val="000063"/>
              </a:buClr>
              <a:defRPr/>
            </a:pPr>
            <a:r>
              <a:rPr lang="en-US" sz="1600" b="1" dirty="0" smtClean="0">
                <a:solidFill>
                  <a:srgbClr val="000063"/>
                </a:solidFill>
                <a:latin typeface="Times New Roman" pitchFamily="18" charset="0"/>
              </a:rPr>
              <a:t>	</a:t>
            </a:r>
          </a:p>
          <a:p>
            <a:pPr eaLnBrk="0" fontAlgn="base" hangingPunct="0">
              <a:spcBef>
                <a:spcPts val="500"/>
              </a:spcBef>
              <a:spcAft>
                <a:spcPct val="0"/>
              </a:spcAft>
              <a:buClr>
                <a:srgbClr val="000063"/>
              </a:buClr>
              <a:defRPr/>
            </a:pPr>
            <a:endParaRPr lang="en-US" sz="1600" b="1" dirty="0">
              <a:solidFill>
                <a:srgbClr val="000063"/>
              </a:solidFill>
              <a:latin typeface="Times New Roman" pitchFamily="18" charset="0"/>
            </a:endParaRPr>
          </a:p>
        </p:txBody>
      </p:sp>
      <p:sp>
        <p:nvSpPr>
          <p:cNvPr id="6" name="Slide Number Placeholder 5"/>
          <p:cNvSpPr>
            <a:spLocks noGrp="1"/>
          </p:cNvSpPr>
          <p:nvPr>
            <p:ph type="sldNum" sz="quarter" idx="10"/>
          </p:nvPr>
        </p:nvSpPr>
        <p:spPr/>
        <p:txBody>
          <a:bodyPr/>
          <a:lstStyle/>
          <a:p>
            <a:pPr>
              <a:defRPr/>
            </a:pPr>
            <a:fld id="{83265820-C876-4ABB-BC48-28B5EE24DF12}" type="slidenum">
              <a:rPr lang="en-US" smtClean="0">
                <a:solidFill>
                  <a:srgbClr val="FFFFFF"/>
                </a:solidFill>
              </a:rPr>
              <a:pPr>
                <a:defRPr/>
              </a:pPr>
              <a:t>1</a:t>
            </a:fld>
            <a:endParaRPr lang="en-US" dirty="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Responder Knowledge Base</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10</a:t>
            </a:fld>
            <a:endParaRPr lang="en-US" dirty="0"/>
          </a:p>
        </p:txBody>
      </p:sp>
      <p:pic>
        <p:nvPicPr>
          <p:cNvPr id="5" name="Picture 4"/>
          <p:cNvPicPr>
            <a:picLocks noChangeAspect="1" noChangeArrowheads="1"/>
          </p:cNvPicPr>
          <p:nvPr/>
        </p:nvPicPr>
        <p:blipFill>
          <a:blip r:embed="rId2" cstate="print"/>
          <a:srcRect r="1500" b="2812"/>
          <a:stretch>
            <a:fillRect/>
          </a:stretch>
        </p:blipFill>
        <p:spPr bwMode="auto">
          <a:xfrm>
            <a:off x="304800" y="1219201"/>
            <a:ext cx="8534400" cy="4876799"/>
          </a:xfrm>
          <a:prstGeom prst="rect">
            <a:avLst/>
          </a:prstGeom>
          <a:noFill/>
          <a:ln w="9525" algn="ctr">
            <a:noFill/>
            <a:miter lim="800000"/>
            <a:headEnd/>
            <a:tailEnd/>
          </a:ln>
        </p:spPr>
      </p:pic>
      <p:sp>
        <p:nvSpPr>
          <p:cNvPr id="6" name="Rectangle 7"/>
          <p:cNvSpPr>
            <a:spLocks noChangeArrowheads="1"/>
          </p:cNvSpPr>
          <p:nvPr/>
        </p:nvSpPr>
        <p:spPr bwMode="auto">
          <a:xfrm>
            <a:off x="3457575" y="6162675"/>
            <a:ext cx="5048250" cy="342900"/>
          </a:xfrm>
          <a:prstGeom prst="rect">
            <a:avLst/>
          </a:prstGeom>
          <a:noFill/>
          <a:ln w="9525" algn="ctr">
            <a:noFill/>
            <a:miter lim="800000"/>
            <a:headEnd/>
            <a:tailEnd/>
          </a:ln>
        </p:spPr>
        <p:txBody>
          <a:bodyPr wrap="none" lIns="91430" tIns="45715" rIns="91430" bIns="45715" anchor="ctr"/>
          <a:lstStyle/>
          <a:p>
            <a:pPr algn="ctr"/>
            <a:r>
              <a:rPr lang="en-US" sz="2400" dirty="0">
                <a:solidFill>
                  <a:schemeClr val="bg1"/>
                </a:solidFill>
              </a:rPr>
              <a:t>Https://www.rkb.us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Authorized Equipment List (AEL)</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11</a:t>
            </a:fld>
            <a:endParaRPr lang="en-US" dirty="0"/>
          </a:p>
        </p:txBody>
      </p:sp>
      <p:pic>
        <p:nvPicPr>
          <p:cNvPr id="5" name="Picture 5"/>
          <p:cNvPicPr>
            <a:picLocks noChangeAspect="1" noChangeArrowheads="1"/>
          </p:cNvPicPr>
          <p:nvPr/>
        </p:nvPicPr>
        <p:blipFill>
          <a:blip r:embed="rId2" cstate="print"/>
          <a:srcRect r="1514" b="3157"/>
          <a:stretch>
            <a:fillRect/>
          </a:stretch>
        </p:blipFill>
        <p:spPr bwMode="auto">
          <a:xfrm>
            <a:off x="304800" y="1219200"/>
            <a:ext cx="8448675" cy="4953000"/>
          </a:xfrm>
          <a:prstGeom prst="rect">
            <a:avLst/>
          </a:prstGeom>
          <a:noFill/>
          <a:ln w="9525" algn="ctr">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UASI Non-Profit Security Grant (NPSG)</a:t>
            </a:r>
            <a:endParaRPr lang="en-US" dirty="0"/>
          </a:p>
        </p:txBody>
      </p:sp>
      <p:sp>
        <p:nvSpPr>
          <p:cNvPr id="3" name="Content Placeholder 2"/>
          <p:cNvSpPr>
            <a:spLocks noGrp="1"/>
          </p:cNvSpPr>
          <p:nvPr>
            <p:ph idx="1"/>
          </p:nvPr>
        </p:nvSpPr>
        <p:spPr/>
        <p:txBody>
          <a:bodyPr/>
          <a:lstStyle/>
          <a:p>
            <a:pPr lvl="0">
              <a:tabLst>
                <a:tab pos="1200150" algn="l"/>
              </a:tabLst>
              <a:defRPr/>
            </a:pPr>
            <a:r>
              <a:rPr lang="en-US" dirty="0" smtClean="0"/>
              <a:t>Program Overview:</a:t>
            </a:r>
          </a:p>
          <a:p>
            <a:pPr marL="690563" lvl="5" indent="-233363">
              <a:lnSpc>
                <a:spcPct val="90000"/>
              </a:lnSpc>
              <a:spcBef>
                <a:spcPct val="60000"/>
              </a:spcBef>
              <a:tabLst>
                <a:tab pos="1200150" algn="l"/>
              </a:tabLst>
              <a:defRPr/>
            </a:pPr>
            <a:r>
              <a:rPr lang="en-US" sz="1600" dirty="0" smtClean="0">
                <a:ea typeface="+mn-ea"/>
              </a:rPr>
              <a:t>Provides funding support for target hardening activities to nonprofit organizations (as described under section 501(c)(3) of the Internal Revenue Code of 1986 and exempt from tax under section 501(a) of such Code) that are at high-risk of international terrorist attack   </a:t>
            </a:r>
          </a:p>
          <a:p>
            <a:pPr marL="690563" lvl="5" indent="-233363">
              <a:lnSpc>
                <a:spcPct val="90000"/>
              </a:lnSpc>
              <a:spcBef>
                <a:spcPct val="60000"/>
              </a:spcBef>
              <a:tabLst>
                <a:tab pos="1200150" algn="l"/>
              </a:tabLst>
              <a:defRPr/>
            </a:pPr>
            <a:r>
              <a:rPr lang="en-US" sz="1600" dirty="0" smtClean="0">
                <a:ea typeface="+mn-ea"/>
              </a:rPr>
              <a:t>Each Nonprofit must apply through their SAA for an award up to $75,000  </a:t>
            </a:r>
          </a:p>
          <a:p>
            <a:pPr marL="690563" lvl="5" indent="-233363">
              <a:lnSpc>
                <a:spcPct val="90000"/>
              </a:lnSpc>
              <a:spcBef>
                <a:spcPct val="60000"/>
              </a:spcBef>
              <a:tabLst>
                <a:tab pos="1200150" algn="l"/>
              </a:tabLst>
              <a:defRPr/>
            </a:pPr>
            <a:r>
              <a:rPr lang="en-US" sz="1600" dirty="0" smtClean="0">
                <a:ea typeface="+mn-ea"/>
              </a:rPr>
              <a:t>The Grant program is designed to promote coordination and collaboration of emergency preparedness activities between public and private community representatives, state and local government agencies, and Citizen Corps Councils</a:t>
            </a:r>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NPSG Eligible Applicants</a:t>
            </a:r>
            <a:endParaRPr lang="en-US" dirty="0"/>
          </a:p>
        </p:txBody>
      </p:sp>
      <p:sp>
        <p:nvSpPr>
          <p:cNvPr id="3" name="Content Placeholder 2"/>
          <p:cNvSpPr>
            <a:spLocks noGrp="1"/>
          </p:cNvSpPr>
          <p:nvPr>
            <p:ph idx="1"/>
          </p:nvPr>
        </p:nvSpPr>
        <p:spPr/>
        <p:txBody>
          <a:bodyPr/>
          <a:lstStyle/>
          <a:p>
            <a:pPr>
              <a:tabLst>
                <a:tab pos="1200150" algn="l"/>
              </a:tabLst>
              <a:defRPr/>
            </a:pPr>
            <a:r>
              <a:rPr lang="en-US" dirty="0" smtClean="0"/>
              <a:t>Nonprofit organizations that are at a high-risk of terrorist attack and located within one of the eligible Urban Areas nationwide. </a:t>
            </a:r>
          </a:p>
          <a:p>
            <a:pPr marL="573088" lvl="4" indent="-233363">
              <a:spcBef>
                <a:spcPct val="60000"/>
              </a:spcBef>
              <a:tabLst>
                <a:tab pos="1200150" algn="l"/>
              </a:tabLst>
              <a:defRPr/>
            </a:pPr>
            <a:r>
              <a:rPr lang="en-US" sz="1600" dirty="0" smtClean="0">
                <a:ea typeface="+mn-ea"/>
              </a:rPr>
              <a:t>Criteria for determining eligible applicants who are at high-risk of terrorist attack includes, but is not limited to:</a:t>
            </a:r>
          </a:p>
          <a:p>
            <a:pPr marL="1030288" lvl="5" indent="-233363">
              <a:spcBef>
                <a:spcPct val="60000"/>
              </a:spcBef>
              <a:tabLst>
                <a:tab pos="1200150" algn="l"/>
              </a:tabLst>
              <a:defRPr/>
            </a:pPr>
            <a:r>
              <a:rPr lang="en-US" sz="1600" dirty="0" smtClean="0">
                <a:ea typeface="+mn-ea"/>
              </a:rPr>
              <a:t>Identification and substantiation (e.g. police reports or insurance claims) of prior threats or attacks (within or outside the U.S.) by a terrorist organization, network, or cell against the nonprofit organization.</a:t>
            </a:r>
          </a:p>
          <a:p>
            <a:pPr marL="1030288" lvl="5" indent="-233363">
              <a:spcBef>
                <a:spcPct val="60000"/>
              </a:spcBef>
              <a:tabLst>
                <a:tab pos="1200150" algn="l"/>
              </a:tabLst>
              <a:defRPr/>
            </a:pPr>
            <a:r>
              <a:rPr lang="en-US" sz="1600" dirty="0" smtClean="0">
                <a:ea typeface="+mn-ea"/>
              </a:rPr>
              <a:t>Symbolic value of the site(s) as a highly recognized national or historical institution that renders the site a possible target of terrorism.</a:t>
            </a:r>
          </a:p>
          <a:p>
            <a:pPr marL="1030288" lvl="5" indent="-233363">
              <a:spcBef>
                <a:spcPct val="60000"/>
              </a:spcBef>
              <a:tabLst>
                <a:tab pos="1200150" algn="l"/>
              </a:tabLst>
              <a:defRPr/>
            </a:pPr>
            <a:r>
              <a:rPr lang="en-US" sz="1600" dirty="0" smtClean="0">
                <a:ea typeface="+mn-ea"/>
              </a:rPr>
              <a:t>Role of the applicant nonprofit organization in responding to or recovering from terrorist attacks.</a:t>
            </a:r>
          </a:p>
          <a:p>
            <a:pPr marL="1030288" lvl="5" indent="-233363">
              <a:spcBef>
                <a:spcPct val="60000"/>
              </a:spcBef>
              <a:tabLst>
                <a:tab pos="1200150" algn="l"/>
              </a:tabLst>
              <a:defRPr/>
            </a:pPr>
            <a:r>
              <a:rPr lang="en-US" sz="1600" dirty="0" smtClean="0">
                <a:ea typeface="+mn-ea"/>
              </a:rPr>
              <a:t>Findings from previously conducted risk assessments including threat or vulnerability.</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NPGP Funding Availability Overview and Allocation Costs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Funding Availability Overview</a:t>
            </a:r>
          </a:p>
          <a:p>
            <a:pPr marL="571501" lvl="2" indent="-233363">
              <a:spcBef>
                <a:spcPct val="60000"/>
              </a:spcBef>
              <a:tabLst>
                <a:tab pos="1200150" algn="l"/>
              </a:tabLst>
              <a:defRPr/>
            </a:pPr>
            <a:r>
              <a:rPr lang="en-US" dirty="0" smtClean="0">
                <a:ea typeface="+mn-ea"/>
              </a:rPr>
              <a:t>Provides $10,000,000 to high-risk nonprofit organizations in the U.S.</a:t>
            </a:r>
          </a:p>
          <a:p>
            <a:pPr marL="571501" lvl="2" indent="-233363">
              <a:spcBef>
                <a:spcPct val="60000"/>
              </a:spcBef>
              <a:tabLst>
                <a:tab pos="1200150" algn="l"/>
              </a:tabLst>
              <a:defRPr/>
            </a:pPr>
            <a:r>
              <a:rPr lang="en-US" dirty="0" smtClean="0">
                <a:ea typeface="+mn-ea"/>
              </a:rPr>
              <a:t>Nonprofits located within designated UASI areas are eligible to receive a grant award up to $75,000.</a:t>
            </a:r>
          </a:p>
          <a:p>
            <a:pPr>
              <a:tabLst>
                <a:tab pos="1200150" algn="l"/>
              </a:tabLst>
              <a:defRPr/>
            </a:pPr>
            <a:r>
              <a:rPr lang="en-US" b="1" dirty="0" smtClean="0"/>
              <a:t>Allowable Costs</a:t>
            </a:r>
          </a:p>
          <a:p>
            <a:pPr marL="571501" lvl="2" indent="-233363">
              <a:spcBef>
                <a:spcPct val="60000"/>
              </a:spcBef>
              <a:tabLst>
                <a:tab pos="1200150" algn="l"/>
              </a:tabLst>
              <a:defRPr/>
            </a:pPr>
            <a:r>
              <a:rPr lang="en-US" dirty="0" smtClean="0">
                <a:ea typeface="+mn-ea"/>
              </a:rPr>
              <a:t>Equipment: Allowable costs are focused on target hardening activities.  Therefore, funding may be used to support two categories of items on the Authorized Equipment List (AEL): </a:t>
            </a:r>
          </a:p>
          <a:p>
            <a:pPr marL="922338" lvl="4" indent="-233363">
              <a:spcBef>
                <a:spcPct val="60000"/>
              </a:spcBef>
              <a:tabLst>
                <a:tab pos="1200150" algn="l"/>
              </a:tabLst>
              <a:defRPr/>
            </a:pPr>
            <a:r>
              <a:rPr lang="en-US" dirty="0" smtClean="0">
                <a:ea typeface="+mn-ea"/>
              </a:rPr>
              <a:t>Physical Security Enhancement Equipment (category 14)</a:t>
            </a:r>
          </a:p>
          <a:p>
            <a:pPr marL="922338" lvl="4" indent="-233363">
              <a:spcBef>
                <a:spcPct val="60000"/>
              </a:spcBef>
              <a:tabLst>
                <a:tab pos="1200150" algn="l"/>
              </a:tabLst>
              <a:defRPr/>
            </a:pPr>
            <a:r>
              <a:rPr lang="en-US" dirty="0" smtClean="0">
                <a:ea typeface="+mn-ea"/>
              </a:rPr>
              <a:t>Inspection and Screening Systems (category 15)</a:t>
            </a:r>
          </a:p>
          <a:p>
            <a:pPr>
              <a:buNone/>
            </a:pPr>
            <a:r>
              <a:rPr lang="en-US" sz="1400" i="1" dirty="0" smtClean="0"/>
              <a:t>   </a:t>
            </a:r>
            <a:r>
              <a:rPr lang="en-US" sz="1400" b="1" i="1" dirty="0" smtClean="0"/>
              <a:t>***Refer to the Responder Knowledge Base (RKB) Filter results for NSGP Grant***</a:t>
            </a:r>
          </a:p>
          <a:p>
            <a:pPr marL="571501" lvl="2" indent="-233363">
              <a:spcBef>
                <a:spcPct val="60000"/>
              </a:spcBef>
              <a:tabLst>
                <a:tab pos="1200150" algn="l"/>
              </a:tabLst>
              <a:defRPr/>
            </a:pPr>
            <a:r>
              <a:rPr lang="en-US" dirty="0" smtClean="0">
                <a:ea typeface="+mn-ea"/>
              </a:rPr>
              <a:t>Training: Funds may support nonprofit organization security personnel to attend security-related training courses and programs.</a:t>
            </a:r>
          </a:p>
          <a:p>
            <a:pPr marL="922338" lvl="4" indent="-233363">
              <a:spcBef>
                <a:spcPct val="60000"/>
              </a:spcBef>
              <a:tabLst>
                <a:tab pos="1200150" algn="l"/>
              </a:tabLst>
              <a:defRPr/>
            </a:pPr>
            <a:r>
              <a:rPr lang="en-US" dirty="0" smtClean="0">
                <a:ea typeface="+mn-ea"/>
              </a:rPr>
              <a:t>Allowable training topics are limited to the protection of Critical Infrastructure/Key Resources, including physical and cyber security, target hardening, and terrorism awareness/employee preparedness.</a:t>
            </a:r>
          </a:p>
          <a:p>
            <a:pPr lvl="0">
              <a:tabLst>
                <a:tab pos="1200150" algn="l"/>
              </a:tabLst>
              <a:defRPr/>
            </a:pPr>
            <a:r>
              <a:rPr lang="en-US" b="1" dirty="0" smtClean="0"/>
              <a:t>Grant Performance Period: </a:t>
            </a:r>
            <a:r>
              <a:rPr lang="en-US" dirty="0" smtClean="0"/>
              <a:t>Sub-grantees have 24 months to use grant money.</a:t>
            </a:r>
          </a:p>
          <a:p>
            <a:endParaRPr lang="en-US" dirty="0" smtClean="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NSGP Review Process</a:t>
            </a:r>
            <a:endParaRPr lang="en-US" dirty="0"/>
          </a:p>
        </p:txBody>
      </p:sp>
      <p:sp>
        <p:nvSpPr>
          <p:cNvPr id="3" name="Content Placeholder 2"/>
          <p:cNvSpPr>
            <a:spLocks noGrp="1"/>
          </p:cNvSpPr>
          <p:nvPr>
            <p:ph idx="1"/>
          </p:nvPr>
        </p:nvSpPr>
        <p:spPr/>
        <p:txBody>
          <a:bodyPr/>
          <a:lstStyle/>
          <a:p>
            <a:pPr lvl="0"/>
            <a:r>
              <a:rPr lang="en-US" dirty="0" smtClean="0"/>
              <a:t>NSGP is a competitive program and has a 2 phase review process:</a:t>
            </a:r>
          </a:p>
          <a:p>
            <a:pPr marL="681038" lvl="2" indent="-342900">
              <a:spcBef>
                <a:spcPct val="60000"/>
              </a:spcBef>
              <a:buFont typeface="+mj-lt"/>
              <a:buAutoNum type="arabicPeriod"/>
              <a:tabLst>
                <a:tab pos="1200150" algn="l"/>
              </a:tabLst>
              <a:defRPr/>
            </a:pPr>
            <a:r>
              <a:rPr lang="en-US" sz="1600" b="1" dirty="0" smtClean="0"/>
              <a:t>Initial State Review: </a:t>
            </a:r>
            <a:r>
              <a:rPr lang="en-US" sz="1600" dirty="0" smtClean="0"/>
              <a:t>The SAA reviews all applications based on established criteria.  Eligible applications are then scored and ranked and submitted to FEMA.</a:t>
            </a:r>
          </a:p>
          <a:p>
            <a:pPr marL="681038" lvl="2" indent="-342900">
              <a:spcBef>
                <a:spcPct val="60000"/>
              </a:spcBef>
              <a:buFont typeface="+mj-lt"/>
              <a:buAutoNum type="arabicPeriod"/>
              <a:tabLst>
                <a:tab pos="1200150" algn="l"/>
              </a:tabLst>
              <a:defRPr/>
            </a:pPr>
            <a:r>
              <a:rPr lang="en-US" sz="1600" b="1" dirty="0" smtClean="0"/>
              <a:t>Federal  Review:  </a:t>
            </a:r>
            <a:r>
              <a:rPr lang="en-US" sz="1600" dirty="0" smtClean="0"/>
              <a:t>A panel of Federal reviewers will review  and score each application.  The sum of each applicant’s State and Federal score will be multiplied by a factor.  All final scores will be placed in descending order and awardees will be selected from highest to lowest until funding is exhausted.  </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a:t>
            </a:r>
            <a:r>
              <a:rPr lang="en-US" dirty="0" err="1" smtClean="0"/>
              <a:t>Stonegarden</a:t>
            </a:r>
            <a:r>
              <a:rPr lang="en-US" dirty="0" smtClean="0"/>
              <a:t> Grant Program (OPSG)</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Program Award:  </a:t>
            </a:r>
            <a:r>
              <a:rPr lang="en-US" dirty="0" smtClean="0"/>
              <a:t>FY 2012 OPSG Grant Program is $46,600,000</a:t>
            </a:r>
          </a:p>
          <a:p>
            <a:pPr lvl="0">
              <a:tabLst>
                <a:tab pos="1200150" algn="l"/>
              </a:tabLst>
              <a:defRPr/>
            </a:pPr>
            <a:r>
              <a:rPr lang="en-US" b="1" dirty="0" smtClean="0"/>
              <a:t>Eligible Applicants:  </a:t>
            </a:r>
          </a:p>
          <a:p>
            <a:pPr marL="571501" lvl="2" indent="-233363">
              <a:spcBef>
                <a:spcPct val="60000"/>
              </a:spcBef>
              <a:tabLst>
                <a:tab pos="1200150" algn="l"/>
              </a:tabLst>
              <a:defRPr/>
            </a:pPr>
            <a:r>
              <a:rPr lang="en-US" sz="1600" dirty="0" smtClean="0">
                <a:ea typeface="+mn-ea"/>
              </a:rPr>
              <a:t>Local units of government at the county level or equivalent and Federally-recognized tribal governments in the 39 States and territories bordering Canada (including Alaska), southern States bordering Mexico, and States and territories with International water borders.</a:t>
            </a:r>
          </a:p>
          <a:p>
            <a:pPr>
              <a:tabLst>
                <a:tab pos="1200150" algn="l"/>
              </a:tabLst>
              <a:defRPr/>
            </a:pPr>
            <a:r>
              <a:rPr lang="en-US" b="1" dirty="0" smtClean="0"/>
              <a:t>Allowable Costs:</a:t>
            </a:r>
          </a:p>
          <a:p>
            <a:pPr marL="571501" lvl="2" indent="-233363">
              <a:spcBef>
                <a:spcPct val="60000"/>
              </a:spcBef>
              <a:tabLst>
                <a:tab pos="1200150" algn="l"/>
              </a:tabLst>
              <a:defRPr/>
            </a:pPr>
            <a:r>
              <a:rPr lang="en-US" sz="1600" dirty="0" smtClean="0">
                <a:ea typeface="+mn-ea"/>
              </a:rPr>
              <a:t>Operational Overtime associated with law enforcement activities for increased border security</a:t>
            </a:r>
          </a:p>
          <a:p>
            <a:pPr marL="571501" lvl="2" indent="-233363">
              <a:spcBef>
                <a:spcPct val="60000"/>
              </a:spcBef>
              <a:tabLst>
                <a:tab pos="1200150" algn="l"/>
              </a:tabLst>
              <a:defRPr/>
            </a:pPr>
            <a:r>
              <a:rPr lang="en-US" sz="1600" dirty="0" smtClean="0">
                <a:ea typeface="+mn-ea"/>
              </a:rPr>
              <a:t>Border Protection Vehicles to increase operational activities/patrols on U.S. border and along routes of ingress from international water borders.</a:t>
            </a:r>
          </a:p>
          <a:p>
            <a:pPr marL="571501" lvl="2" indent="-233363">
              <a:spcBef>
                <a:spcPct val="60000"/>
              </a:spcBef>
              <a:tabLst>
                <a:tab pos="1200150" algn="l"/>
              </a:tabLst>
              <a:defRPr/>
            </a:pPr>
            <a:r>
              <a:rPr lang="en-US" sz="1600" dirty="0" smtClean="0">
                <a:ea typeface="+mn-ea"/>
              </a:rPr>
              <a:t>Boats/Trailers to support international water border security operations in conjunction with approved Operations.</a:t>
            </a:r>
          </a:p>
          <a:p>
            <a:endParaRPr lang="en-US" dirty="0" smtClean="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Infrastructure Security Branch (TISB)</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17</a:t>
            </a:fld>
            <a:endParaRPr lang="en-US" dirty="0"/>
          </a:p>
        </p:txBody>
      </p:sp>
      <p:grpSp>
        <p:nvGrpSpPr>
          <p:cNvPr id="8" name="Group 7"/>
          <p:cNvGrpSpPr/>
          <p:nvPr/>
        </p:nvGrpSpPr>
        <p:grpSpPr>
          <a:xfrm>
            <a:off x="304800" y="1524000"/>
            <a:ext cx="8610600" cy="4343400"/>
            <a:chOff x="304800" y="1524000"/>
            <a:chExt cx="8610600" cy="4343400"/>
          </a:xfrm>
        </p:grpSpPr>
        <p:graphicFrame>
          <p:nvGraphicFramePr>
            <p:cNvPr id="9" name="Diagram 8"/>
            <p:cNvGraphicFramePr/>
            <p:nvPr/>
          </p:nvGraphicFramePr>
          <p:xfrm>
            <a:off x="304800" y="1524000"/>
            <a:ext cx="8610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bwMode="auto">
            <a:xfrm>
              <a:off x="762000" y="5562600"/>
              <a:ext cx="2590800" cy="304800"/>
            </a:xfrm>
            <a:prstGeom prst="rect">
              <a:avLst/>
            </a:prstGeom>
            <a:solidFill>
              <a:srgbClr val="FFFF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rgbClr val="000000"/>
                  </a:solidFill>
                  <a:effectLst/>
                  <a:uLnTx/>
                  <a:uFillTx/>
                  <a:latin typeface="Arial" charset="0"/>
                </a:rPr>
                <a:t>* Program not funded in FY 2012</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2010-2011 TISB Grant Program Funding to California</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18</a:t>
            </a:fld>
            <a:endParaRPr lang="en-US" dirty="0"/>
          </a:p>
        </p:txBody>
      </p:sp>
      <p:graphicFrame>
        <p:nvGraphicFramePr>
          <p:cNvPr id="6" name="Table 5"/>
          <p:cNvGraphicFramePr>
            <a:graphicFrameLocks noGrp="1"/>
          </p:cNvGraphicFramePr>
          <p:nvPr/>
        </p:nvGraphicFramePr>
        <p:xfrm>
          <a:off x="914400" y="1600200"/>
          <a:ext cx="7391399" cy="1828800"/>
        </p:xfrm>
        <a:graphic>
          <a:graphicData uri="http://schemas.openxmlformats.org/drawingml/2006/table">
            <a:tbl>
              <a:tblPr/>
              <a:tblGrid>
                <a:gridCol w="2587350"/>
                <a:gridCol w="1816598"/>
                <a:gridCol w="1816598"/>
                <a:gridCol w="1170853"/>
              </a:tblGrid>
              <a:tr h="40640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FFFF"/>
                          </a:solidFill>
                          <a:latin typeface="Calibri"/>
                        </a:rPr>
                        <a:t>Program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FFFF"/>
                          </a:solidFill>
                          <a:latin typeface="Calibri"/>
                        </a:rPr>
                        <a:t>FY 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FFFF"/>
                          </a:solidFill>
                          <a:latin typeface="Calibri"/>
                        </a:rPr>
                        <a:t>FY 2011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smtClean="0">
                          <a:solidFill>
                            <a:srgbClr val="FFFFFF"/>
                          </a:solidFill>
                          <a:latin typeface="Calibri"/>
                        </a:rPr>
                        <a:t>Delta (%)</a:t>
                      </a:r>
                      <a:endParaRPr lang="en-US" sz="1400" b="1" i="0" u="none" strike="noStrike" dirty="0">
                        <a:solidFill>
                          <a:srgbClr val="FFFFFF"/>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7940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400" b="0" i="0" u="none" strike="noStrike" dirty="0">
                          <a:solidFill>
                            <a:srgbClr val="000000"/>
                          </a:solidFill>
                          <a:latin typeface="Calibri"/>
                        </a:rPr>
                        <a:t>TSGP California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0" i="0" u="none" strike="noStrike" dirty="0">
                          <a:solidFill>
                            <a:srgbClr val="000000"/>
                          </a:solidFill>
                          <a:latin typeface="Calibri"/>
                        </a:rPr>
                        <a:t>$34,895,930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0" i="0" u="none" strike="noStrike" dirty="0">
                          <a:solidFill>
                            <a:srgbClr val="000000"/>
                          </a:solidFill>
                          <a:latin typeface="Calibri"/>
                        </a:rPr>
                        <a:t>$28,725,355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0" i="0" u="none" strike="noStrike" dirty="0">
                          <a:solidFill>
                            <a:srgbClr val="FF0000"/>
                          </a:solidFill>
                          <a:latin typeface="Calibri"/>
                        </a:rPr>
                        <a:t>-17.68%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30480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400" b="1" i="0" u="none" strike="noStrike" dirty="0">
                          <a:solidFill>
                            <a:srgbClr val="000000"/>
                          </a:solidFill>
                          <a:latin typeface="Calibri"/>
                        </a:rPr>
                        <a:t>Total TSGP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000000"/>
                          </a:solidFill>
                          <a:latin typeface="Calibri"/>
                        </a:rPr>
                        <a:t>$253,437,597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a:solidFill>
                            <a:srgbClr val="000000"/>
                          </a:solidFill>
                          <a:latin typeface="Calibri"/>
                        </a:rPr>
                        <a:t>$200,079,000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0000"/>
                          </a:solidFill>
                          <a:latin typeface="Calibri"/>
                        </a:rPr>
                        <a:t>-21.05%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r>
              <a:tr h="30480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400" b="0" i="0" u="none" strike="noStrike" dirty="0">
                          <a:solidFill>
                            <a:srgbClr val="000000"/>
                          </a:solidFill>
                          <a:latin typeface="Calibri"/>
                        </a:rPr>
                        <a:t>PSGP California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0" i="0" u="none" strike="noStrike" dirty="0">
                          <a:solidFill>
                            <a:srgbClr val="000000"/>
                          </a:solidFill>
                          <a:latin typeface="Calibri"/>
                        </a:rPr>
                        <a:t>$55,304,804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0" i="0" u="none" strike="noStrike" dirty="0">
                          <a:solidFill>
                            <a:srgbClr val="000000"/>
                          </a:solidFill>
                          <a:latin typeface="Calibri"/>
                        </a:rPr>
                        <a:t>$</a:t>
                      </a:r>
                      <a:r>
                        <a:rPr lang="en-US" sz="1400" b="0" i="0" u="none" strike="noStrike" dirty="0" smtClean="0">
                          <a:solidFill>
                            <a:srgbClr val="000000"/>
                          </a:solidFill>
                          <a:latin typeface="Calibri"/>
                        </a:rPr>
                        <a:t>45,591,618</a:t>
                      </a:r>
                      <a:endParaRPr lang="en-US" sz="14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0" i="0" u="none" strike="noStrike" dirty="0">
                          <a:solidFill>
                            <a:srgbClr val="FF0000"/>
                          </a:solidFill>
                          <a:latin typeface="Calibri"/>
                        </a:rPr>
                        <a:t>-17.56%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2860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400" b="1" i="0" u="none" strike="noStrike" dirty="0">
                          <a:solidFill>
                            <a:srgbClr val="000000"/>
                          </a:solidFill>
                          <a:latin typeface="Calibri"/>
                        </a:rPr>
                        <a:t>Total PSGP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a:solidFill>
                            <a:srgbClr val="000000"/>
                          </a:solidFill>
                          <a:latin typeface="Calibri"/>
                        </a:rPr>
                        <a:t>$288,000,000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000000"/>
                          </a:solidFill>
                          <a:latin typeface="Calibri"/>
                        </a:rPr>
                        <a:t>$235,029,000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0000"/>
                          </a:solidFill>
                          <a:latin typeface="Calibri"/>
                        </a:rPr>
                        <a:t>-18.39%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75000"/>
                      </a:srgbClr>
                    </a:solidFill>
                  </a:tcPr>
                </a:tc>
              </a:tr>
              <a:tr h="30480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400" b="1" i="0" u="none" strike="noStrike" dirty="0">
                          <a:solidFill>
                            <a:srgbClr val="FFFFFF"/>
                          </a:solidFill>
                          <a:latin typeface="Calibri"/>
                        </a:rPr>
                        <a:t>Total California Funding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FFFF"/>
                          </a:solidFill>
                          <a:latin typeface="Calibri"/>
                        </a:rPr>
                        <a:t>$90,200,734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FFFF"/>
                          </a:solidFill>
                          <a:latin typeface="Calibri"/>
                        </a:rPr>
                        <a:t>$</a:t>
                      </a:r>
                      <a:r>
                        <a:rPr lang="en-US" sz="1400" b="1" i="0" u="none" strike="noStrike" dirty="0" smtClean="0">
                          <a:solidFill>
                            <a:srgbClr val="FFFFFF"/>
                          </a:solidFill>
                          <a:latin typeface="Calibri"/>
                        </a:rPr>
                        <a:t>74,316,973</a:t>
                      </a:r>
                      <a:endParaRPr lang="en-US" sz="1400" b="1" i="0" u="none" strike="noStrike" dirty="0">
                        <a:solidFill>
                          <a:srgbClr val="FFFFFF"/>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400" b="1" i="0" u="none" strike="noStrike" dirty="0">
                          <a:solidFill>
                            <a:srgbClr val="FF0000"/>
                          </a:solidFill>
                          <a:latin typeface="Calibri"/>
                        </a:rPr>
                        <a:t>-17.61%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 Security Grant Program (PSGP)</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19</a:t>
            </a:fld>
            <a:endParaRPr lang="en-US" dirty="0"/>
          </a:p>
        </p:txBody>
      </p:sp>
      <p:graphicFrame>
        <p:nvGraphicFramePr>
          <p:cNvPr id="6" name="Group 101"/>
          <p:cNvGraphicFramePr>
            <a:graphicFrameLocks noGrp="1"/>
          </p:cNvGraphicFramePr>
          <p:nvPr>
            <p:ph idx="4294967295"/>
            <p:extLst>
              <p:ext uri="{D42A27DB-BD31-4B8C-83A1-F6EECF244321}">
                <p14:modId xmlns="" xmlns:p14="http://schemas.microsoft.com/office/powerpoint/2010/main" val="2907062542"/>
              </p:ext>
            </p:extLst>
          </p:nvPr>
        </p:nvGraphicFramePr>
        <p:xfrm>
          <a:off x="228600" y="1219200"/>
          <a:ext cx="8636699" cy="5074890"/>
        </p:xfrm>
        <a:graphic>
          <a:graphicData uri="http://schemas.openxmlformats.org/drawingml/2006/table">
            <a:tbl>
              <a:tblPr/>
              <a:tblGrid>
                <a:gridCol w="1245300"/>
                <a:gridCol w="4724400"/>
                <a:gridCol w="1371600"/>
                <a:gridCol w="1295399"/>
              </a:tblGrid>
              <a:tr h="298251">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Program Overview</a:t>
                      </a:r>
                    </a:p>
                  </a:txBody>
                  <a:tcPr marL="91430" marR="91430" marT="45715" marB="45715"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2011</a:t>
                      </a:r>
                    </a:p>
                  </a:txBody>
                  <a:tcPr marL="91430" marR="91430"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2012</a:t>
                      </a:r>
                    </a:p>
                  </a:txBody>
                  <a:tcPr marL="91430" marR="91430"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47810">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cap="none" normalizeH="0" baseline="0" dirty="0" smtClean="0">
                          <a:ln>
                            <a:noFill/>
                          </a:ln>
                          <a:solidFill>
                            <a:schemeClr val="bg1"/>
                          </a:solidFill>
                          <a:effectLst/>
                          <a:latin typeface="+mn-lt"/>
                        </a:rPr>
                        <a:t>Purpose:</a:t>
                      </a:r>
                      <a:r>
                        <a:rPr kumimoji="0" lang="en-US" sz="1200" b="0" i="0" u="none" strike="noStrike" cap="none" normalizeH="0" baseline="0" dirty="0" smtClean="0">
                          <a:ln>
                            <a:noFill/>
                          </a:ln>
                          <a:solidFill>
                            <a:schemeClr val="bg1"/>
                          </a:solidFill>
                          <a:effectLst/>
                          <a:latin typeface="+mn-lt"/>
                        </a:rPr>
                        <a:t> PSGP </a:t>
                      </a:r>
                      <a:r>
                        <a:rPr lang="en-US" sz="1200" b="0" kern="1200" dirty="0" smtClean="0">
                          <a:solidFill>
                            <a:schemeClr val="bg1"/>
                          </a:solidFill>
                          <a:latin typeface="+mn-lt"/>
                          <a:ea typeface="+mn-ea"/>
                          <a:cs typeface="+mn-cs"/>
                        </a:rPr>
                        <a:t>provides funds for transportation infrastructure security activities to implement Area Maritime Transportation Security Plans and facility security plans among port authorities, facility operators, and State and local government agencies required to provide port security services.</a:t>
                      </a:r>
                      <a:endParaRPr kumimoji="0" lang="en-US" sz="1200" b="0" i="0" u="none" strike="noStrike" cap="none" normalizeH="0" baseline="0" dirty="0" smtClean="0">
                        <a:ln>
                          <a:noFill/>
                        </a:ln>
                        <a:solidFill>
                          <a:schemeClr val="bg1"/>
                        </a:solidFill>
                        <a:effectLst/>
                        <a:latin typeface="+mn-lt"/>
                      </a:endParaRP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pPr>
                      <a:r>
                        <a:rPr kumimoji="0" lang="en-US" sz="1200" b="1" i="0" u="none" strike="noStrike" cap="none" normalizeH="0" baseline="0" dirty="0" smtClean="0">
                          <a:ln>
                            <a:noFill/>
                          </a:ln>
                          <a:solidFill>
                            <a:schemeClr val="bg1"/>
                          </a:solidFill>
                          <a:effectLst/>
                          <a:latin typeface="+mn-lt"/>
                        </a:rPr>
                        <a:t>Eligibility:</a:t>
                      </a:r>
                      <a:r>
                        <a:rPr kumimoji="0" lang="en-US" sz="1200" b="0" i="0" u="none" strike="noStrike" cap="none" normalizeH="0" baseline="0" dirty="0" smtClean="0">
                          <a:ln>
                            <a:noFill/>
                          </a:ln>
                          <a:solidFill>
                            <a:schemeClr val="bg1"/>
                          </a:solidFill>
                          <a:effectLst/>
                          <a:latin typeface="+mn-lt"/>
                        </a:rPr>
                        <a:t> Seven port areas have been selected as Group I (highest risk) and forty-eight port areas have been selected as Group II. Eligible ports not identified in Group I, II, or III are eligible to apply in the “All Other Port Areas” Group.</a:t>
                      </a:r>
                    </a:p>
                  </a:txBody>
                  <a:tcPr marL="91430" marR="91430" marT="45715" marB="45715"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$235,029,000</a:t>
                      </a:r>
                    </a:p>
                  </a:txBody>
                  <a:tcPr marL="91430" marR="91430"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$97,500,000</a:t>
                      </a:r>
                    </a:p>
                  </a:txBody>
                  <a:tcPr marL="91430" marR="91430"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251">
                <a:tc gridSpan="4">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400" b="1" i="0" u="none" strike="noStrike" cap="none" normalizeH="0" baseline="0" dirty="0" smtClean="0">
                        <a:ln>
                          <a:noFill/>
                        </a:ln>
                        <a:solidFill>
                          <a:schemeClr val="tx1"/>
                        </a:solidFill>
                        <a:effectLst/>
                        <a:latin typeface="Arial" charset="0"/>
                      </a:endParaRPr>
                    </a:p>
                  </a:txBody>
                  <a:tcPr marL="91430" marR="91430" marT="45715" marB="45715"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8435">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2007</a:t>
                      </a:r>
                      <a:endParaRPr lang="en-US" sz="1200" kern="1200" dirty="0">
                        <a:solidFill>
                          <a:schemeClr val="bg1"/>
                        </a:solidFill>
                        <a:latin typeface="Arial" pitchFamily="34" charset="0"/>
                        <a:ea typeface="+mn-ea"/>
                        <a:cs typeface="Arial" pitchFamily="34" charset="0"/>
                      </a:endParaRP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Tier system implemented</a:t>
                      </a:r>
                    </a:p>
                  </a:txBody>
                  <a:tcPr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c hMerge="1">
                  <a:txBody>
                    <a:bodyPr/>
                    <a:lstStyle/>
                    <a:p>
                      <a:pPr marL="115888" indent="-115888">
                        <a:buFont typeface="Arial" pitchFamily="34" charset="0"/>
                        <a:buNone/>
                      </a:pPr>
                      <a:endParaRPr lang="en-US" sz="1400" dirty="0" smtClean="0">
                        <a:solidFill>
                          <a:srgbClr val="000063"/>
                        </a:solidFill>
                      </a:endParaRPr>
                    </a:p>
                  </a:txBody>
                  <a:tcPr anchor="ctr"/>
                </a:tc>
              </a:tr>
              <a:tr h="268435">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2007 Supp</a:t>
                      </a:r>
                      <a:endParaRPr lang="en-US" sz="1200" kern="1200" dirty="0">
                        <a:solidFill>
                          <a:schemeClr val="bg1"/>
                        </a:solidFill>
                        <a:latin typeface="Arial" pitchFamily="34" charset="0"/>
                        <a:ea typeface="+mn-ea"/>
                        <a:cs typeface="Arial" pitchFamily="34" charset="0"/>
                      </a:endParaRP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Fiduciary Agent  process implemented for Tier I and Tier II port areas</a:t>
                      </a:r>
                    </a:p>
                  </a:txBody>
                  <a:tcPr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c hMerge="1">
                  <a:txBody>
                    <a:bodyPr/>
                    <a:lstStyle/>
                    <a:p>
                      <a:pPr marL="115888" indent="-115888">
                        <a:buFont typeface="Arial" pitchFamily="34" charset="0"/>
                        <a:buChar char="•"/>
                      </a:pPr>
                      <a:endParaRPr lang="en-US" sz="1400" dirty="0" smtClean="0">
                        <a:solidFill>
                          <a:srgbClr val="000063"/>
                        </a:solidFill>
                      </a:endParaRPr>
                    </a:p>
                  </a:txBody>
                  <a:tcPr anchor="ctr"/>
                </a:tc>
              </a:tr>
              <a:tr h="447392">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2009</a:t>
                      </a:r>
                      <a:endParaRPr lang="en-US" sz="1200" kern="1200" dirty="0">
                        <a:solidFill>
                          <a:schemeClr val="bg1"/>
                        </a:solidFill>
                        <a:latin typeface="Arial" pitchFamily="34" charset="0"/>
                        <a:ea typeface="+mn-ea"/>
                        <a:cs typeface="Arial" pitchFamily="34" charset="0"/>
                      </a:endParaRP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Cost share requirement can be met by cash or in-kind match</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Some types of construction and renovation projects allowable for funding</a:t>
                      </a:r>
                    </a:p>
                  </a:txBody>
                  <a:tcPr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c hMerge="1">
                  <a:txBody>
                    <a:bodyPr/>
                    <a:lstStyle/>
                    <a:p>
                      <a:pPr marL="115888" indent="-115888">
                        <a:buFont typeface="Arial" pitchFamily="34" charset="0"/>
                        <a:buChar char="•"/>
                      </a:pPr>
                      <a:endParaRPr lang="en-US" sz="1400" dirty="0" smtClean="0">
                        <a:solidFill>
                          <a:srgbClr val="000063"/>
                        </a:solidFill>
                      </a:endParaRPr>
                    </a:p>
                  </a:txBody>
                  <a:tcPr anchor="ctr"/>
                </a:tc>
              </a:tr>
              <a:tr h="447392">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ARRA</a:t>
                      </a:r>
                      <a:endParaRPr lang="en-US" sz="1200" kern="1200" dirty="0">
                        <a:solidFill>
                          <a:schemeClr val="bg1"/>
                        </a:solidFill>
                        <a:latin typeface="Arial" pitchFamily="34" charset="0"/>
                        <a:ea typeface="+mn-ea"/>
                        <a:cs typeface="Arial" pitchFamily="34" charset="0"/>
                      </a:endParaRP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 All applicants applied directly to FEMA for funding without the use of Fiduciary Agents</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Cost share requirement eliminated</a:t>
                      </a:r>
                    </a:p>
                  </a:txBody>
                  <a:tcPr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c hMerge="1">
                  <a:txBody>
                    <a:bodyPr/>
                    <a:lstStyle/>
                    <a:p>
                      <a:pPr>
                        <a:buFont typeface="Arial" pitchFamily="34" charset="0"/>
                        <a:buChar char="•"/>
                      </a:pPr>
                      <a:endParaRPr lang="en-US" sz="1400" baseline="0" dirty="0" smtClean="0">
                        <a:solidFill>
                          <a:srgbClr val="000063"/>
                        </a:solidFill>
                      </a:endParaRPr>
                    </a:p>
                  </a:txBody>
                  <a:tcPr anchor="ctr"/>
                </a:tc>
              </a:tr>
              <a:tr h="268435">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2010</a:t>
                      </a:r>
                      <a:endParaRPr lang="en-US" sz="1200" kern="1200" dirty="0">
                        <a:solidFill>
                          <a:schemeClr val="bg1"/>
                        </a:solidFill>
                        <a:latin typeface="Arial" pitchFamily="34" charset="0"/>
                        <a:ea typeface="+mn-ea"/>
                        <a:cs typeface="Arial" pitchFamily="34" charset="0"/>
                      </a:endParaRP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No designated Ferry allocation</a:t>
                      </a:r>
                    </a:p>
                  </a:txBody>
                  <a:tcPr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c hMerge="1">
                  <a:txBody>
                    <a:bodyPr/>
                    <a:lstStyle/>
                    <a:p>
                      <a:pPr marL="115888" indent="-115888">
                        <a:buFont typeface="Arial" pitchFamily="34" charset="0"/>
                        <a:buChar char="•"/>
                      </a:pPr>
                      <a:endParaRPr lang="en-US" sz="1400" dirty="0" smtClean="0">
                        <a:solidFill>
                          <a:srgbClr val="000063"/>
                        </a:solidFill>
                      </a:endParaRPr>
                    </a:p>
                  </a:txBody>
                  <a:tcPr anchor="ctr"/>
                </a:tc>
              </a:tr>
              <a:tr h="447382">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Arial" pitchFamily="34" charset="0"/>
                          <a:ea typeface="+mn-ea"/>
                          <a:cs typeface="Arial" pitchFamily="34" charset="0"/>
                        </a:rPr>
                        <a:t>FY 2011</a:t>
                      </a: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Group I and II port areas required to submit all Investment Justification prior to the application deadline</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A</a:t>
                      </a:r>
                      <a:r>
                        <a:rPr lang="en-US" sz="1200" kern="1200" baseline="0" dirty="0" smtClean="0">
                          <a:solidFill>
                            <a:schemeClr val="bg1"/>
                          </a:solidFill>
                          <a:latin typeface="Arial" pitchFamily="34" charset="0"/>
                          <a:ea typeface="+mn-ea"/>
                          <a:cs typeface="Arial" pitchFamily="34" charset="0"/>
                        </a:rPr>
                        <a:t> </a:t>
                      </a:r>
                      <a:r>
                        <a:rPr lang="en-US" sz="1200" kern="1200" dirty="0" smtClean="0">
                          <a:solidFill>
                            <a:schemeClr val="bg1"/>
                          </a:solidFill>
                          <a:latin typeface="Arial" pitchFamily="34" charset="0"/>
                          <a:ea typeface="+mn-ea"/>
                          <a:cs typeface="Arial" pitchFamily="34" charset="0"/>
                        </a:rPr>
                        <a:t>new vulnerability component was added to</a:t>
                      </a:r>
                      <a:r>
                        <a:rPr lang="en-US" sz="1200" kern="1200" baseline="0" dirty="0" smtClean="0">
                          <a:solidFill>
                            <a:schemeClr val="bg1"/>
                          </a:solidFill>
                          <a:latin typeface="Arial" pitchFamily="34" charset="0"/>
                          <a:ea typeface="+mn-ea"/>
                          <a:cs typeface="Arial" pitchFamily="34" charset="0"/>
                        </a:rPr>
                        <a:t> the PSGP risk formula</a:t>
                      </a:r>
                      <a:endParaRPr lang="en-US" sz="1200" kern="1200" dirty="0" smtClean="0">
                        <a:solidFill>
                          <a:schemeClr val="bg1"/>
                        </a:solidFill>
                        <a:latin typeface="Arial" pitchFamily="34" charset="0"/>
                        <a:ea typeface="+mn-ea"/>
                        <a:cs typeface="Arial" pitchFamily="34" charset="0"/>
                      </a:endParaRP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r h="626339">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Arial" pitchFamily="34" charset="0"/>
                          <a:ea typeface="+mn-ea"/>
                          <a:cs typeface="Arial" pitchFamily="34" charset="0"/>
                        </a:rPr>
                        <a:t>FY 2012</a:t>
                      </a:r>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Fiduciary Agent process will</a:t>
                      </a:r>
                      <a:r>
                        <a:rPr lang="en-US" sz="1200" kern="1200" baseline="0" dirty="0" smtClean="0">
                          <a:solidFill>
                            <a:schemeClr val="bg1"/>
                          </a:solidFill>
                          <a:latin typeface="Arial" pitchFamily="34" charset="0"/>
                          <a:ea typeface="+mn-ea"/>
                          <a:cs typeface="Arial" pitchFamily="34" charset="0"/>
                        </a:rPr>
                        <a:t> not be </a:t>
                      </a:r>
                      <a:r>
                        <a:rPr lang="en-US" sz="1200" kern="1200" dirty="0" smtClean="0">
                          <a:solidFill>
                            <a:schemeClr val="bg1"/>
                          </a:solidFill>
                          <a:latin typeface="Arial" pitchFamily="34" charset="0"/>
                          <a:ea typeface="+mn-ea"/>
                          <a:cs typeface="Arial" pitchFamily="34" charset="0"/>
                        </a:rPr>
                        <a:t>utilized;</a:t>
                      </a:r>
                      <a:r>
                        <a:rPr lang="en-US" sz="1200" kern="1200" baseline="0" dirty="0" smtClean="0">
                          <a:solidFill>
                            <a:schemeClr val="bg1"/>
                          </a:solidFill>
                          <a:latin typeface="Arial" pitchFamily="34" charset="0"/>
                          <a:ea typeface="+mn-ea"/>
                          <a:cs typeface="Arial" pitchFamily="34" charset="0"/>
                        </a:rPr>
                        <a:t>  All e</a:t>
                      </a:r>
                      <a:r>
                        <a:rPr lang="en-US" sz="1200" kern="1200" dirty="0" smtClean="0">
                          <a:solidFill>
                            <a:schemeClr val="bg1"/>
                          </a:solidFill>
                          <a:latin typeface="Arial" pitchFamily="34" charset="0"/>
                          <a:ea typeface="+mn-ea"/>
                          <a:cs typeface="Arial" pitchFamily="34" charset="0"/>
                        </a:rPr>
                        <a:t>ligible applicants apply directly to FEMA for funding</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b="0" kern="1200" dirty="0" smtClean="0">
                          <a:solidFill>
                            <a:schemeClr val="bg1"/>
                          </a:solidFill>
                          <a:latin typeface="Arial" pitchFamily="34" charset="0"/>
                          <a:ea typeface="+mn-ea"/>
                          <a:cs typeface="Arial" pitchFamily="34" charset="0"/>
                        </a:rPr>
                        <a:t>Expanded allowable operational costs </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b="0" kern="1200" dirty="0" smtClean="0">
                          <a:solidFill>
                            <a:schemeClr val="bg1"/>
                          </a:solidFill>
                          <a:latin typeface="Arial" pitchFamily="34" charset="0"/>
                          <a:ea typeface="+mn-ea"/>
                          <a:cs typeface="Arial" pitchFamily="34" charset="0"/>
                        </a:rPr>
                        <a:t>Cost share requirement reinstated </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b="0" kern="1200" baseline="0" dirty="0" smtClean="0">
                          <a:solidFill>
                            <a:schemeClr val="bg1"/>
                          </a:solidFill>
                          <a:latin typeface="Arial" pitchFamily="34" charset="0"/>
                          <a:ea typeface="+mn-ea"/>
                          <a:cs typeface="Arial" pitchFamily="34" charset="0"/>
                        </a:rPr>
                        <a:t>For all FY 2012 awards the period of performance is 24 months</a:t>
                      </a:r>
                      <a:endParaRPr lang="en-US" sz="1200" kern="1200" dirty="0" smtClean="0">
                        <a:solidFill>
                          <a:schemeClr val="bg1"/>
                        </a:solidFill>
                        <a:latin typeface="Arial" pitchFamily="34" charset="0"/>
                        <a:ea typeface="+mn-ea"/>
                        <a:cs typeface="Arial" pitchFamily="34" charset="0"/>
                      </a:endParaRP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b="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Grant Program Funding Summary</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a:t>
            </a:fld>
            <a:endParaRPr lang="en-US" dirty="0"/>
          </a:p>
        </p:txBody>
      </p:sp>
      <p:graphicFrame>
        <p:nvGraphicFramePr>
          <p:cNvPr id="1026" name="Object 2"/>
          <p:cNvGraphicFramePr>
            <a:graphicFrameLocks noChangeAspect="1"/>
          </p:cNvGraphicFramePr>
          <p:nvPr/>
        </p:nvGraphicFramePr>
        <p:xfrm>
          <a:off x="304800" y="1295400"/>
          <a:ext cx="8445500" cy="3911600"/>
        </p:xfrm>
        <a:graphic>
          <a:graphicData uri="http://schemas.openxmlformats.org/presentationml/2006/ole">
            <p:oleObj spid="_x0000_s1026" name="Worksheet" r:id="rId3" imgW="7420051" imgH="3438415" progId="Excel.Sheet.12">
              <p:embed/>
            </p:oleObj>
          </a:graphicData>
        </a:graphic>
      </p:graphicFrame>
      <p:sp>
        <p:nvSpPr>
          <p:cNvPr id="6" name="TextBox 5"/>
          <p:cNvSpPr txBox="1"/>
          <p:nvPr/>
        </p:nvSpPr>
        <p:spPr>
          <a:xfrm>
            <a:off x="3276600" y="5181600"/>
            <a:ext cx="5492657" cy="276999"/>
          </a:xfrm>
          <a:prstGeom prst="rect">
            <a:avLst/>
          </a:prstGeom>
          <a:noFill/>
        </p:spPr>
        <p:txBody>
          <a:bodyPr wrap="none" rtlCol="0">
            <a:spAutoFit/>
          </a:bodyPr>
          <a:lstStyle/>
          <a:p>
            <a:pPr>
              <a:buNone/>
            </a:pPr>
            <a:r>
              <a:rPr lang="en-US" sz="1200" dirty="0" smtClean="0">
                <a:solidFill>
                  <a:srgbClr val="FF0000"/>
                </a:solidFill>
              </a:rPr>
              <a:t>*EMPG and OPSG are not part of the $995M in FY 2012 discretionary funding</a:t>
            </a:r>
            <a:endParaRPr lang="en-US" sz="1200"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PSGP Risk Formula</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20</a:t>
            </a:fld>
            <a:endParaRPr lang="en-US" dirty="0"/>
          </a:p>
        </p:txBody>
      </p:sp>
      <p:grpSp>
        <p:nvGrpSpPr>
          <p:cNvPr id="78" name="Group 75"/>
          <p:cNvGrpSpPr/>
          <p:nvPr/>
        </p:nvGrpSpPr>
        <p:grpSpPr>
          <a:xfrm>
            <a:off x="381000" y="1295400"/>
            <a:ext cx="8424863" cy="5029199"/>
            <a:chOff x="381000" y="939703"/>
            <a:chExt cx="8424863" cy="5686425"/>
          </a:xfrm>
        </p:grpSpPr>
        <p:cxnSp>
          <p:nvCxnSpPr>
            <p:cNvPr id="79" name="Shape 78"/>
            <p:cNvCxnSpPr>
              <a:stCxn id="134" idx="2"/>
              <a:endCxn id="118" idx="1"/>
            </p:cNvCxnSpPr>
            <p:nvPr/>
          </p:nvCxnSpPr>
          <p:spPr>
            <a:xfrm rot="5400000">
              <a:off x="7752556" y="3824984"/>
              <a:ext cx="442913" cy="403225"/>
            </a:xfrm>
            <a:prstGeom prst="bentConnector4">
              <a:avLst>
                <a:gd name="adj1" fmla="val 29391"/>
                <a:gd name="adj2" fmla="val 157351"/>
              </a:avLst>
            </a:prstGeom>
            <a:noFill/>
            <a:ln w="28575" cap="flat" cmpd="sng" algn="ctr">
              <a:solidFill>
                <a:srgbClr val="000000"/>
              </a:solidFill>
              <a:prstDash val="solid"/>
            </a:ln>
            <a:effectLst/>
          </p:spPr>
        </p:cxnSp>
        <p:cxnSp>
          <p:nvCxnSpPr>
            <p:cNvPr id="80" name="Shape 79"/>
            <p:cNvCxnSpPr>
              <a:stCxn id="113" idx="2"/>
              <a:endCxn id="102" idx="1"/>
            </p:cNvCxnSpPr>
            <p:nvPr/>
          </p:nvCxnSpPr>
          <p:spPr>
            <a:xfrm rot="5400000">
              <a:off x="2882106" y="4047234"/>
              <a:ext cx="963613" cy="479425"/>
            </a:xfrm>
            <a:prstGeom prst="bentConnector4">
              <a:avLst>
                <a:gd name="adj1" fmla="val 77773"/>
                <a:gd name="adj2" fmla="val 148037"/>
              </a:avLst>
            </a:prstGeom>
            <a:noFill/>
            <a:ln w="28575" cap="flat" cmpd="sng" algn="ctr">
              <a:solidFill>
                <a:srgbClr val="000000"/>
              </a:solidFill>
              <a:prstDash val="solid"/>
            </a:ln>
            <a:effectLst/>
          </p:spPr>
        </p:cxnSp>
        <p:cxnSp>
          <p:nvCxnSpPr>
            <p:cNvPr id="81" name="Shape 80"/>
            <p:cNvCxnSpPr/>
            <p:nvPr/>
          </p:nvCxnSpPr>
          <p:spPr>
            <a:xfrm rot="16200000" flipH="1">
              <a:off x="2809875" y="4837015"/>
              <a:ext cx="400050" cy="228600"/>
            </a:xfrm>
            <a:prstGeom prst="bentConnector2">
              <a:avLst/>
            </a:prstGeom>
            <a:noFill/>
            <a:ln w="28575" cap="flat" cmpd="sng" algn="ctr">
              <a:solidFill>
                <a:srgbClr val="000000"/>
              </a:solidFill>
              <a:prstDash val="solid"/>
            </a:ln>
            <a:effectLst/>
          </p:spPr>
        </p:cxnSp>
        <p:cxnSp>
          <p:nvCxnSpPr>
            <p:cNvPr id="82" name="Shape 81"/>
            <p:cNvCxnSpPr>
              <a:endCxn id="104" idx="1"/>
            </p:cNvCxnSpPr>
            <p:nvPr/>
          </p:nvCxnSpPr>
          <p:spPr>
            <a:xfrm rot="16200000" flipH="1">
              <a:off x="2810668" y="5217222"/>
              <a:ext cx="398463" cy="228600"/>
            </a:xfrm>
            <a:prstGeom prst="bentConnector2">
              <a:avLst/>
            </a:prstGeom>
            <a:noFill/>
            <a:ln w="28575" cap="flat" cmpd="sng" algn="ctr">
              <a:solidFill>
                <a:srgbClr val="000000"/>
              </a:solidFill>
              <a:prstDash val="solid"/>
            </a:ln>
            <a:effectLst/>
          </p:spPr>
        </p:cxnSp>
        <p:cxnSp>
          <p:nvCxnSpPr>
            <p:cNvPr id="83" name="Elbow Connector 82"/>
            <p:cNvCxnSpPr>
              <a:stCxn id="88" idx="2"/>
              <a:endCxn id="108" idx="0"/>
            </p:cNvCxnSpPr>
            <p:nvPr/>
          </p:nvCxnSpPr>
          <p:spPr>
            <a:xfrm rot="5400000">
              <a:off x="2409031" y="1296097"/>
              <a:ext cx="1601787" cy="2260600"/>
            </a:xfrm>
            <a:prstGeom prst="bentConnector3">
              <a:avLst>
                <a:gd name="adj1" fmla="val 75575"/>
              </a:avLst>
            </a:prstGeom>
            <a:noFill/>
            <a:ln w="28575" cap="flat" cmpd="sng" algn="ctr">
              <a:solidFill>
                <a:srgbClr val="000000"/>
              </a:solidFill>
              <a:prstDash val="solid"/>
            </a:ln>
            <a:effectLst/>
          </p:spPr>
        </p:cxnSp>
        <p:cxnSp>
          <p:nvCxnSpPr>
            <p:cNvPr id="84" name="Shape 83"/>
            <p:cNvCxnSpPr>
              <a:stCxn id="109" idx="2"/>
              <a:endCxn id="110" idx="1"/>
            </p:cNvCxnSpPr>
            <p:nvPr/>
          </p:nvCxnSpPr>
          <p:spPr>
            <a:xfrm rot="5400000">
              <a:off x="1736963" y="5741652"/>
              <a:ext cx="305594" cy="426720"/>
            </a:xfrm>
            <a:prstGeom prst="bentConnector4">
              <a:avLst>
                <a:gd name="adj1" fmla="val 27532"/>
                <a:gd name="adj2" fmla="val 153571"/>
              </a:avLst>
            </a:prstGeom>
            <a:noFill/>
            <a:ln w="28575" cap="flat" cmpd="sng" algn="ctr">
              <a:solidFill>
                <a:srgbClr val="000000"/>
              </a:solidFill>
              <a:prstDash val="solid"/>
            </a:ln>
            <a:effectLst/>
          </p:spPr>
        </p:cxnSp>
        <p:cxnSp>
          <p:nvCxnSpPr>
            <p:cNvPr id="85" name="Elbow Connector 174"/>
            <p:cNvCxnSpPr>
              <a:stCxn id="108" idx="2"/>
              <a:endCxn id="105" idx="1"/>
            </p:cNvCxnSpPr>
            <p:nvPr/>
          </p:nvCxnSpPr>
          <p:spPr>
            <a:xfrm rot="5400000">
              <a:off x="1617663" y="3786090"/>
              <a:ext cx="444500" cy="479425"/>
            </a:xfrm>
            <a:prstGeom prst="bentConnector4">
              <a:avLst>
                <a:gd name="adj1" fmla="val 29464"/>
                <a:gd name="adj2" fmla="val 147761"/>
              </a:avLst>
            </a:prstGeom>
            <a:noFill/>
            <a:ln w="28575" cap="flat" cmpd="sng" algn="ctr">
              <a:solidFill>
                <a:srgbClr val="000000"/>
              </a:solidFill>
              <a:prstDash val="solid"/>
            </a:ln>
            <a:effectLst/>
          </p:spPr>
        </p:cxnSp>
        <p:cxnSp>
          <p:nvCxnSpPr>
            <p:cNvPr id="86" name="Elbow Connector 85"/>
            <p:cNvCxnSpPr/>
            <p:nvPr/>
          </p:nvCxnSpPr>
          <p:spPr>
            <a:xfrm rot="5400000" flipH="1" flipV="1">
              <a:off x="4380706" y="-1001016"/>
              <a:ext cx="1588" cy="6019800"/>
            </a:xfrm>
            <a:prstGeom prst="bentConnector3">
              <a:avLst>
                <a:gd name="adj1" fmla="val 14395466"/>
              </a:avLst>
            </a:prstGeom>
            <a:noFill/>
            <a:ln w="28575" cap="flat" cmpd="sng" algn="ctr">
              <a:solidFill>
                <a:srgbClr val="000000"/>
              </a:solidFill>
              <a:prstDash val="solid"/>
            </a:ln>
            <a:effectLst/>
          </p:spPr>
        </p:cxnSp>
        <p:cxnSp>
          <p:nvCxnSpPr>
            <p:cNvPr id="87" name="Straight Connector 86"/>
            <p:cNvCxnSpPr/>
            <p:nvPr/>
          </p:nvCxnSpPr>
          <p:spPr>
            <a:xfrm rot="5400000">
              <a:off x="6438900" y="3951190"/>
              <a:ext cx="381000" cy="0"/>
            </a:xfrm>
            <a:prstGeom prst="line">
              <a:avLst/>
            </a:prstGeom>
            <a:noFill/>
            <a:ln w="28575" cap="flat" cmpd="sng" algn="ctr">
              <a:solidFill>
                <a:srgbClr val="000000"/>
              </a:solidFill>
              <a:prstDash val="solid"/>
            </a:ln>
            <a:effectLst/>
          </p:spPr>
        </p:cxnSp>
        <p:sp>
          <p:nvSpPr>
            <p:cNvPr id="88" name="Rounded Rectangle 87"/>
            <p:cNvSpPr/>
            <p:nvPr/>
          </p:nvSpPr>
          <p:spPr>
            <a:xfrm>
              <a:off x="3124200" y="939703"/>
              <a:ext cx="2432050" cy="685800"/>
            </a:xfrm>
            <a:prstGeom prst="roundRect">
              <a:avLst/>
            </a:prstGeom>
            <a:solidFill>
              <a:srgbClr val="000000">
                <a:lumMod val="75000"/>
                <a:lumOff val="25000"/>
              </a:srgbClr>
            </a:solidFill>
            <a:ln w="19050" cap="flat" cmpd="sng" algn="ctr">
              <a:solidFill>
                <a:srgbClr val="000000"/>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400" b="1" i="0" u="none" strike="noStrike" kern="0" cap="none" spc="0" normalizeH="0" baseline="0" noProof="0" dirty="0">
                  <a:ln>
                    <a:noFill/>
                  </a:ln>
                  <a:solidFill>
                    <a:prstClr val="white"/>
                  </a:solidFill>
                  <a:effectLst/>
                  <a:uLnTx/>
                  <a:uFillTx/>
                  <a:latin typeface="Arial"/>
                  <a:ea typeface="+mn-ea"/>
                  <a:cs typeface="+mn-cs"/>
                </a:rPr>
                <a:t>PSGP Risk</a:t>
              </a:r>
            </a:p>
          </p:txBody>
        </p:sp>
        <p:sp>
          <p:nvSpPr>
            <p:cNvPr id="89" name="Rounded Rectangle 88"/>
            <p:cNvSpPr/>
            <p:nvPr/>
          </p:nvSpPr>
          <p:spPr>
            <a:xfrm>
              <a:off x="381000" y="1931890"/>
              <a:ext cx="2001838" cy="685800"/>
            </a:xfrm>
            <a:prstGeom prst="roundRect">
              <a:avLst/>
            </a:prstGeom>
            <a:solidFill>
              <a:srgbClr val="E46C0A"/>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Threat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(30%)</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(DHS I&amp;A)</a:t>
              </a:r>
            </a:p>
          </p:txBody>
        </p:sp>
        <p:sp>
          <p:nvSpPr>
            <p:cNvPr id="90" name="Rounded Rectangle 89"/>
            <p:cNvSpPr/>
            <p:nvPr/>
          </p:nvSpPr>
          <p:spPr>
            <a:xfrm>
              <a:off x="6400800" y="1931890"/>
              <a:ext cx="2001838" cy="685800"/>
            </a:xfrm>
            <a:prstGeom prst="roundRect">
              <a:avLst/>
            </a:prstGeom>
            <a:solidFill>
              <a:srgbClr val="37609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Consequence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(50%)</a:t>
              </a:r>
            </a:p>
          </p:txBody>
        </p:sp>
        <p:sp>
          <p:nvSpPr>
            <p:cNvPr id="91" name="Rounded Rectangle 90"/>
            <p:cNvSpPr/>
            <p:nvPr/>
          </p:nvSpPr>
          <p:spPr>
            <a:xfrm>
              <a:off x="6096000" y="4065490"/>
              <a:ext cx="1066800" cy="593725"/>
            </a:xfrm>
            <a:prstGeom prst="roundRect">
              <a:avLst/>
            </a:prstGeom>
            <a:solidFill>
              <a:srgbClr val="99CCFF"/>
            </a:solidFill>
            <a:ln w="9525" cap="flat" cmpd="sng" algn="ctr">
              <a:solidFill>
                <a:srgbClr val="99CC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Maritime Infrastructure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(MSRAM)</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 </a:t>
              </a:r>
              <a:r>
                <a:rPr kumimoji="0" lang="en-US" sz="800" b="0" i="1" u="none" strike="noStrike" kern="0" cap="none" spc="0" normalizeH="0" baseline="0" noProof="0" dirty="0">
                  <a:ln>
                    <a:noFill/>
                  </a:ln>
                  <a:solidFill>
                    <a:prstClr val="black"/>
                  </a:solidFill>
                  <a:effectLst/>
                  <a:uLnTx/>
                  <a:uFillTx/>
                  <a:latin typeface="Arial"/>
                  <a:ea typeface="+mn-ea"/>
                  <a:cs typeface="+mn-cs"/>
                </a:rPr>
                <a:t>(USCG)</a:t>
              </a:r>
            </a:p>
          </p:txBody>
        </p:sp>
        <p:sp>
          <p:nvSpPr>
            <p:cNvPr id="92" name="Rounded Rectangle 91"/>
            <p:cNvSpPr/>
            <p:nvPr/>
          </p:nvSpPr>
          <p:spPr>
            <a:xfrm>
              <a:off x="4724400" y="4065490"/>
              <a:ext cx="1006475" cy="365125"/>
            </a:xfrm>
            <a:prstGeom prst="roundRect">
              <a:avLst/>
            </a:prstGeom>
            <a:solidFill>
              <a:srgbClr val="6699FF"/>
            </a:solidFill>
            <a:ln w="9525" cap="flat" cmpd="sng" algn="ctr">
              <a:solidFill>
                <a:srgbClr val="6699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Domestic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Cargo Volume</a:t>
              </a:r>
            </a:p>
          </p:txBody>
        </p:sp>
        <p:sp>
          <p:nvSpPr>
            <p:cNvPr id="93" name="Rounded Rectangle 92"/>
            <p:cNvSpPr/>
            <p:nvPr/>
          </p:nvSpPr>
          <p:spPr>
            <a:xfrm>
              <a:off x="4724400" y="4522690"/>
              <a:ext cx="1006475" cy="365125"/>
            </a:xfrm>
            <a:prstGeom prst="roundRect">
              <a:avLst/>
            </a:prstGeom>
            <a:solidFill>
              <a:srgbClr val="6699FF"/>
            </a:solidFill>
            <a:ln w="9525" cap="flat" cmpd="sng" algn="ctr">
              <a:solidFill>
                <a:srgbClr val="6699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International Cargo Volume</a:t>
              </a:r>
            </a:p>
          </p:txBody>
        </p:sp>
        <p:sp>
          <p:nvSpPr>
            <p:cNvPr id="94" name="Rounded Rectangle 93"/>
            <p:cNvSpPr/>
            <p:nvPr/>
          </p:nvSpPr>
          <p:spPr>
            <a:xfrm>
              <a:off x="4724400" y="4979890"/>
              <a:ext cx="1006475" cy="365125"/>
            </a:xfrm>
            <a:prstGeom prst="roundRect">
              <a:avLst/>
            </a:prstGeom>
            <a:solidFill>
              <a:srgbClr val="6699FF"/>
            </a:solidFill>
            <a:ln w="9525" cap="flat" cmpd="sng" algn="ctr">
              <a:solidFill>
                <a:srgbClr val="6699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Container Cargo Volume</a:t>
              </a:r>
            </a:p>
          </p:txBody>
        </p:sp>
        <p:sp>
          <p:nvSpPr>
            <p:cNvPr id="95" name="Rounded Rectangle 94"/>
            <p:cNvSpPr/>
            <p:nvPr/>
          </p:nvSpPr>
          <p:spPr>
            <a:xfrm>
              <a:off x="4724400" y="5437090"/>
              <a:ext cx="1006475" cy="365125"/>
            </a:xfrm>
            <a:prstGeom prst="roundRect">
              <a:avLst/>
            </a:prstGeom>
            <a:solidFill>
              <a:srgbClr val="6699FF"/>
            </a:solidFill>
            <a:ln w="9525" cap="flat" cmpd="sng" algn="ctr">
              <a:solidFill>
                <a:srgbClr val="6699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International Cargo Value</a:t>
              </a:r>
            </a:p>
          </p:txBody>
        </p:sp>
        <p:sp>
          <p:nvSpPr>
            <p:cNvPr id="96" name="Rounded Rectangle 95"/>
            <p:cNvSpPr/>
            <p:nvPr/>
          </p:nvSpPr>
          <p:spPr>
            <a:xfrm>
              <a:off x="4724400" y="5894290"/>
              <a:ext cx="1006475" cy="365125"/>
            </a:xfrm>
            <a:prstGeom prst="roundRect">
              <a:avLst/>
            </a:prstGeom>
            <a:solidFill>
              <a:srgbClr val="6699FF"/>
            </a:solidFill>
            <a:ln w="9525" cap="flat" cmpd="sng" algn="ctr">
              <a:solidFill>
                <a:srgbClr val="6699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Petroleum Deliveries</a:t>
              </a:r>
            </a:p>
          </p:txBody>
        </p:sp>
        <p:cxnSp>
          <p:nvCxnSpPr>
            <p:cNvPr id="97" name="Straight Connector 96"/>
            <p:cNvCxnSpPr/>
            <p:nvPr/>
          </p:nvCxnSpPr>
          <p:spPr>
            <a:xfrm rot="5400000">
              <a:off x="4953000" y="3151090"/>
              <a:ext cx="304800" cy="0"/>
            </a:xfrm>
            <a:prstGeom prst="line">
              <a:avLst/>
            </a:prstGeom>
            <a:noFill/>
            <a:ln w="28575" cap="flat" cmpd="sng" algn="ctr">
              <a:solidFill>
                <a:srgbClr val="000000"/>
              </a:solidFill>
              <a:prstDash val="solid"/>
            </a:ln>
            <a:effectLst/>
          </p:spPr>
        </p:cxnSp>
        <p:cxnSp>
          <p:nvCxnSpPr>
            <p:cNvPr id="98" name="Straight Connector 97"/>
            <p:cNvCxnSpPr/>
            <p:nvPr/>
          </p:nvCxnSpPr>
          <p:spPr>
            <a:xfrm rot="5400000">
              <a:off x="6477000" y="3151090"/>
              <a:ext cx="304800" cy="0"/>
            </a:xfrm>
            <a:prstGeom prst="line">
              <a:avLst/>
            </a:prstGeom>
            <a:noFill/>
            <a:ln w="28575" cap="flat" cmpd="sng" algn="ctr">
              <a:solidFill>
                <a:srgbClr val="000000"/>
              </a:solidFill>
              <a:prstDash val="solid"/>
            </a:ln>
            <a:effectLst/>
          </p:spPr>
        </p:cxnSp>
        <p:sp>
          <p:nvSpPr>
            <p:cNvPr id="99" name="Rounded Rectangle 98"/>
            <p:cNvSpPr/>
            <p:nvPr/>
          </p:nvSpPr>
          <p:spPr>
            <a:xfrm>
              <a:off x="3352800" y="1931890"/>
              <a:ext cx="2001838" cy="685800"/>
            </a:xfrm>
            <a:prstGeom prst="roundRect">
              <a:avLst/>
            </a:prstGeom>
            <a:solidFill>
              <a:srgbClr val="77933C"/>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Vulnerability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1000" b="1" i="0" u="none" strike="noStrike" kern="0" cap="none" spc="0" normalizeH="0" baseline="0" noProof="0" dirty="0">
                  <a:ln>
                    <a:noFill/>
                  </a:ln>
                  <a:solidFill>
                    <a:prstClr val="white"/>
                  </a:solidFill>
                  <a:effectLst/>
                  <a:uLnTx/>
                  <a:uFillTx/>
                  <a:latin typeface="Arial"/>
                  <a:ea typeface="+mn-ea"/>
                  <a:cs typeface="+mn-cs"/>
                </a:rPr>
                <a:t>(20%)</a:t>
              </a:r>
              <a:endParaRPr kumimoji="0" lang="en-US" sz="1000" b="0" i="1" u="none" strike="noStrike" kern="0" cap="none" spc="0" normalizeH="0" baseline="0" noProof="0" dirty="0">
                <a:ln>
                  <a:noFill/>
                </a:ln>
                <a:solidFill>
                  <a:prstClr val="white"/>
                </a:solidFill>
                <a:effectLst/>
                <a:uLnTx/>
                <a:uFillTx/>
                <a:latin typeface="Arial"/>
                <a:ea typeface="+mn-ea"/>
                <a:cs typeface="+mn-cs"/>
              </a:endParaRPr>
            </a:p>
          </p:txBody>
        </p:sp>
        <p:sp>
          <p:nvSpPr>
            <p:cNvPr id="100" name="TextBox 72"/>
            <p:cNvSpPr txBox="1">
              <a:spLocks noChangeArrowheads="1"/>
            </p:cNvSpPr>
            <p:nvPr/>
          </p:nvSpPr>
          <p:spPr bwMode="auto">
            <a:xfrm>
              <a:off x="2590800" y="2084290"/>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X</a:t>
              </a:r>
            </a:p>
          </p:txBody>
        </p:sp>
        <p:sp>
          <p:nvSpPr>
            <p:cNvPr id="101" name="TextBox 73"/>
            <p:cNvSpPr txBox="1">
              <a:spLocks noChangeArrowheads="1"/>
            </p:cNvSpPr>
            <p:nvPr/>
          </p:nvSpPr>
          <p:spPr bwMode="auto">
            <a:xfrm>
              <a:off x="5638800" y="2084290"/>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X</a:t>
              </a:r>
            </a:p>
          </p:txBody>
        </p:sp>
        <p:sp>
          <p:nvSpPr>
            <p:cNvPr id="102" name="Rounded Rectangle 101"/>
            <p:cNvSpPr/>
            <p:nvPr/>
          </p:nvSpPr>
          <p:spPr>
            <a:xfrm>
              <a:off x="3124200" y="4632228"/>
              <a:ext cx="914400" cy="274637"/>
            </a:xfrm>
            <a:prstGeom prst="roundRect">
              <a:avLst/>
            </a:prstGeom>
            <a:solidFill>
              <a:srgbClr val="3366CC">
                <a:alpha val="80000"/>
              </a:srgbClr>
            </a:solidFill>
            <a:ln w="9525" cap="flat" cmpd="sng" algn="ctr">
              <a:solidFill>
                <a:srgbClr val="3366CC"/>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mn-cs"/>
                </a:rPr>
                <a:t>Census</a:t>
              </a:r>
            </a:p>
          </p:txBody>
        </p:sp>
        <p:sp>
          <p:nvSpPr>
            <p:cNvPr id="103" name="Rounded Rectangle 102"/>
            <p:cNvSpPr/>
            <p:nvPr/>
          </p:nvSpPr>
          <p:spPr>
            <a:xfrm>
              <a:off x="3124200" y="5013228"/>
              <a:ext cx="914400" cy="274637"/>
            </a:xfrm>
            <a:prstGeom prst="roundRect">
              <a:avLst/>
            </a:prstGeom>
            <a:solidFill>
              <a:srgbClr val="3366CC">
                <a:alpha val="80000"/>
              </a:srgbClr>
            </a:solidFill>
            <a:ln w="9525" cap="flat" cmpd="sng" algn="ctr">
              <a:solidFill>
                <a:srgbClr val="3366CC"/>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mn-cs"/>
                </a:rPr>
                <a:t>Commuters</a:t>
              </a:r>
            </a:p>
          </p:txBody>
        </p:sp>
        <p:sp>
          <p:nvSpPr>
            <p:cNvPr id="104" name="Rounded Rectangle 103"/>
            <p:cNvSpPr/>
            <p:nvPr/>
          </p:nvSpPr>
          <p:spPr>
            <a:xfrm>
              <a:off x="3124200" y="5394228"/>
              <a:ext cx="914400" cy="274637"/>
            </a:xfrm>
            <a:prstGeom prst="roundRect">
              <a:avLst/>
            </a:prstGeom>
            <a:solidFill>
              <a:srgbClr val="3366CC">
                <a:alpha val="80000"/>
              </a:srgbClr>
            </a:solidFill>
            <a:ln w="9525" cap="flat" cmpd="sng" algn="ctr">
              <a:solidFill>
                <a:srgbClr val="3366CC"/>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mn-cs"/>
                </a:rPr>
                <a:t>Visitors</a:t>
              </a:r>
            </a:p>
          </p:txBody>
        </p:sp>
        <p:sp>
          <p:nvSpPr>
            <p:cNvPr id="105" name="Rounded Rectangle 104"/>
            <p:cNvSpPr/>
            <p:nvPr/>
          </p:nvSpPr>
          <p:spPr>
            <a:xfrm>
              <a:off x="1600200" y="4065490"/>
              <a:ext cx="1006475" cy="365125"/>
            </a:xfrm>
            <a:prstGeom prst="roundRect">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Ferry Passengers</a:t>
              </a:r>
            </a:p>
          </p:txBody>
        </p:sp>
        <p:sp>
          <p:nvSpPr>
            <p:cNvPr id="106" name="Rounded Rectangle 105"/>
            <p:cNvSpPr/>
            <p:nvPr/>
          </p:nvSpPr>
          <p:spPr>
            <a:xfrm>
              <a:off x="1600200" y="4522690"/>
              <a:ext cx="1006475" cy="365125"/>
            </a:xfrm>
            <a:prstGeom prst="roundRect">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Cruise Ship Passengers</a:t>
              </a:r>
            </a:p>
          </p:txBody>
        </p:sp>
        <p:sp>
          <p:nvSpPr>
            <p:cNvPr id="107" name="Rounded Rectangle 79"/>
            <p:cNvSpPr>
              <a:spLocks noChangeArrowheads="1"/>
            </p:cNvSpPr>
            <p:nvPr/>
          </p:nvSpPr>
          <p:spPr bwMode="auto">
            <a:xfrm>
              <a:off x="1600200" y="4979890"/>
              <a:ext cx="1006475" cy="365125"/>
            </a:xfrm>
            <a:prstGeom prst="roundRect">
              <a:avLst>
                <a:gd name="adj" fmla="val 16667"/>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Foreign Vessel Calls</a:t>
              </a:r>
            </a:p>
          </p:txBody>
        </p:sp>
        <p:sp>
          <p:nvSpPr>
            <p:cNvPr id="108" name="Rounded Rectangle 79"/>
            <p:cNvSpPr>
              <a:spLocks noChangeArrowheads="1"/>
            </p:cNvSpPr>
            <p:nvPr/>
          </p:nvSpPr>
          <p:spPr bwMode="auto">
            <a:xfrm>
              <a:off x="1447800" y="3227290"/>
              <a:ext cx="1262063" cy="576263"/>
            </a:xfrm>
            <a:prstGeom prst="roundRect">
              <a:avLst>
                <a:gd name="adj" fmla="val 16667"/>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Vulnerability Index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(20%)</a:t>
              </a:r>
            </a:p>
          </p:txBody>
        </p:sp>
        <p:sp>
          <p:nvSpPr>
            <p:cNvPr id="109" name="Rounded Rectangle 108"/>
            <p:cNvSpPr/>
            <p:nvPr/>
          </p:nvSpPr>
          <p:spPr>
            <a:xfrm>
              <a:off x="1600200" y="5437090"/>
              <a:ext cx="1005840" cy="365125"/>
            </a:xfrm>
            <a:prstGeom prst="roundRect">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HAZMAT Population</a:t>
              </a:r>
            </a:p>
          </p:txBody>
        </p:sp>
        <p:sp>
          <p:nvSpPr>
            <p:cNvPr id="110" name="Rounded Rectangle 109"/>
            <p:cNvSpPr/>
            <p:nvPr/>
          </p:nvSpPr>
          <p:spPr>
            <a:xfrm>
              <a:off x="1676400" y="5970490"/>
              <a:ext cx="914400" cy="274638"/>
            </a:xfrm>
            <a:prstGeom prst="roundRect">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HAZMAT Volume</a:t>
              </a:r>
            </a:p>
          </p:txBody>
        </p:sp>
        <p:sp>
          <p:nvSpPr>
            <p:cNvPr id="111" name="Rounded Rectangle 110"/>
            <p:cNvSpPr/>
            <p:nvPr/>
          </p:nvSpPr>
          <p:spPr>
            <a:xfrm>
              <a:off x="1676400" y="6351490"/>
              <a:ext cx="914400" cy="274638"/>
            </a:xfrm>
            <a:prstGeom prst="roundRect">
              <a:avLst/>
            </a:prstGeom>
            <a:solidFill>
              <a:srgbClr val="C3D69B"/>
            </a:solidFill>
            <a:ln w="9525" cap="flat" cmpd="sng" algn="ctr">
              <a:solidFill>
                <a:srgbClr val="C3D69B"/>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Population</a:t>
              </a:r>
            </a:p>
          </p:txBody>
        </p:sp>
        <p:sp>
          <p:nvSpPr>
            <p:cNvPr id="112" name="TextBox 96"/>
            <p:cNvSpPr txBox="1">
              <a:spLocks noChangeArrowheads="1"/>
            </p:cNvSpPr>
            <p:nvPr/>
          </p:nvSpPr>
          <p:spPr bwMode="auto">
            <a:xfrm>
              <a:off x="1447800" y="6197503"/>
              <a:ext cx="3048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X</a:t>
              </a:r>
            </a:p>
          </p:txBody>
        </p:sp>
        <p:sp>
          <p:nvSpPr>
            <p:cNvPr id="113" name="Rounded Rectangle 112"/>
            <p:cNvSpPr/>
            <p:nvPr/>
          </p:nvSpPr>
          <p:spPr>
            <a:xfrm>
              <a:off x="2971800" y="3227290"/>
              <a:ext cx="1262063" cy="577850"/>
            </a:xfrm>
            <a:prstGeom prst="roundRect">
              <a:avLst/>
            </a:prstGeom>
            <a:solidFill>
              <a:srgbClr val="3366CC"/>
            </a:solidFill>
            <a:ln w="9525" cap="flat" cmpd="sng" algn="ctr">
              <a:solidFill>
                <a:srgbClr val="3366CC"/>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mn-cs"/>
                </a:rPr>
                <a:t>Population Index (2%)</a:t>
              </a:r>
            </a:p>
          </p:txBody>
        </p:sp>
        <p:sp>
          <p:nvSpPr>
            <p:cNvPr id="114" name="Rounded Rectangle 113"/>
            <p:cNvSpPr/>
            <p:nvPr/>
          </p:nvSpPr>
          <p:spPr>
            <a:xfrm>
              <a:off x="4495800" y="3227290"/>
              <a:ext cx="1262063" cy="577850"/>
            </a:xfrm>
            <a:prstGeom prst="roundRect">
              <a:avLst/>
            </a:prstGeom>
            <a:solidFill>
              <a:srgbClr val="6699FF"/>
            </a:solidFill>
            <a:ln w="9525" cap="flat" cmpd="sng" algn="ctr">
              <a:solidFill>
                <a:srgbClr val="6699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Economic Index (18%)</a:t>
              </a:r>
            </a:p>
          </p:txBody>
        </p:sp>
        <p:sp>
          <p:nvSpPr>
            <p:cNvPr id="115" name="TextBox 112"/>
            <p:cNvSpPr txBox="1">
              <a:spLocks noChangeArrowheads="1"/>
            </p:cNvSpPr>
            <p:nvPr/>
          </p:nvSpPr>
          <p:spPr bwMode="auto">
            <a:xfrm>
              <a:off x="1371600" y="4824315"/>
              <a:ext cx="3048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16" name="TextBox 112"/>
            <p:cNvSpPr txBox="1">
              <a:spLocks noChangeArrowheads="1"/>
            </p:cNvSpPr>
            <p:nvPr/>
          </p:nvSpPr>
          <p:spPr bwMode="auto">
            <a:xfrm>
              <a:off x="1371600" y="5284690"/>
              <a:ext cx="3048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17" name="Rounded Rectangle 116"/>
            <p:cNvSpPr/>
            <p:nvPr/>
          </p:nvSpPr>
          <p:spPr>
            <a:xfrm>
              <a:off x="3048000" y="4065490"/>
              <a:ext cx="1066800" cy="365125"/>
            </a:xfrm>
            <a:prstGeom prst="roundRect">
              <a:avLst/>
            </a:prstGeom>
            <a:solidFill>
              <a:srgbClr val="3366CC"/>
            </a:solidFill>
            <a:ln w="9525" cap="flat" cmpd="sng" algn="ctr">
              <a:solidFill>
                <a:srgbClr val="3366CC"/>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mn-cs"/>
                </a:rPr>
                <a:t>5- Mile Population</a:t>
              </a:r>
            </a:p>
          </p:txBody>
        </p:sp>
        <p:sp>
          <p:nvSpPr>
            <p:cNvPr id="118" name="Rounded Rectangle 117"/>
            <p:cNvSpPr/>
            <p:nvPr/>
          </p:nvSpPr>
          <p:spPr>
            <a:xfrm>
              <a:off x="7772400" y="4065490"/>
              <a:ext cx="1006475" cy="365125"/>
            </a:xfrm>
            <a:prstGeom prst="roundRect">
              <a:avLst/>
            </a:prstGeom>
            <a:solidFill>
              <a:srgbClr val="CCECFF"/>
            </a:solidFill>
            <a:ln w="9525" cap="flat" cmpd="sng" algn="ctr">
              <a:solidFill>
                <a:srgbClr val="CCEC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Naval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Presence</a:t>
              </a:r>
            </a:p>
          </p:txBody>
        </p:sp>
        <p:sp>
          <p:nvSpPr>
            <p:cNvPr id="119" name="Rounded Rectangle 118"/>
            <p:cNvSpPr/>
            <p:nvPr/>
          </p:nvSpPr>
          <p:spPr>
            <a:xfrm>
              <a:off x="7772400" y="4522690"/>
              <a:ext cx="1006475" cy="365125"/>
            </a:xfrm>
            <a:prstGeom prst="roundRect">
              <a:avLst/>
            </a:prstGeom>
            <a:solidFill>
              <a:srgbClr val="CCECFF"/>
            </a:solidFill>
            <a:ln w="9525" cap="flat" cmpd="sng" algn="ctr">
              <a:solidFill>
                <a:srgbClr val="CCEC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Naval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Priority</a:t>
              </a:r>
            </a:p>
          </p:txBody>
        </p:sp>
        <p:sp>
          <p:nvSpPr>
            <p:cNvPr id="120" name="Rounded Rectangle 119"/>
            <p:cNvSpPr/>
            <p:nvPr/>
          </p:nvSpPr>
          <p:spPr>
            <a:xfrm>
              <a:off x="7772400" y="4979890"/>
              <a:ext cx="1006475" cy="365125"/>
            </a:xfrm>
            <a:prstGeom prst="roundRect">
              <a:avLst/>
            </a:prstGeom>
            <a:solidFill>
              <a:srgbClr val="CCECFF"/>
            </a:solidFill>
            <a:ln w="9525" cap="flat" cmpd="sng" algn="ctr">
              <a:solidFill>
                <a:srgbClr val="CCEC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Military Personnel</a:t>
              </a:r>
            </a:p>
          </p:txBody>
        </p:sp>
        <p:cxnSp>
          <p:nvCxnSpPr>
            <p:cNvPr id="121" name="Straight Connector 120"/>
            <p:cNvCxnSpPr/>
            <p:nvPr/>
          </p:nvCxnSpPr>
          <p:spPr>
            <a:xfrm>
              <a:off x="2971800" y="4556028"/>
              <a:ext cx="609600" cy="0"/>
            </a:xfrm>
            <a:prstGeom prst="line">
              <a:avLst/>
            </a:prstGeom>
            <a:noFill/>
            <a:ln w="28575" cap="flat" cmpd="sng" algn="ctr">
              <a:solidFill>
                <a:srgbClr val="000000"/>
              </a:solidFill>
              <a:prstDash val="solid"/>
            </a:ln>
            <a:effectLst/>
          </p:spPr>
        </p:cxnSp>
        <p:sp>
          <p:nvSpPr>
            <p:cNvPr id="122" name="TextBox 112"/>
            <p:cNvSpPr txBox="1">
              <a:spLocks noChangeArrowheads="1"/>
            </p:cNvSpPr>
            <p:nvPr/>
          </p:nvSpPr>
          <p:spPr bwMode="auto">
            <a:xfrm>
              <a:off x="2819400" y="5224365"/>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3" name="TextBox 112"/>
            <p:cNvSpPr txBox="1">
              <a:spLocks noChangeArrowheads="1"/>
            </p:cNvSpPr>
            <p:nvPr/>
          </p:nvSpPr>
          <p:spPr bwMode="auto">
            <a:xfrm>
              <a:off x="2819400" y="4843365"/>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4" name="TextBox 112"/>
            <p:cNvSpPr txBox="1">
              <a:spLocks noChangeArrowheads="1"/>
            </p:cNvSpPr>
            <p:nvPr/>
          </p:nvSpPr>
          <p:spPr bwMode="auto">
            <a:xfrm>
              <a:off x="4419600" y="4370290"/>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5" name="TextBox 112"/>
            <p:cNvSpPr txBox="1">
              <a:spLocks noChangeArrowheads="1"/>
            </p:cNvSpPr>
            <p:nvPr/>
          </p:nvSpPr>
          <p:spPr bwMode="auto">
            <a:xfrm>
              <a:off x="4419600" y="4827489"/>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6" name="TextBox 112"/>
            <p:cNvSpPr txBox="1">
              <a:spLocks noChangeArrowheads="1"/>
            </p:cNvSpPr>
            <p:nvPr/>
          </p:nvSpPr>
          <p:spPr bwMode="auto">
            <a:xfrm>
              <a:off x="4419600" y="5284690"/>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7" name="TextBox 112"/>
            <p:cNvSpPr txBox="1">
              <a:spLocks noChangeArrowheads="1"/>
            </p:cNvSpPr>
            <p:nvPr/>
          </p:nvSpPr>
          <p:spPr bwMode="auto">
            <a:xfrm>
              <a:off x="4419600" y="5741890"/>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8" name="TextBox 112"/>
            <p:cNvSpPr txBox="1">
              <a:spLocks noChangeArrowheads="1"/>
            </p:cNvSpPr>
            <p:nvPr/>
          </p:nvSpPr>
          <p:spPr bwMode="auto">
            <a:xfrm>
              <a:off x="7467600" y="4370290"/>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29" name="TextBox 112"/>
            <p:cNvSpPr txBox="1">
              <a:spLocks noChangeArrowheads="1"/>
            </p:cNvSpPr>
            <p:nvPr/>
          </p:nvSpPr>
          <p:spPr bwMode="auto">
            <a:xfrm>
              <a:off x="7467600" y="4827489"/>
              <a:ext cx="4572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sp>
          <p:nvSpPr>
            <p:cNvPr id="130" name="TextBox 76"/>
            <p:cNvSpPr txBox="1">
              <a:spLocks noChangeArrowheads="1"/>
            </p:cNvSpPr>
            <p:nvPr/>
          </p:nvSpPr>
          <p:spPr bwMode="auto">
            <a:xfrm>
              <a:off x="5791200" y="3303490"/>
              <a:ext cx="2286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0" i="0" u="none" strike="noStrike" kern="0" cap="none" spc="0" normalizeH="0" baseline="0" noProof="0" dirty="0">
                  <a:ln>
                    <a:noFill/>
                  </a:ln>
                  <a:solidFill>
                    <a:prstClr val="black"/>
                  </a:solidFill>
                  <a:effectLst/>
                  <a:uLnTx/>
                  <a:uFillTx/>
                </a:rPr>
                <a:t>+</a:t>
              </a:r>
            </a:p>
          </p:txBody>
        </p:sp>
        <p:sp>
          <p:nvSpPr>
            <p:cNvPr id="131" name="TextBox 76"/>
            <p:cNvSpPr txBox="1">
              <a:spLocks noChangeArrowheads="1"/>
            </p:cNvSpPr>
            <p:nvPr/>
          </p:nvSpPr>
          <p:spPr bwMode="auto">
            <a:xfrm>
              <a:off x="7315200" y="3303490"/>
              <a:ext cx="2286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0" i="0" u="none" strike="noStrike" kern="0" cap="none" spc="0" normalizeH="0" baseline="0" noProof="0" dirty="0">
                  <a:ln>
                    <a:noFill/>
                  </a:ln>
                  <a:solidFill>
                    <a:prstClr val="black"/>
                  </a:solidFill>
                  <a:effectLst/>
                  <a:uLnTx/>
                  <a:uFillTx/>
                </a:rPr>
                <a:t>+</a:t>
              </a:r>
            </a:p>
          </p:txBody>
        </p:sp>
        <p:sp>
          <p:nvSpPr>
            <p:cNvPr id="132" name="TextBox 76"/>
            <p:cNvSpPr txBox="1">
              <a:spLocks noChangeArrowheads="1"/>
            </p:cNvSpPr>
            <p:nvPr/>
          </p:nvSpPr>
          <p:spPr bwMode="auto">
            <a:xfrm>
              <a:off x="4267200" y="3303490"/>
              <a:ext cx="2286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0" i="0" u="none" strike="noStrike" kern="0" cap="none" spc="0" normalizeH="0" baseline="0" noProof="0" dirty="0">
                  <a:ln>
                    <a:noFill/>
                  </a:ln>
                  <a:solidFill>
                    <a:prstClr val="black"/>
                  </a:solidFill>
                  <a:effectLst/>
                  <a:uLnTx/>
                  <a:uFillTx/>
                </a:rPr>
                <a:t>+</a:t>
              </a:r>
            </a:p>
          </p:txBody>
        </p:sp>
        <p:sp>
          <p:nvSpPr>
            <p:cNvPr id="133" name="Rounded Rectangle 132"/>
            <p:cNvSpPr/>
            <p:nvPr/>
          </p:nvSpPr>
          <p:spPr>
            <a:xfrm>
              <a:off x="6019800" y="3227290"/>
              <a:ext cx="1262063" cy="577850"/>
            </a:xfrm>
            <a:prstGeom prst="roundRect">
              <a:avLst/>
            </a:prstGeom>
            <a:solidFill>
              <a:srgbClr val="99CCFF"/>
            </a:solidFill>
            <a:ln w="9525" cap="flat" cmpd="sng" algn="ctr">
              <a:solidFill>
                <a:srgbClr val="99CC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National Infrastructure Index (20%)</a:t>
              </a:r>
            </a:p>
          </p:txBody>
        </p:sp>
        <p:sp>
          <p:nvSpPr>
            <p:cNvPr id="134" name="Rounded Rectangle 133"/>
            <p:cNvSpPr/>
            <p:nvPr/>
          </p:nvSpPr>
          <p:spPr>
            <a:xfrm>
              <a:off x="7543800" y="3227290"/>
              <a:ext cx="1262063" cy="577850"/>
            </a:xfrm>
            <a:prstGeom prst="roundRect">
              <a:avLst/>
            </a:prstGeom>
            <a:solidFill>
              <a:srgbClr val="CCECFF"/>
            </a:solidFill>
            <a:ln w="9525" cap="flat" cmpd="sng" algn="ctr">
              <a:solidFill>
                <a:srgbClr val="CCECFF"/>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National Security Index </a:t>
              </a:r>
            </a:p>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latin typeface="Arial"/>
                  <a:ea typeface="+mn-ea"/>
                  <a:cs typeface="+mn-cs"/>
                </a:rPr>
                <a:t>(10%)</a:t>
              </a:r>
            </a:p>
          </p:txBody>
        </p:sp>
        <p:cxnSp>
          <p:nvCxnSpPr>
            <p:cNvPr id="135" name="Shape 134"/>
            <p:cNvCxnSpPr>
              <a:endCxn id="106" idx="1"/>
            </p:cNvCxnSpPr>
            <p:nvPr/>
          </p:nvCxnSpPr>
          <p:spPr>
            <a:xfrm rot="16200000" flipH="1">
              <a:off x="1242218" y="4347272"/>
              <a:ext cx="487363" cy="228600"/>
            </a:xfrm>
            <a:prstGeom prst="bentConnector2">
              <a:avLst/>
            </a:prstGeom>
            <a:noFill/>
            <a:ln w="28575" cap="flat" cmpd="sng" algn="ctr">
              <a:solidFill>
                <a:srgbClr val="000000"/>
              </a:solidFill>
              <a:prstDash val="solid"/>
            </a:ln>
            <a:effectLst/>
          </p:spPr>
        </p:cxnSp>
        <p:cxnSp>
          <p:nvCxnSpPr>
            <p:cNvPr id="136" name="Shape 135"/>
            <p:cNvCxnSpPr>
              <a:endCxn id="107" idx="1"/>
            </p:cNvCxnSpPr>
            <p:nvPr/>
          </p:nvCxnSpPr>
          <p:spPr>
            <a:xfrm rot="16200000" flipH="1">
              <a:off x="1242218" y="4804472"/>
              <a:ext cx="487363" cy="228600"/>
            </a:xfrm>
            <a:prstGeom prst="bentConnector2">
              <a:avLst/>
            </a:prstGeom>
            <a:noFill/>
            <a:ln w="28575" cap="flat" cmpd="sng" algn="ctr">
              <a:solidFill>
                <a:srgbClr val="000000"/>
              </a:solidFill>
              <a:prstDash val="solid"/>
            </a:ln>
            <a:effectLst/>
          </p:spPr>
        </p:cxnSp>
        <p:cxnSp>
          <p:nvCxnSpPr>
            <p:cNvPr id="137" name="Shape 136"/>
            <p:cNvCxnSpPr>
              <a:endCxn id="109" idx="1"/>
            </p:cNvCxnSpPr>
            <p:nvPr/>
          </p:nvCxnSpPr>
          <p:spPr>
            <a:xfrm rot="16200000" flipH="1">
              <a:off x="1242219" y="5261671"/>
              <a:ext cx="487363" cy="228600"/>
            </a:xfrm>
            <a:prstGeom prst="bentConnector2">
              <a:avLst/>
            </a:prstGeom>
            <a:noFill/>
            <a:ln w="28575" cap="flat" cmpd="sng" algn="ctr">
              <a:solidFill>
                <a:srgbClr val="000000"/>
              </a:solidFill>
              <a:prstDash val="solid"/>
            </a:ln>
            <a:effectLst/>
          </p:spPr>
        </p:cxnSp>
        <p:cxnSp>
          <p:nvCxnSpPr>
            <p:cNvPr id="138" name="Shape 137"/>
            <p:cNvCxnSpPr>
              <a:endCxn id="111" idx="1"/>
            </p:cNvCxnSpPr>
            <p:nvPr/>
          </p:nvCxnSpPr>
          <p:spPr>
            <a:xfrm rot="16200000" flipH="1">
              <a:off x="1341437" y="6153053"/>
              <a:ext cx="441325" cy="228600"/>
            </a:xfrm>
            <a:prstGeom prst="bentConnector2">
              <a:avLst/>
            </a:prstGeom>
            <a:noFill/>
            <a:ln w="28575" cap="flat" cmpd="sng" algn="ctr">
              <a:solidFill>
                <a:srgbClr val="000000"/>
              </a:solidFill>
              <a:prstDash val="solid"/>
            </a:ln>
            <a:effectLst/>
          </p:spPr>
        </p:cxnSp>
        <p:cxnSp>
          <p:nvCxnSpPr>
            <p:cNvPr id="139" name="Elbow Connector 138"/>
            <p:cNvCxnSpPr>
              <a:stCxn id="113" idx="0"/>
              <a:endCxn id="134" idx="0"/>
            </p:cNvCxnSpPr>
            <p:nvPr/>
          </p:nvCxnSpPr>
          <p:spPr>
            <a:xfrm rot="5400000" flipH="1" flipV="1">
              <a:off x="5888037" y="941291"/>
              <a:ext cx="3175" cy="4572000"/>
            </a:xfrm>
            <a:prstGeom prst="bentConnector3">
              <a:avLst>
                <a:gd name="adj1" fmla="val 7125766"/>
              </a:avLst>
            </a:prstGeom>
            <a:noFill/>
            <a:ln w="28575" cap="flat" cmpd="sng" algn="ctr">
              <a:solidFill>
                <a:srgbClr val="000000"/>
              </a:solidFill>
              <a:prstDash val="solid"/>
            </a:ln>
            <a:effectLst/>
          </p:spPr>
        </p:cxnSp>
        <p:cxnSp>
          <p:nvCxnSpPr>
            <p:cNvPr id="140" name="Shape 139"/>
            <p:cNvCxnSpPr>
              <a:endCxn id="94" idx="1"/>
            </p:cNvCxnSpPr>
            <p:nvPr/>
          </p:nvCxnSpPr>
          <p:spPr>
            <a:xfrm rot="16200000" flipH="1">
              <a:off x="4366418" y="4804472"/>
              <a:ext cx="487363" cy="228600"/>
            </a:xfrm>
            <a:prstGeom prst="bentConnector2">
              <a:avLst/>
            </a:prstGeom>
            <a:noFill/>
            <a:ln w="28575" cap="flat" cmpd="sng" algn="ctr">
              <a:solidFill>
                <a:srgbClr val="000000"/>
              </a:solidFill>
              <a:prstDash val="solid"/>
            </a:ln>
            <a:effectLst/>
          </p:spPr>
        </p:cxnSp>
        <p:cxnSp>
          <p:nvCxnSpPr>
            <p:cNvPr id="141" name="Shape 140"/>
            <p:cNvCxnSpPr>
              <a:stCxn id="114" idx="2"/>
              <a:endCxn id="92" idx="1"/>
            </p:cNvCxnSpPr>
            <p:nvPr/>
          </p:nvCxnSpPr>
          <p:spPr>
            <a:xfrm rot="5400000">
              <a:off x="4704556" y="3824984"/>
              <a:ext cx="442913" cy="403225"/>
            </a:xfrm>
            <a:prstGeom prst="bentConnector4">
              <a:avLst>
                <a:gd name="adj1" fmla="val 29391"/>
                <a:gd name="adj2" fmla="val 156805"/>
              </a:avLst>
            </a:prstGeom>
            <a:noFill/>
            <a:ln w="28575" cap="flat" cmpd="sng" algn="ctr">
              <a:solidFill>
                <a:srgbClr val="000000"/>
              </a:solidFill>
              <a:prstDash val="solid"/>
            </a:ln>
            <a:effectLst/>
          </p:spPr>
        </p:cxnSp>
        <p:cxnSp>
          <p:nvCxnSpPr>
            <p:cNvPr id="142" name="Shape 141"/>
            <p:cNvCxnSpPr>
              <a:endCxn id="93" idx="1"/>
            </p:cNvCxnSpPr>
            <p:nvPr/>
          </p:nvCxnSpPr>
          <p:spPr>
            <a:xfrm rot="16200000" flipH="1">
              <a:off x="4366418" y="4347272"/>
              <a:ext cx="487363" cy="228600"/>
            </a:xfrm>
            <a:prstGeom prst="bentConnector2">
              <a:avLst/>
            </a:prstGeom>
            <a:noFill/>
            <a:ln w="28575" cap="flat" cmpd="sng" algn="ctr">
              <a:solidFill>
                <a:srgbClr val="000000"/>
              </a:solidFill>
              <a:prstDash val="solid"/>
            </a:ln>
            <a:effectLst/>
          </p:spPr>
        </p:cxnSp>
        <p:cxnSp>
          <p:nvCxnSpPr>
            <p:cNvPr id="143" name="Shape 142"/>
            <p:cNvCxnSpPr>
              <a:endCxn id="95" idx="1"/>
            </p:cNvCxnSpPr>
            <p:nvPr/>
          </p:nvCxnSpPr>
          <p:spPr>
            <a:xfrm rot="16200000" flipH="1">
              <a:off x="4366418" y="5261672"/>
              <a:ext cx="487363" cy="228600"/>
            </a:xfrm>
            <a:prstGeom prst="bentConnector2">
              <a:avLst/>
            </a:prstGeom>
            <a:noFill/>
            <a:ln w="28575" cap="flat" cmpd="sng" algn="ctr">
              <a:solidFill>
                <a:srgbClr val="000000"/>
              </a:solidFill>
              <a:prstDash val="solid"/>
            </a:ln>
            <a:effectLst/>
          </p:spPr>
        </p:cxnSp>
        <p:cxnSp>
          <p:nvCxnSpPr>
            <p:cNvPr id="144" name="Shape 143"/>
            <p:cNvCxnSpPr>
              <a:endCxn id="96" idx="1"/>
            </p:cNvCxnSpPr>
            <p:nvPr/>
          </p:nvCxnSpPr>
          <p:spPr>
            <a:xfrm rot="16200000" flipH="1">
              <a:off x="4366418" y="5718872"/>
              <a:ext cx="487363" cy="228600"/>
            </a:xfrm>
            <a:prstGeom prst="bentConnector2">
              <a:avLst/>
            </a:prstGeom>
            <a:noFill/>
            <a:ln w="28575" cap="flat" cmpd="sng" algn="ctr">
              <a:solidFill>
                <a:srgbClr val="000000"/>
              </a:solidFill>
              <a:prstDash val="solid"/>
            </a:ln>
            <a:effectLst/>
          </p:spPr>
        </p:cxnSp>
        <p:cxnSp>
          <p:nvCxnSpPr>
            <p:cNvPr id="145" name="Shape 144"/>
            <p:cNvCxnSpPr>
              <a:endCxn id="119" idx="1"/>
            </p:cNvCxnSpPr>
            <p:nvPr/>
          </p:nvCxnSpPr>
          <p:spPr>
            <a:xfrm rot="16200000" flipH="1">
              <a:off x="7414418" y="4347272"/>
              <a:ext cx="487363" cy="228600"/>
            </a:xfrm>
            <a:prstGeom prst="bentConnector2">
              <a:avLst/>
            </a:prstGeom>
            <a:noFill/>
            <a:ln w="28575" cap="flat" cmpd="sng" algn="ctr">
              <a:solidFill>
                <a:srgbClr val="000000"/>
              </a:solidFill>
              <a:prstDash val="solid"/>
            </a:ln>
            <a:effectLst/>
          </p:spPr>
        </p:cxnSp>
        <p:cxnSp>
          <p:nvCxnSpPr>
            <p:cNvPr id="146" name="Shape 145"/>
            <p:cNvCxnSpPr>
              <a:endCxn id="120" idx="1"/>
            </p:cNvCxnSpPr>
            <p:nvPr/>
          </p:nvCxnSpPr>
          <p:spPr>
            <a:xfrm rot="16200000" flipH="1">
              <a:off x="7414418" y="4804472"/>
              <a:ext cx="487363" cy="228600"/>
            </a:xfrm>
            <a:prstGeom prst="bentConnector2">
              <a:avLst/>
            </a:prstGeom>
            <a:noFill/>
            <a:ln w="28575" cap="flat" cmpd="sng" algn="ctr">
              <a:solidFill>
                <a:srgbClr val="000000"/>
              </a:solidFill>
              <a:prstDash val="solid"/>
            </a:ln>
            <a:effectLst/>
          </p:spPr>
        </p:cxnSp>
        <p:cxnSp>
          <p:nvCxnSpPr>
            <p:cNvPr id="147" name="Elbow Connector 361"/>
            <p:cNvCxnSpPr/>
            <p:nvPr/>
          </p:nvCxnSpPr>
          <p:spPr>
            <a:xfrm rot="5400000">
              <a:off x="6520657" y="1964433"/>
              <a:ext cx="228600" cy="1535113"/>
            </a:xfrm>
            <a:prstGeom prst="bentConnector2">
              <a:avLst/>
            </a:prstGeom>
            <a:noFill/>
            <a:ln w="28575" cap="flat" cmpd="sng" algn="ctr">
              <a:solidFill>
                <a:srgbClr val="000000"/>
              </a:solidFill>
              <a:prstDash val="solid"/>
            </a:ln>
            <a:effectLst/>
          </p:spPr>
        </p:cxnSp>
        <p:cxnSp>
          <p:nvCxnSpPr>
            <p:cNvPr id="148" name="Elbow Connector 147"/>
            <p:cNvCxnSpPr/>
            <p:nvPr/>
          </p:nvCxnSpPr>
          <p:spPr>
            <a:xfrm rot="5400000">
              <a:off x="5829300" y="2884390"/>
              <a:ext cx="152400" cy="76200"/>
            </a:xfrm>
            <a:prstGeom prst="bentConnector3">
              <a:avLst>
                <a:gd name="adj1" fmla="val 0"/>
              </a:avLst>
            </a:prstGeom>
            <a:noFill/>
            <a:ln w="28575" cap="flat" cmpd="sng" algn="ctr">
              <a:solidFill>
                <a:srgbClr val="000000"/>
              </a:solidFill>
              <a:prstDash val="solid"/>
            </a:ln>
            <a:effectLst/>
          </p:spPr>
        </p:cxnSp>
        <p:sp>
          <p:nvSpPr>
            <p:cNvPr id="149" name="TextBox 112"/>
            <p:cNvSpPr txBox="1">
              <a:spLocks noChangeArrowheads="1"/>
            </p:cNvSpPr>
            <p:nvPr/>
          </p:nvSpPr>
          <p:spPr bwMode="auto">
            <a:xfrm>
              <a:off x="1371600" y="4367115"/>
              <a:ext cx="304800" cy="242066"/>
            </a:xfrm>
            <a:prstGeom prst="rect">
              <a:avLst/>
            </a:prstGeom>
            <a:noFill/>
            <a:ln w="9525">
              <a:noFill/>
              <a:miter lim="800000"/>
              <a:headEnd/>
              <a:tailEnd/>
            </a:ln>
          </p:spPr>
          <p:txBody>
            <a:bodyPr>
              <a:spAutoFit/>
            </a:bodyPr>
            <a:lstStyle/>
            <a:p>
              <a:pPr marL="0" marR="0" lvl="0" indent="0" algn="ctr" defTabSz="914400" eaLnBrk="0" fontAlgn="base" latinLnBrk="0" hangingPunct="0">
                <a:lnSpc>
                  <a:spcPct val="100000"/>
                </a:lnSpc>
                <a:spcBef>
                  <a:spcPct val="20000"/>
                </a:spcBef>
                <a:spcAft>
                  <a:spcPct val="0"/>
                </a:spcAft>
                <a:buClrTx/>
                <a:buSzTx/>
                <a:buFont typeface="Wingdings" pitchFamily="2" charset="2"/>
                <a:buNone/>
                <a:tabLst/>
                <a:defRPr/>
              </a:pPr>
              <a:r>
                <a:rPr kumimoji="0" lang="en-US" sz="800" b="1" i="0" u="none" strike="noStrike" kern="0" cap="none" spc="0" normalizeH="0" baseline="0" noProof="0" dirty="0">
                  <a:ln>
                    <a:noFill/>
                  </a:ln>
                  <a:solidFill>
                    <a:prstClr val="black"/>
                  </a:solidFill>
                  <a:effectLst/>
                  <a:uLnTx/>
                  <a:uFillTx/>
                </a:rPr>
                <a:t>+</a:t>
              </a:r>
            </a:p>
          </p:txBody>
        </p:sp>
      </p:grpSp>
      <p:sp>
        <p:nvSpPr>
          <p:cNvPr id="222" name="Footer Placeholder 4"/>
          <p:cNvSpPr txBox="1">
            <a:spLocks/>
          </p:cNvSpPr>
          <p:nvPr/>
        </p:nvSpPr>
        <p:spPr>
          <a:xfrm>
            <a:off x="3124200" y="6356350"/>
            <a:ext cx="2895600" cy="365125"/>
          </a:xfrm>
          <a:prstGeom prst="rect">
            <a:avLst/>
          </a:prstGeom>
        </p:spPr>
        <p:txBody>
          <a:bodyPr vert="horz" lIns="91440" tIns="45720" rIns="91440" bIns="45720" rtlCol="0" anchor="ctr"/>
          <a:lstStyle>
            <a:lvl1pPr algn="ctr">
              <a:buNone/>
              <a:defRPr sz="1200" b="1">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smtClean="0">
                <a:ln>
                  <a:noFill/>
                </a:ln>
                <a:solidFill>
                  <a:srgbClr val="000000"/>
                </a:solidFill>
                <a:effectLst/>
                <a:uLnTx/>
                <a:uFillTx/>
                <a:latin typeface="+mn-lt"/>
                <a:ea typeface="+mn-ea"/>
                <a:cs typeface="+mn-cs"/>
              </a:rPr>
              <a:t>For Official Use Only (FOUO)</a:t>
            </a:r>
            <a:endParaRPr kumimoji="0" lang="en-US" sz="1200" b="1"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PSGP Priorities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Enhancing Maritime Domain Awareness (MDA)</a:t>
            </a:r>
          </a:p>
          <a:p>
            <a:pPr marL="571501" lvl="2" indent="-233363">
              <a:spcBef>
                <a:spcPct val="60000"/>
              </a:spcBef>
              <a:tabLst>
                <a:tab pos="1200150" algn="l"/>
              </a:tabLst>
              <a:defRPr/>
            </a:pPr>
            <a:r>
              <a:rPr lang="en-US" sz="1600" dirty="0" smtClean="0">
                <a:ea typeface="+mn-ea"/>
              </a:rPr>
              <a:t>Port areas should seek to enhance MDA through projects that address knowledge capabilities within the maritime domain</a:t>
            </a:r>
          </a:p>
          <a:p>
            <a:pPr marL="571501" lvl="2" indent="-233363">
              <a:spcBef>
                <a:spcPct val="60000"/>
              </a:spcBef>
              <a:tabLst>
                <a:tab pos="1200150" algn="l"/>
              </a:tabLst>
              <a:defRPr/>
            </a:pPr>
            <a:r>
              <a:rPr lang="en-US" sz="1600" dirty="0" smtClean="0">
                <a:ea typeface="+mn-ea"/>
              </a:rPr>
              <a:t>Projects should reflect a regionalized approach and coordinated effort among public and private sector organizations</a:t>
            </a:r>
          </a:p>
          <a:p>
            <a:pPr marL="571501" lvl="2" indent="-233363">
              <a:spcBef>
                <a:spcPct val="60000"/>
              </a:spcBef>
              <a:tabLst>
                <a:tab pos="1200150" algn="l"/>
              </a:tabLst>
              <a:defRPr/>
            </a:pPr>
            <a:r>
              <a:rPr lang="en-US" sz="1600" dirty="0" smtClean="0">
                <a:ea typeface="+mn-ea"/>
              </a:rPr>
              <a:t>MDA efforts could include access control/standardized credentialing, communications, enhanced intelligence sharing and analysis, construction and/or enhancement of Interagency Operations Centers, etc.</a:t>
            </a:r>
          </a:p>
          <a:p>
            <a:pPr>
              <a:tabLst>
                <a:tab pos="1200150" algn="l"/>
              </a:tabLst>
              <a:defRPr/>
            </a:pPr>
            <a:r>
              <a:rPr lang="en-US" b="1" dirty="0" smtClean="0"/>
              <a:t>Enhancing Improvised Explosive Device (IED) and Chemical, Biological, Radiological, Nuclear, Explosive (CBRNE) prevention, protection, response, and recovery capabilities</a:t>
            </a:r>
          </a:p>
          <a:p>
            <a:pPr marL="571501" lvl="2" indent="-233363">
              <a:spcBef>
                <a:spcPct val="60000"/>
              </a:spcBef>
              <a:tabLst>
                <a:tab pos="1200150" algn="l"/>
              </a:tabLst>
              <a:defRPr/>
            </a:pPr>
            <a:r>
              <a:rPr lang="en-US" sz="1600" dirty="0" smtClean="0">
                <a:ea typeface="+mn-ea"/>
              </a:rPr>
              <a:t>Port areas should continue to enhance their capabilities to prevent, detect, respond to, and recover from attacks employing IEDs, CBRNE devices, and other nonconventional weapons</a:t>
            </a:r>
          </a:p>
          <a:p>
            <a:pPr marL="571501" lvl="2" indent="-233363">
              <a:spcBef>
                <a:spcPct val="60000"/>
              </a:spcBef>
              <a:tabLst>
                <a:tab pos="1200150" algn="l"/>
              </a:tabLst>
              <a:defRPr/>
            </a:pPr>
            <a:r>
              <a:rPr lang="en-US" sz="1600" dirty="0" smtClean="0">
                <a:ea typeface="+mn-ea"/>
              </a:rPr>
              <a:t>IEDs delivered via small craft, underwater swimmers, or on ferries are of particular concern</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PSGP Priorities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Port Resilience and Recovery Capabilities</a:t>
            </a:r>
          </a:p>
          <a:p>
            <a:pPr marL="571501" lvl="2" indent="-233363">
              <a:spcBef>
                <a:spcPct val="60000"/>
              </a:spcBef>
              <a:tabLst>
                <a:tab pos="1200150" algn="l"/>
              </a:tabLst>
              <a:defRPr/>
            </a:pPr>
            <a:r>
              <a:rPr lang="en-US" sz="1600" dirty="0" smtClean="0">
                <a:ea typeface="+mn-ea"/>
              </a:rPr>
              <a:t>Ensuring resilience to disasters is one of the core DHS missions</a:t>
            </a:r>
          </a:p>
          <a:p>
            <a:pPr marL="571501" lvl="2" indent="-233363">
              <a:spcBef>
                <a:spcPct val="60000"/>
              </a:spcBef>
              <a:tabLst>
                <a:tab pos="1200150" algn="l"/>
              </a:tabLst>
              <a:defRPr/>
            </a:pPr>
            <a:r>
              <a:rPr lang="en-US" sz="1600" dirty="0" smtClean="0">
                <a:ea typeface="+mn-ea"/>
              </a:rPr>
              <a:t>PSGP funds are intended to enable continuity of operations and/or rapid recovery of the port in the event of a disaster</a:t>
            </a:r>
          </a:p>
          <a:p>
            <a:pPr marL="571501" lvl="2" indent="-233363">
              <a:spcBef>
                <a:spcPct val="60000"/>
              </a:spcBef>
              <a:tabLst>
                <a:tab pos="1200150" algn="l"/>
              </a:tabLst>
              <a:defRPr/>
            </a:pPr>
            <a:r>
              <a:rPr lang="en-US" sz="1600" dirty="0" smtClean="0">
                <a:ea typeface="+mn-ea"/>
              </a:rPr>
              <a:t>Ports that have not already done so are encouraged to develop a Business Continuity/Resumption of Trade Plan</a:t>
            </a:r>
          </a:p>
          <a:p>
            <a:pPr>
              <a:tabLst>
                <a:tab pos="1200150" algn="l"/>
              </a:tabLst>
              <a:defRPr/>
            </a:pPr>
            <a:r>
              <a:rPr lang="en-US" b="1" dirty="0" smtClean="0"/>
              <a:t>Training and Exercises</a:t>
            </a:r>
          </a:p>
          <a:p>
            <a:pPr marL="571501" lvl="2" indent="-233363">
              <a:spcBef>
                <a:spcPct val="60000"/>
              </a:spcBef>
              <a:tabLst>
                <a:tab pos="1200150" algn="l"/>
              </a:tabLst>
              <a:defRPr/>
            </a:pPr>
            <a:r>
              <a:rPr lang="en-US" sz="1600" dirty="0" smtClean="0">
                <a:ea typeface="+mn-ea"/>
              </a:rPr>
              <a:t>Exercises must follow the Area Maritime Security Training Exercise Program (AMSTEP) or the Transportation Security Administration (TSA) Intermodal Security Training Exercise Program (I-STEP) guidelines</a:t>
            </a:r>
          </a:p>
          <a:p>
            <a:pPr>
              <a:tabLst>
                <a:tab pos="1200150" algn="l"/>
              </a:tabLst>
              <a:defRPr/>
            </a:pPr>
            <a:r>
              <a:rPr lang="en-US" b="1" dirty="0" smtClean="0"/>
              <a:t>Equipment Associated with Transportation Worker Identification Credential (TWIC) Implementation</a:t>
            </a:r>
          </a:p>
          <a:p>
            <a:pPr marL="571501" lvl="2" indent="-233363">
              <a:spcBef>
                <a:spcPct val="60000"/>
              </a:spcBef>
              <a:tabLst>
                <a:tab pos="1200150" algn="l"/>
              </a:tabLst>
              <a:defRPr/>
            </a:pPr>
            <a:r>
              <a:rPr lang="en-US" sz="1600" dirty="0" smtClean="0">
                <a:ea typeface="+mn-ea"/>
              </a:rPr>
              <a:t>Infrastructure and installation projects that support TWIC implementation will be given a higher</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PSGP Partners</a:t>
            </a:r>
            <a:endParaRPr lang="en-US" dirty="0"/>
          </a:p>
        </p:txBody>
      </p:sp>
      <p:sp>
        <p:nvSpPr>
          <p:cNvPr id="3" name="Content Placeholder 2"/>
          <p:cNvSpPr>
            <a:spLocks noGrp="1"/>
          </p:cNvSpPr>
          <p:nvPr>
            <p:ph idx="1"/>
          </p:nvPr>
        </p:nvSpPr>
        <p:spPr/>
        <p:txBody>
          <a:bodyPr/>
          <a:lstStyle/>
          <a:p>
            <a:pPr>
              <a:tabLst>
                <a:tab pos="1200150" algn="l"/>
              </a:tabLst>
              <a:defRPr/>
            </a:pPr>
            <a:r>
              <a:rPr lang="en-US" dirty="0" smtClean="0"/>
              <a:t>FEMA designs and operates the administrative mechanisms to implement and manage the PSGP. The U.S. Coast Guard (USCG) provides programmatic subject matter expertise for the maritime industry; coordinates intelligence information and risk/vulnerability assessments to rank and rate critical infrastructure and key resources nationwide; and defines parameters for identifying, protecting, deterring, responding, and recovering from terrorist attacks</a:t>
            </a:r>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PSGP Review Process</a:t>
            </a:r>
            <a:endParaRPr lang="en-US" dirty="0"/>
          </a:p>
        </p:txBody>
      </p:sp>
      <p:sp>
        <p:nvSpPr>
          <p:cNvPr id="3" name="Content Placeholder 2"/>
          <p:cNvSpPr>
            <a:spLocks noGrp="1"/>
          </p:cNvSpPr>
          <p:nvPr>
            <p:ph idx="1"/>
          </p:nvPr>
        </p:nvSpPr>
        <p:spPr/>
        <p:txBody>
          <a:bodyPr/>
          <a:lstStyle/>
          <a:p>
            <a:pPr>
              <a:tabLst>
                <a:tab pos="1200150" algn="l"/>
              </a:tabLst>
              <a:defRPr/>
            </a:pPr>
            <a:r>
              <a:rPr lang="en-US" dirty="0" smtClean="0"/>
              <a:t>PSGP has competitive and non-competitive, as well as local and Federal components to its three review processes</a:t>
            </a:r>
          </a:p>
          <a:p>
            <a:pPr marL="681038" lvl="2" indent="-342900">
              <a:spcBef>
                <a:spcPct val="60000"/>
              </a:spcBef>
              <a:buFont typeface="+mj-lt"/>
              <a:buAutoNum type="arabicPeriod"/>
              <a:tabLst>
                <a:tab pos="1200150" algn="l"/>
              </a:tabLst>
              <a:defRPr/>
            </a:pPr>
            <a:r>
              <a:rPr lang="en-US" sz="1600" b="1" dirty="0" smtClean="0"/>
              <a:t>Initial Review: </a:t>
            </a:r>
            <a:r>
              <a:rPr lang="en-US" sz="1600" dirty="0" smtClean="0"/>
              <a:t>FEMA conducts an initial review of all PSGP applications for completion.  Applications passing this review are grouped by port area and provided to the applicable Captain of the Port (COTP) for further review</a:t>
            </a:r>
          </a:p>
          <a:p>
            <a:pPr marL="681038" lvl="2" indent="-342900">
              <a:spcBef>
                <a:spcPct val="60000"/>
              </a:spcBef>
              <a:buFont typeface="+mj-lt"/>
              <a:buAutoNum type="arabicPeriod"/>
              <a:tabLst>
                <a:tab pos="1200150" algn="l"/>
              </a:tabLst>
              <a:defRPr/>
            </a:pPr>
            <a:r>
              <a:rPr lang="en-US" sz="1600" b="1" dirty="0" smtClean="0"/>
              <a:t>Field Review: </a:t>
            </a:r>
            <a:r>
              <a:rPr lang="en-US" sz="1600" dirty="0" smtClean="0"/>
              <a:t>Field-level reviews are managed by the COTP in coordination with Maritime Administration (MARAD) and Area Maritime Security Committees (AMSC). Field Reviewers may be Federal, State, and local personnel who advise the COTP as local area subject matter experts; they complete Field Review Forms for each project with scores, prioritization, and supporting comments/justification</a:t>
            </a:r>
          </a:p>
          <a:p>
            <a:pPr marL="681038" lvl="2" indent="-342900">
              <a:spcBef>
                <a:spcPct val="60000"/>
              </a:spcBef>
              <a:buFont typeface="+mj-lt"/>
              <a:buAutoNum type="arabicPeriod"/>
              <a:tabLst>
                <a:tab pos="1200150" algn="l"/>
              </a:tabLst>
              <a:defRPr/>
            </a:pPr>
            <a:r>
              <a:rPr lang="en-US" sz="1600" b="1" dirty="0" smtClean="0"/>
              <a:t>National Review: </a:t>
            </a:r>
            <a:r>
              <a:rPr lang="en-US" sz="1600" dirty="0" smtClean="0"/>
              <a:t>The National Review Panel (NRP) convenes to review each project and develop a final list of recommend funding. The NRP consists of Federal representatives from FEMA, USCG, MARAD, Transportation Security Administration (TSA), Customs and Border Patrol (CBP), Domestic Nuclear Detection Office (DNDO), and Buffer Zone Protection Program (BZPP). A risk-based algorithm is applied to the NRP’s validated, prioritized list for each port area in all groups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Security Grant Program (TSGP)</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25</a:t>
            </a:fld>
            <a:endParaRPr lang="en-US" dirty="0"/>
          </a:p>
        </p:txBody>
      </p:sp>
      <p:graphicFrame>
        <p:nvGraphicFramePr>
          <p:cNvPr id="6" name="Group 138"/>
          <p:cNvGraphicFramePr>
            <a:graphicFrameLocks noGrp="1"/>
          </p:cNvGraphicFramePr>
          <p:nvPr>
            <p:ph idx="4294967295"/>
            <p:extLst>
              <p:ext uri="{D42A27DB-BD31-4B8C-83A1-F6EECF244321}">
                <p14:modId xmlns="" xmlns:p14="http://schemas.microsoft.com/office/powerpoint/2010/main" val="3890748512"/>
              </p:ext>
            </p:extLst>
          </p:nvPr>
        </p:nvGraphicFramePr>
        <p:xfrm>
          <a:off x="304800" y="1219200"/>
          <a:ext cx="8610599" cy="5004766"/>
        </p:xfrm>
        <a:graphic>
          <a:graphicData uri="http://schemas.openxmlformats.org/drawingml/2006/table">
            <a:tbl>
              <a:tblPr/>
              <a:tblGrid>
                <a:gridCol w="838200"/>
                <a:gridCol w="5257800"/>
                <a:gridCol w="1295400"/>
                <a:gridCol w="1219199"/>
              </a:tblGrid>
              <a:tr h="228600">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Program Overview</a:t>
                      </a:r>
                    </a:p>
                  </a:txBody>
                  <a:tcPr marL="91430" marR="91430" marT="45715" marB="45715"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2011</a:t>
                      </a:r>
                    </a:p>
                  </a:txBody>
                  <a:tcPr marL="91430" marR="91430"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2012</a:t>
                      </a:r>
                    </a:p>
                  </a:txBody>
                  <a:tcPr marL="91430" marR="91430"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143010">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cap="none" normalizeH="0" baseline="0" dirty="0" smtClean="0">
                          <a:ln>
                            <a:noFill/>
                          </a:ln>
                          <a:solidFill>
                            <a:schemeClr val="bg1"/>
                          </a:solidFill>
                          <a:effectLst/>
                          <a:latin typeface="Arial" pitchFamily="34" charset="0"/>
                          <a:cs typeface="Arial" pitchFamily="34" charset="0"/>
                        </a:rPr>
                        <a:t>Purpose:</a:t>
                      </a:r>
                      <a:r>
                        <a:rPr kumimoji="0" lang="en-US" sz="1200" b="0" i="0" u="none" strike="noStrike" cap="none" normalizeH="0" baseline="0" dirty="0" smtClean="0">
                          <a:ln>
                            <a:noFill/>
                          </a:ln>
                          <a:solidFill>
                            <a:schemeClr val="bg1"/>
                          </a:solidFill>
                          <a:effectLst/>
                          <a:latin typeface="Arial" pitchFamily="34" charset="0"/>
                          <a:cs typeface="Arial" pitchFamily="34" charset="0"/>
                        </a:rPr>
                        <a:t> TSGP provides funds to owners and operators of transit systems to protect critical surface transportation infrastructure and the traveling public from acts of terrorism, major disasters, and other emergencies.</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cap="none" normalizeH="0" baseline="0" dirty="0" smtClean="0">
                          <a:ln>
                            <a:noFill/>
                          </a:ln>
                          <a:solidFill>
                            <a:schemeClr val="bg1"/>
                          </a:solidFill>
                          <a:effectLst/>
                          <a:latin typeface="Arial" pitchFamily="34" charset="0"/>
                          <a:cs typeface="Arial" pitchFamily="34" charset="0"/>
                        </a:rPr>
                        <a:t>Eligibility:</a:t>
                      </a:r>
                      <a:r>
                        <a:rPr kumimoji="0" lang="en-US" sz="1200" b="0" i="0" u="none" strike="noStrike" cap="none" normalizeH="0" baseline="0" dirty="0" smtClean="0">
                          <a:ln>
                            <a:noFill/>
                          </a:ln>
                          <a:solidFill>
                            <a:schemeClr val="bg1"/>
                          </a:solidFill>
                          <a:effectLst/>
                          <a:latin typeface="Arial" pitchFamily="34" charset="0"/>
                          <a:cs typeface="Arial" pitchFamily="34" charset="0"/>
                        </a:rPr>
                        <a:t> </a:t>
                      </a:r>
                      <a:r>
                        <a:rPr lang="en-US" sz="1200" kern="1200" dirty="0" smtClean="0">
                          <a:solidFill>
                            <a:schemeClr val="bg1"/>
                          </a:solidFill>
                          <a:latin typeface="Arial" pitchFamily="34" charset="0"/>
                          <a:ea typeface="+mn-ea"/>
                          <a:cs typeface="Arial" pitchFamily="34" charset="0"/>
                        </a:rPr>
                        <a:t>Eligible transit agencies are determined based on daily unlinked passenger trips (ridership) and transit systems that serve historically eligible UASI jurisdictions. </a:t>
                      </a:r>
                    </a:p>
                  </a:txBody>
                  <a:tcPr marL="91430" marR="91430" marT="45715" marB="45715"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$200,079,000</a:t>
                      </a:r>
                    </a:p>
                  </a:txBody>
                  <a:tcPr marL="91430" marR="91430"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$87,500,000</a:t>
                      </a:r>
                    </a:p>
                  </a:txBody>
                  <a:tcPr marL="91430" marR="91430"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4988">
                <a:tc gridSpan="4">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200" b="1" i="0" u="none" strike="noStrike" cap="none" normalizeH="0" baseline="0" dirty="0" smtClean="0">
                        <a:ln>
                          <a:noFill/>
                        </a:ln>
                        <a:solidFill>
                          <a:schemeClr val="bg1"/>
                        </a:solidFill>
                        <a:effectLst/>
                        <a:latin typeface="Arial" pitchFamily="34" charset="0"/>
                        <a:cs typeface="Arial" pitchFamily="34" charset="0"/>
                      </a:endParaRPr>
                    </a:p>
                  </a:txBody>
                  <a:tcPr marL="91430" marR="91430" marT="45715" marB="45715"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31678">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2007</a:t>
                      </a:r>
                      <a:endParaRPr lang="en-US" sz="1200" kern="1200" dirty="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All funding was awarded through the SAA</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Supplemental funding was awarded, via the FY 2007 Supplemental TSGP </a:t>
                      </a:r>
                    </a:p>
                  </a:txBody>
                  <a:tcPr marL="87394" marR="87394"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87394" marR="87394" anchor="ctr"/>
                </a:tc>
                <a:tc hMerge="1">
                  <a:txBody>
                    <a:bodyPr/>
                    <a:lstStyle/>
                    <a:p>
                      <a:endParaRPr lang="en-US"/>
                    </a:p>
                  </a:txBody>
                  <a:tcPr/>
                </a:tc>
              </a:tr>
              <a:tr h="146518">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2008</a:t>
                      </a:r>
                      <a:endParaRPr lang="en-US" sz="1200" kern="1200" dirty="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Law enforcement agencies were allowed to be sub-grantees </a:t>
                      </a:r>
                    </a:p>
                  </a:txBody>
                  <a:tcPr marL="87394" marR="87394"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87394" marR="87394" anchor="ct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r>
              <a:tr h="119188">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2009</a:t>
                      </a:r>
                      <a:endParaRPr lang="en-US" sz="1200" kern="1200" dirty="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All funding</a:t>
                      </a:r>
                      <a:r>
                        <a:rPr lang="en-US" sz="1200" kern="1200" baseline="0" dirty="0" smtClean="0">
                          <a:solidFill>
                            <a:schemeClr val="bg1"/>
                          </a:solidFill>
                          <a:latin typeface="Arial" pitchFamily="34" charset="0"/>
                          <a:ea typeface="+mn-ea"/>
                          <a:cs typeface="Arial" pitchFamily="34" charset="0"/>
                        </a:rPr>
                        <a:t> was awarded directly to Transit Agencies</a:t>
                      </a:r>
                      <a:endParaRPr lang="en-US" sz="1200" kern="1200" dirty="0" smtClean="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87394" marR="87394" anchor="ct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r>
              <a:tr h="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ARRA</a:t>
                      </a:r>
                      <a:endParaRPr lang="en-US" sz="1200" kern="1200" dirty="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There</a:t>
                      </a:r>
                      <a:r>
                        <a:rPr lang="en-US" sz="1200" kern="1200" baseline="0" dirty="0" smtClean="0">
                          <a:solidFill>
                            <a:schemeClr val="bg1"/>
                          </a:solidFill>
                          <a:latin typeface="Arial" pitchFamily="34" charset="0"/>
                          <a:ea typeface="+mn-ea"/>
                          <a:cs typeface="Arial" pitchFamily="34" charset="0"/>
                        </a:rPr>
                        <a:t> were no Tier’s and all applications were fully competitive</a:t>
                      </a:r>
                      <a:endParaRPr lang="en-US" sz="1200" kern="1200" dirty="0" smtClean="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87394" marR="87394" anchor="ct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r>
              <a:tr h="140728">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lang="en-US" sz="1200" kern="1200" dirty="0" smtClean="0">
                          <a:solidFill>
                            <a:schemeClr val="bg1"/>
                          </a:solidFill>
                          <a:latin typeface="Arial" pitchFamily="34" charset="0"/>
                          <a:ea typeface="+mn-ea"/>
                          <a:cs typeface="Arial" pitchFamily="34" charset="0"/>
                        </a:rPr>
                        <a:t>FY 2010</a:t>
                      </a:r>
                      <a:endParaRPr lang="en-US" sz="1200" kern="1200" dirty="0">
                        <a:solidFill>
                          <a:schemeClr val="bg1"/>
                        </a:solidFill>
                        <a:latin typeface="Arial" pitchFamily="34" charset="0"/>
                        <a:ea typeface="+mn-ea"/>
                        <a:cs typeface="Arial" pitchFamily="34" charset="0"/>
                      </a:endParaRP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The minimum project cost amount was eliminated per stakeholder feedback for TSGP</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Operational Package (OPack) period of performance  was extended from 30 months to 36 months</a:t>
                      </a:r>
                    </a:p>
                  </a:txBody>
                  <a:tcPr marL="87394" marR="87394" anchor="ctr">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kumimoji="0" lang="en-US" sz="1200" b="0" i="0" u="none" strike="noStrike" kern="1200" cap="none" normalizeH="0" baseline="0" dirty="0" smtClean="0">
                        <a:ln>
                          <a:noFill/>
                        </a:ln>
                        <a:solidFill>
                          <a:schemeClr val="tx1"/>
                        </a:solidFill>
                        <a:effectLst/>
                        <a:latin typeface="Arial" charset="0"/>
                        <a:ea typeface="+mn-ea"/>
                        <a:cs typeface="+mn-cs"/>
                      </a:endParaRPr>
                    </a:p>
                  </a:txBody>
                  <a:tcPr marL="87394" marR="87394" anchor="ct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anchor="ctr"/>
                </a:tc>
              </a:tr>
              <a:tr h="549167">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Arial" pitchFamily="34" charset="0"/>
                          <a:ea typeface="+mn-ea"/>
                          <a:cs typeface="Arial" pitchFamily="34" charset="0"/>
                        </a:rPr>
                        <a:t>FY 2011</a:t>
                      </a: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kumimoji="0" lang="en-US" sz="1200" b="0" i="0" u="none" strike="noStrike" cap="none" normalizeH="0" baseline="0" dirty="0" smtClean="0">
                          <a:ln>
                            <a:noFill/>
                          </a:ln>
                          <a:solidFill>
                            <a:schemeClr val="bg1"/>
                          </a:solidFill>
                          <a:effectLst/>
                          <a:latin typeface="Arial" charset="0"/>
                        </a:rPr>
                        <a:t>The TSGP period of performance was extended from 36 months to 48 months for Capital projects and will remain 36 months for </a:t>
                      </a:r>
                      <a:r>
                        <a:rPr lang="en-US" sz="1200" kern="1200" dirty="0" smtClean="0">
                          <a:solidFill>
                            <a:schemeClr val="bg1"/>
                          </a:solidFill>
                          <a:latin typeface="+mn-lt"/>
                          <a:ea typeface="+mn-ea"/>
                          <a:cs typeface="+mn-cs"/>
                        </a:rPr>
                        <a:t>Operational projects</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mn-lt"/>
                          <a:ea typeface="+mn-ea"/>
                          <a:cs typeface="+mn-cs"/>
                        </a:rPr>
                        <a:t>The application and review process was</a:t>
                      </a:r>
                      <a:r>
                        <a:rPr lang="en-US" sz="1200" kern="1200" baseline="0" dirty="0" smtClean="0">
                          <a:solidFill>
                            <a:schemeClr val="bg1"/>
                          </a:solidFill>
                          <a:latin typeface="+mn-lt"/>
                          <a:ea typeface="+mn-ea"/>
                          <a:cs typeface="+mn-cs"/>
                        </a:rPr>
                        <a:t> made </a:t>
                      </a:r>
                      <a:r>
                        <a:rPr lang="en-US" sz="1200" kern="1200" dirty="0" smtClean="0">
                          <a:solidFill>
                            <a:schemeClr val="bg1"/>
                          </a:solidFill>
                          <a:latin typeface="+mn-lt"/>
                          <a:ea typeface="+mn-ea"/>
                          <a:cs typeface="+mn-cs"/>
                        </a:rPr>
                        <a:t>fully competitive and Tiers</a:t>
                      </a:r>
                      <a:r>
                        <a:rPr lang="en-US" sz="1200" kern="1200" baseline="0" dirty="0" smtClean="0">
                          <a:solidFill>
                            <a:schemeClr val="bg1"/>
                          </a:solidFill>
                          <a:latin typeface="+mn-lt"/>
                          <a:ea typeface="+mn-ea"/>
                          <a:cs typeface="+mn-cs"/>
                        </a:rPr>
                        <a:t> were been eliminated</a:t>
                      </a:r>
                      <a:r>
                        <a:rPr lang="en-US" sz="1200" kern="1200" dirty="0" smtClean="0">
                          <a:solidFill>
                            <a:schemeClr val="bg1"/>
                          </a:solidFill>
                          <a:latin typeface="+mn-lt"/>
                          <a:ea typeface="+mn-ea"/>
                          <a:cs typeface="+mn-cs"/>
                        </a:rPr>
                        <a:t>. </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Top Transit Asset List (TTAL) was developed and</a:t>
                      </a:r>
                      <a:r>
                        <a:rPr lang="en-US" sz="1200" kern="1200" baseline="0" dirty="0" smtClean="0">
                          <a:solidFill>
                            <a:schemeClr val="bg1"/>
                          </a:solidFill>
                          <a:latin typeface="Arial" pitchFamily="34" charset="0"/>
                          <a:ea typeface="+mn-ea"/>
                          <a:cs typeface="Arial" pitchFamily="34" charset="0"/>
                        </a:rPr>
                        <a:t> projects on the list have been funded</a:t>
                      </a:r>
                      <a:endParaRPr lang="en-US" sz="1200" kern="1200" dirty="0" smtClean="0">
                        <a:solidFill>
                          <a:schemeClr val="bg1"/>
                        </a:solidFill>
                        <a:latin typeface="Arial" pitchFamily="34" charset="0"/>
                        <a:ea typeface="+mn-ea"/>
                        <a:cs typeface="Arial" pitchFamily="34" charset="0"/>
                      </a:endParaRPr>
                    </a:p>
                  </a:txBody>
                  <a:tcPr marL="87384" marR="87384"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87384" marR="87384" marT="45715" marB="45715" horzOverflow="overflow"/>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91430" marR="91430" marT="45715" marB="45715" horzOverflow="overflow"/>
                </a:tc>
              </a:tr>
              <a:tr h="28642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bg1"/>
                          </a:solidFill>
                          <a:latin typeface="Arial" pitchFamily="34" charset="0"/>
                          <a:ea typeface="+mn-ea"/>
                          <a:cs typeface="Arial" pitchFamily="34" charset="0"/>
                        </a:rPr>
                        <a:t>FY 2012</a:t>
                      </a:r>
                    </a:p>
                  </a:txBody>
                  <a:tcPr marL="87394" marR="87394"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To be consistent SHSP, UASI, and PSGP methodologies, TSGP risk formula adds a new vulnerability component.  This was formulated in conjunction with TSA’s analysis of vulnerable transit areas. </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b="0" kern="1200" baseline="0" dirty="0" smtClean="0">
                          <a:solidFill>
                            <a:schemeClr val="bg1"/>
                          </a:solidFill>
                          <a:latin typeface="Arial" pitchFamily="34" charset="0"/>
                          <a:ea typeface="+mn-ea"/>
                          <a:cs typeface="Arial" pitchFamily="34" charset="0"/>
                        </a:rPr>
                        <a:t>For all FY 2012 awards the period of performance is 24 months</a:t>
                      </a:r>
                      <a:endParaRPr lang="en-US" sz="1200" kern="1200" dirty="0" smtClean="0">
                        <a:solidFill>
                          <a:schemeClr val="bg1"/>
                        </a:solidFill>
                        <a:latin typeface="Arial" pitchFamily="34" charset="0"/>
                        <a:ea typeface="+mn-ea"/>
                        <a:cs typeface="Arial" pitchFamily="34" charset="0"/>
                      </a:endParaRPr>
                    </a:p>
                  </a:txBody>
                  <a:tcPr marL="87384" marR="87384"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b="0" kern="1200" dirty="0" smtClean="0">
                        <a:solidFill>
                          <a:schemeClr val="tx1"/>
                        </a:solidFill>
                        <a:latin typeface="Arial" pitchFamily="34" charset="0"/>
                        <a:ea typeface="+mn-ea"/>
                        <a:cs typeface="Arial" pitchFamily="34" charset="0"/>
                      </a:endParaRPr>
                    </a:p>
                  </a:txBody>
                  <a:tcPr marL="87384" marR="87384" marT="45715" marB="45715" horzOverflow="overflow"/>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b="0" kern="1200" dirty="0" smtClean="0">
                        <a:solidFill>
                          <a:schemeClr val="tx1"/>
                        </a:solidFill>
                        <a:latin typeface="Arial" pitchFamily="34" charset="0"/>
                        <a:ea typeface="+mn-ea"/>
                        <a:cs typeface="Arial" pitchFamily="34" charset="0"/>
                      </a:endParaRPr>
                    </a:p>
                  </a:txBody>
                  <a:tcPr marL="91430" marR="91430" marT="45715" marB="45715" horzOverflow="overflow"/>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TSGP Risk Formula</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26</a:t>
            </a:fld>
            <a:endParaRPr lang="en-US" dirty="0"/>
          </a:p>
        </p:txBody>
      </p:sp>
      <p:grpSp>
        <p:nvGrpSpPr>
          <p:cNvPr id="89" name="Group 88"/>
          <p:cNvGrpSpPr/>
          <p:nvPr/>
        </p:nvGrpSpPr>
        <p:grpSpPr>
          <a:xfrm>
            <a:off x="174171" y="1371600"/>
            <a:ext cx="8969829" cy="4762840"/>
            <a:chOff x="101600" y="830240"/>
            <a:chExt cx="8969829" cy="4762840"/>
          </a:xfrm>
        </p:grpSpPr>
        <p:cxnSp>
          <p:nvCxnSpPr>
            <p:cNvPr id="90" name="Straight Connector 89"/>
            <p:cNvCxnSpPr/>
            <p:nvPr/>
          </p:nvCxnSpPr>
          <p:spPr>
            <a:xfrm rot="16200000" flipH="1">
              <a:off x="2803434" y="4785360"/>
              <a:ext cx="640080" cy="0"/>
            </a:xfrm>
            <a:prstGeom prst="line">
              <a:avLst/>
            </a:prstGeom>
            <a:noFill/>
            <a:ln w="28575" cap="flat" cmpd="sng" algn="ctr">
              <a:solidFill>
                <a:sysClr val="windowText" lastClr="000000"/>
              </a:solidFill>
              <a:prstDash val="solid"/>
            </a:ln>
            <a:effectLst/>
          </p:spPr>
        </p:cxnSp>
        <p:cxnSp>
          <p:nvCxnSpPr>
            <p:cNvPr id="91" name="Straight Connector 90"/>
            <p:cNvCxnSpPr/>
            <p:nvPr/>
          </p:nvCxnSpPr>
          <p:spPr>
            <a:xfrm rot="16200000" flipH="1">
              <a:off x="6281057" y="2819400"/>
              <a:ext cx="1371600" cy="0"/>
            </a:xfrm>
            <a:prstGeom prst="line">
              <a:avLst/>
            </a:prstGeom>
            <a:noFill/>
            <a:ln w="28575" cap="flat" cmpd="sng" algn="ctr">
              <a:solidFill>
                <a:sysClr val="windowText" lastClr="000000"/>
              </a:solidFill>
              <a:prstDash val="solid"/>
            </a:ln>
            <a:effectLst/>
          </p:spPr>
        </p:cxnSp>
        <p:cxnSp>
          <p:nvCxnSpPr>
            <p:cNvPr id="92" name="Straight Connector 91"/>
            <p:cNvCxnSpPr/>
            <p:nvPr/>
          </p:nvCxnSpPr>
          <p:spPr>
            <a:xfrm rot="16200000" flipH="1">
              <a:off x="3421417" y="3642360"/>
              <a:ext cx="640080" cy="0"/>
            </a:xfrm>
            <a:prstGeom prst="line">
              <a:avLst/>
            </a:prstGeom>
            <a:noFill/>
            <a:ln w="28575" cap="flat" cmpd="sng" algn="ctr">
              <a:solidFill>
                <a:sysClr val="windowText" lastClr="000000"/>
              </a:solidFill>
              <a:prstDash val="solid"/>
            </a:ln>
            <a:effectLst/>
          </p:spPr>
        </p:cxnSp>
        <p:cxnSp>
          <p:nvCxnSpPr>
            <p:cNvPr id="93" name="Straight Connector 92"/>
            <p:cNvCxnSpPr/>
            <p:nvPr/>
          </p:nvCxnSpPr>
          <p:spPr>
            <a:xfrm rot="16200000" flipH="1">
              <a:off x="4031343" y="4861560"/>
              <a:ext cx="640080" cy="0"/>
            </a:xfrm>
            <a:prstGeom prst="line">
              <a:avLst/>
            </a:prstGeom>
            <a:noFill/>
            <a:ln w="28575" cap="flat" cmpd="sng" algn="ctr">
              <a:solidFill>
                <a:sysClr val="windowText" lastClr="000000"/>
              </a:solidFill>
              <a:prstDash val="solid"/>
            </a:ln>
            <a:effectLst/>
          </p:spPr>
        </p:cxnSp>
        <p:sp>
          <p:nvSpPr>
            <p:cNvPr id="94" name="_s979007"/>
            <p:cNvSpPr>
              <a:spLocks noChangeArrowheads="1"/>
            </p:cNvSpPr>
            <p:nvPr/>
          </p:nvSpPr>
          <p:spPr bwMode="auto">
            <a:xfrm>
              <a:off x="6162874" y="1981200"/>
              <a:ext cx="1654629" cy="685800"/>
            </a:xfrm>
            <a:prstGeom prst="roundRect">
              <a:avLst>
                <a:gd name="adj" fmla="val 16667"/>
              </a:avLst>
            </a:prstGeom>
            <a:solidFill>
              <a:sysClr val="window" lastClr="FFFFFF">
                <a:lumMod val="65000"/>
              </a:sys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0" tIns="0" rIns="0" bIns="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itchFamily="34" charset="0"/>
                  <a:ea typeface="+mn-ea"/>
                  <a:cs typeface="Arial" pitchFamily="34" charset="0"/>
                </a:rPr>
                <a:t>Bus</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itchFamily="34" charset="0"/>
                  <a:ea typeface="+mn-ea"/>
                  <a:cs typeface="Arial" pitchFamily="34" charset="0"/>
                </a:rPr>
                <a:t>(5%)</a:t>
              </a:r>
            </a:p>
          </p:txBody>
        </p:sp>
        <p:sp>
          <p:nvSpPr>
            <p:cNvPr id="95" name="TextBox 112"/>
            <p:cNvSpPr txBox="1">
              <a:spLocks noChangeArrowheads="1"/>
            </p:cNvSpPr>
            <p:nvPr/>
          </p:nvSpPr>
          <p:spPr bwMode="auto">
            <a:xfrm>
              <a:off x="2830286" y="2068513"/>
              <a:ext cx="3483429" cy="523220"/>
            </a:xfrm>
            <a:prstGeom prst="rect">
              <a:avLst/>
            </a:prstGeom>
            <a:noFill/>
            <a:ln w="9525">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prstClr val="black"/>
                  </a:solidFill>
                  <a:effectLst/>
                  <a:uLnTx/>
                  <a:uFillTx/>
                  <a:latin typeface="Arial" pitchFamily="34" charset="0"/>
                  <a:cs typeface="Arial" pitchFamily="34" charset="0"/>
                </a:rPr>
                <a:t>+</a:t>
              </a:r>
            </a:p>
          </p:txBody>
        </p:sp>
        <p:cxnSp>
          <p:nvCxnSpPr>
            <p:cNvPr id="96" name="Straight Connector 95"/>
            <p:cNvCxnSpPr/>
            <p:nvPr/>
          </p:nvCxnSpPr>
          <p:spPr>
            <a:xfrm rot="5400000">
              <a:off x="4473575" y="1654175"/>
              <a:ext cx="196850" cy="0"/>
            </a:xfrm>
            <a:prstGeom prst="line">
              <a:avLst/>
            </a:prstGeom>
            <a:noFill/>
            <a:ln w="28575" cap="flat" cmpd="sng" algn="ctr">
              <a:solidFill>
                <a:sysClr val="windowText" lastClr="000000"/>
              </a:solidFill>
              <a:prstDash val="solid"/>
            </a:ln>
            <a:effectLst/>
          </p:spPr>
        </p:cxnSp>
        <p:cxnSp>
          <p:nvCxnSpPr>
            <p:cNvPr id="97" name="Straight Connector 61"/>
            <p:cNvCxnSpPr>
              <a:stCxn id="94" idx="0"/>
              <a:endCxn id="99" idx="0"/>
            </p:cNvCxnSpPr>
            <p:nvPr/>
          </p:nvCxnSpPr>
          <p:spPr>
            <a:xfrm rot="16200000" flipV="1">
              <a:off x="4598142" y="-410809"/>
              <a:ext cx="1588" cy="4784017"/>
            </a:xfrm>
            <a:prstGeom prst="bentConnector3">
              <a:avLst>
                <a:gd name="adj1" fmla="val 14395466"/>
              </a:avLst>
            </a:prstGeom>
            <a:noFill/>
            <a:ln w="28575" cap="flat" cmpd="sng" algn="ctr">
              <a:solidFill>
                <a:sysClr val="windowText" lastClr="000000"/>
              </a:solidFill>
              <a:prstDash val="solid"/>
            </a:ln>
            <a:effectLst/>
          </p:spPr>
        </p:cxnSp>
        <p:cxnSp>
          <p:nvCxnSpPr>
            <p:cNvPr id="98" name="Straight Connector 97"/>
            <p:cNvCxnSpPr>
              <a:stCxn id="99" idx="0"/>
              <a:endCxn id="100" idx="0"/>
            </p:cNvCxnSpPr>
            <p:nvPr/>
          </p:nvCxnSpPr>
          <p:spPr>
            <a:xfrm rot="16200000" flipH="1">
              <a:off x="1626265" y="2561107"/>
              <a:ext cx="1174329" cy="14514"/>
            </a:xfrm>
            <a:prstGeom prst="line">
              <a:avLst/>
            </a:prstGeom>
            <a:noFill/>
            <a:ln w="28575" cap="flat" cmpd="sng" algn="ctr">
              <a:solidFill>
                <a:sysClr val="windowText" lastClr="000000"/>
              </a:solidFill>
              <a:prstDash val="solid"/>
            </a:ln>
            <a:effectLst/>
          </p:spPr>
        </p:cxnSp>
        <p:sp>
          <p:nvSpPr>
            <p:cNvPr id="99" name="_s979007"/>
            <p:cNvSpPr>
              <a:spLocks noChangeArrowheads="1"/>
            </p:cNvSpPr>
            <p:nvPr/>
          </p:nvSpPr>
          <p:spPr bwMode="auto">
            <a:xfrm>
              <a:off x="1378858" y="1981200"/>
              <a:ext cx="1654629" cy="685800"/>
            </a:xfrm>
            <a:prstGeom prst="roundRect">
              <a:avLst>
                <a:gd name="adj" fmla="val 16667"/>
              </a:avLst>
            </a:prstGeom>
            <a:solidFill>
              <a:sysClr val="window" lastClr="FFFFFF">
                <a:lumMod val="65000"/>
              </a:sys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0" tIns="0" rIns="0" bIns="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itchFamily="34" charset="0"/>
                  <a:ea typeface="+mn-ea"/>
                  <a:cs typeface="Arial" pitchFamily="34" charset="0"/>
                </a:rPr>
                <a:t>Rail</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itchFamily="34" charset="0"/>
                  <a:ea typeface="+mn-ea"/>
                  <a:cs typeface="Arial" pitchFamily="34" charset="0"/>
                </a:rPr>
                <a:t>(95%)</a:t>
              </a:r>
            </a:p>
          </p:txBody>
        </p:sp>
        <p:sp>
          <p:nvSpPr>
            <p:cNvPr id="100" name="Rounded Rectangle 79"/>
            <p:cNvSpPr>
              <a:spLocks noChangeArrowheads="1"/>
            </p:cNvSpPr>
            <p:nvPr/>
          </p:nvSpPr>
          <p:spPr bwMode="auto">
            <a:xfrm>
              <a:off x="1611086" y="3155529"/>
              <a:ext cx="1219200" cy="640080"/>
            </a:xfrm>
            <a:prstGeom prst="roundRect">
              <a:avLst>
                <a:gd name="adj" fmla="val 16667"/>
              </a:avLst>
            </a:prstGeom>
            <a:solidFill>
              <a:srgbClr val="9BBB59">
                <a:lumMod val="75000"/>
              </a:srgb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Vulnerability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(20%)</a:t>
              </a:r>
            </a:p>
          </p:txBody>
        </p:sp>
        <p:sp>
          <p:nvSpPr>
            <p:cNvPr id="101" name="Rounded Rectangle 79"/>
            <p:cNvSpPr>
              <a:spLocks noChangeArrowheads="1"/>
            </p:cNvSpPr>
            <p:nvPr/>
          </p:nvSpPr>
          <p:spPr bwMode="auto">
            <a:xfrm>
              <a:off x="3131857" y="3155529"/>
              <a:ext cx="1219200" cy="640080"/>
            </a:xfrm>
            <a:prstGeom prst="roundRect">
              <a:avLst>
                <a:gd name="adj" fmla="val 16667"/>
              </a:avLst>
            </a:prstGeom>
            <a:solidFill>
              <a:srgbClr val="4F81BD">
                <a:lumMod val="75000"/>
              </a:srgb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Consequence (50%)</a:t>
              </a:r>
            </a:p>
          </p:txBody>
        </p:sp>
        <p:sp>
          <p:nvSpPr>
            <p:cNvPr id="102" name="TextBox 112"/>
            <p:cNvSpPr txBox="1">
              <a:spLocks noChangeArrowheads="1"/>
            </p:cNvSpPr>
            <p:nvPr/>
          </p:nvSpPr>
          <p:spPr bwMode="auto">
            <a:xfrm flipH="1">
              <a:off x="1329904" y="4693920"/>
              <a:ext cx="228860" cy="369332"/>
            </a:xfrm>
            <a:prstGeom prst="rect">
              <a:avLst/>
            </a:prstGeom>
            <a:noFill/>
            <a:ln w="9525">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pitchFamily="34" charset="0"/>
                  <a:cs typeface="Arial" pitchFamily="34" charset="0"/>
                </a:rPr>
                <a:t>+</a:t>
              </a:r>
            </a:p>
          </p:txBody>
        </p:sp>
        <p:sp>
          <p:nvSpPr>
            <p:cNvPr id="103" name="Rounded Rectangle 79"/>
            <p:cNvSpPr>
              <a:spLocks noChangeArrowheads="1"/>
            </p:cNvSpPr>
            <p:nvPr/>
          </p:nvSpPr>
          <p:spPr bwMode="auto">
            <a:xfrm>
              <a:off x="3846286" y="4114800"/>
              <a:ext cx="1010194" cy="640080"/>
            </a:xfrm>
            <a:prstGeom prst="roundRect">
              <a:avLst>
                <a:gd name="adj" fmla="val 16667"/>
              </a:avLst>
            </a:prstGeom>
            <a:solidFill>
              <a:srgbClr val="89C4FF"/>
            </a:solidFill>
            <a:ln w="12700" algn="ctr">
              <a:solidFill>
                <a:srgbClr val="4F81BD">
                  <a:lumMod val="75000"/>
                </a:srgbClr>
              </a:solidFill>
              <a:round/>
              <a:headEnd/>
              <a:tailEnd/>
            </a:ln>
            <a:effectLst>
              <a:outerShdw blurRad="50800" dist="38100" dir="8100000" algn="tr" rotWithShape="0">
                <a:prstClr val="black">
                  <a:alpha val="40000"/>
                </a:prstClr>
              </a:outerShdw>
            </a:effectLst>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National Infrastructure Index</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 (25%)</a:t>
              </a:r>
            </a:p>
          </p:txBody>
        </p:sp>
        <p:sp>
          <p:nvSpPr>
            <p:cNvPr id="104" name="Rounded Rectangle 79"/>
            <p:cNvSpPr>
              <a:spLocks noChangeArrowheads="1"/>
            </p:cNvSpPr>
            <p:nvPr/>
          </p:nvSpPr>
          <p:spPr bwMode="auto">
            <a:xfrm>
              <a:off x="2670629" y="4953000"/>
              <a:ext cx="957943" cy="457200"/>
            </a:xfrm>
            <a:prstGeom prst="roundRect">
              <a:avLst>
                <a:gd name="adj" fmla="val 16667"/>
              </a:avLst>
            </a:prstGeom>
            <a:solidFill>
              <a:srgbClr val="6699FF"/>
            </a:solidFill>
            <a:ln w="12700" algn="ctr">
              <a:solidFill>
                <a:srgbClr val="4F81BD">
                  <a:lumMod val="75000"/>
                </a:srgbClr>
              </a:solidFill>
              <a:round/>
              <a:headEnd/>
              <a:tailEnd/>
            </a:ln>
            <a:effectLst>
              <a:outerShdw blurRad="50800" dist="38100" dir="8100000" algn="tr" rotWithShape="0">
                <a:prstClr val="black">
                  <a:alpha val="40000"/>
                </a:prstClr>
              </a:outerShdw>
            </a:effectLst>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APTA Passenger Trips</a:t>
              </a:r>
            </a:p>
          </p:txBody>
        </p:sp>
        <p:sp>
          <p:nvSpPr>
            <p:cNvPr id="105" name="_s979148"/>
            <p:cNvSpPr>
              <a:spLocks noChangeArrowheads="1"/>
            </p:cNvSpPr>
            <p:nvPr/>
          </p:nvSpPr>
          <p:spPr bwMode="auto">
            <a:xfrm>
              <a:off x="3913051" y="4953001"/>
              <a:ext cx="957943" cy="457200"/>
            </a:xfrm>
            <a:prstGeom prst="roundRect">
              <a:avLst>
                <a:gd name="adj" fmla="val 16667"/>
              </a:avLst>
            </a:prstGeom>
            <a:solidFill>
              <a:srgbClr val="89C4FF"/>
            </a:solidFill>
            <a:ln w="12700">
              <a:solidFill>
                <a:srgbClr val="4F81BD">
                  <a:lumMod val="75000"/>
                </a:srgbClr>
              </a:solidFill>
              <a:round/>
              <a:headEnd/>
              <a:tailEnd/>
            </a:ln>
            <a:effectLst>
              <a:outerShdw blurRad="50800" dist="38100" dir="8100000" algn="tr" rotWithShape="0">
                <a:prstClr val="black">
                  <a:alpha val="40000"/>
                </a:prstClr>
              </a:outerShdw>
            </a:effectLst>
          </p:spPr>
          <p:txBody>
            <a:bodyPr lIns="0" tIns="0" rIns="0" bIns="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Underground Track Miles</a:t>
              </a:r>
            </a:p>
          </p:txBody>
        </p:sp>
        <p:cxnSp>
          <p:nvCxnSpPr>
            <p:cNvPr id="106" name="Elbow Connector 105"/>
            <p:cNvCxnSpPr>
              <a:stCxn id="121" idx="1"/>
              <a:endCxn id="122" idx="1"/>
            </p:cNvCxnSpPr>
            <p:nvPr/>
          </p:nvCxnSpPr>
          <p:spPr>
            <a:xfrm rot="10800000" flipV="1">
              <a:off x="1457234" y="4434840"/>
              <a:ext cx="1512" cy="838200"/>
            </a:xfrm>
            <a:prstGeom prst="bentConnector3">
              <a:avLst>
                <a:gd name="adj1" fmla="val 14395466"/>
              </a:avLst>
            </a:prstGeom>
            <a:noFill/>
            <a:ln w="28575" cap="flat" cmpd="sng" algn="ctr">
              <a:solidFill>
                <a:sysClr val="windowText" lastClr="000000"/>
              </a:solidFill>
              <a:prstDash val="solid"/>
            </a:ln>
            <a:effectLst/>
          </p:spPr>
        </p:cxnSp>
        <p:cxnSp>
          <p:nvCxnSpPr>
            <p:cNvPr id="107" name="Straight Connector 61"/>
            <p:cNvCxnSpPr>
              <a:stCxn id="101" idx="0"/>
              <a:endCxn id="108" idx="0"/>
            </p:cNvCxnSpPr>
            <p:nvPr/>
          </p:nvCxnSpPr>
          <p:spPr>
            <a:xfrm rot="16200000" flipV="1">
              <a:off x="2226291" y="1640402"/>
              <a:ext cx="1588" cy="3030257"/>
            </a:xfrm>
            <a:prstGeom prst="bentConnector3">
              <a:avLst>
                <a:gd name="adj1" fmla="val 14395466"/>
              </a:avLst>
            </a:prstGeom>
            <a:noFill/>
            <a:ln w="28575" cap="flat" cmpd="sng" algn="ctr">
              <a:solidFill>
                <a:sysClr val="windowText" lastClr="000000"/>
              </a:solidFill>
              <a:prstDash val="solid"/>
            </a:ln>
            <a:effectLst/>
          </p:spPr>
        </p:cxnSp>
        <p:sp>
          <p:nvSpPr>
            <p:cNvPr id="108" name="Rounded Rectangle 78"/>
            <p:cNvSpPr>
              <a:spLocks noChangeArrowheads="1"/>
            </p:cNvSpPr>
            <p:nvPr/>
          </p:nvSpPr>
          <p:spPr bwMode="auto">
            <a:xfrm>
              <a:off x="101600" y="3155529"/>
              <a:ext cx="1219200" cy="640080"/>
            </a:xfrm>
            <a:prstGeom prst="roundRect">
              <a:avLst>
                <a:gd name="adj" fmla="val 16667"/>
              </a:avLst>
            </a:prstGeom>
            <a:solidFill>
              <a:srgbClr val="F79646">
                <a:lumMod val="75000"/>
              </a:srgb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Threat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(30%)</a:t>
              </a:r>
            </a:p>
          </p:txBody>
        </p:sp>
        <p:cxnSp>
          <p:nvCxnSpPr>
            <p:cNvPr id="109" name="Straight Connector 36"/>
            <p:cNvCxnSpPr>
              <a:stCxn id="103" idx="0"/>
              <a:endCxn id="123" idx="0"/>
            </p:cNvCxnSpPr>
            <p:nvPr/>
          </p:nvCxnSpPr>
          <p:spPr>
            <a:xfrm rot="16200000" flipV="1">
              <a:off x="3737391" y="3500847"/>
              <a:ext cx="1588" cy="1227909"/>
            </a:xfrm>
            <a:prstGeom prst="bentConnector3">
              <a:avLst>
                <a:gd name="adj1" fmla="val 9546477"/>
              </a:avLst>
            </a:prstGeom>
            <a:noFill/>
            <a:ln w="28575" cap="flat" cmpd="sng" algn="ctr">
              <a:solidFill>
                <a:sysClr val="windowText" lastClr="000000"/>
              </a:solidFill>
              <a:prstDash val="solid"/>
            </a:ln>
            <a:effectLst/>
          </p:spPr>
        </p:cxnSp>
        <p:cxnSp>
          <p:nvCxnSpPr>
            <p:cNvPr id="110" name="Straight Connector 109"/>
            <p:cNvCxnSpPr/>
            <p:nvPr/>
          </p:nvCxnSpPr>
          <p:spPr>
            <a:xfrm rot="16200000" flipH="1">
              <a:off x="7483879" y="4250824"/>
              <a:ext cx="1981202" cy="32754"/>
            </a:xfrm>
            <a:prstGeom prst="line">
              <a:avLst/>
            </a:prstGeom>
            <a:noFill/>
            <a:ln w="28575" cap="flat" cmpd="sng" algn="ctr">
              <a:solidFill>
                <a:sysClr val="windowText" lastClr="000000"/>
              </a:solidFill>
              <a:prstDash val="solid"/>
            </a:ln>
            <a:effectLst/>
          </p:spPr>
        </p:cxnSp>
        <p:sp>
          <p:nvSpPr>
            <p:cNvPr id="111" name="Rounded Rectangle 79"/>
            <p:cNvSpPr>
              <a:spLocks noChangeArrowheads="1"/>
            </p:cNvSpPr>
            <p:nvPr/>
          </p:nvSpPr>
          <p:spPr bwMode="auto">
            <a:xfrm>
              <a:off x="6328229" y="3155529"/>
              <a:ext cx="1219200" cy="640080"/>
            </a:xfrm>
            <a:prstGeom prst="roundRect">
              <a:avLst>
                <a:gd name="adj" fmla="val 16667"/>
              </a:avLst>
            </a:prstGeom>
            <a:solidFill>
              <a:srgbClr val="9BBB59">
                <a:lumMod val="75000"/>
              </a:srgb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Vulnerability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(20%)</a:t>
              </a:r>
            </a:p>
          </p:txBody>
        </p:sp>
        <p:sp>
          <p:nvSpPr>
            <p:cNvPr id="112" name="Rounded Rectangle 79"/>
            <p:cNvSpPr>
              <a:spLocks noChangeArrowheads="1"/>
            </p:cNvSpPr>
            <p:nvPr/>
          </p:nvSpPr>
          <p:spPr bwMode="auto">
            <a:xfrm>
              <a:off x="7852229" y="3155529"/>
              <a:ext cx="1219200" cy="640080"/>
            </a:xfrm>
            <a:prstGeom prst="roundRect">
              <a:avLst>
                <a:gd name="adj" fmla="val 16667"/>
              </a:avLst>
            </a:prstGeom>
            <a:solidFill>
              <a:srgbClr val="4F81BD">
                <a:lumMod val="75000"/>
              </a:srgb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Consequence (50%)</a:t>
              </a:r>
            </a:p>
          </p:txBody>
        </p:sp>
        <p:sp>
          <p:nvSpPr>
            <p:cNvPr id="113" name="TextBox 112"/>
            <p:cNvSpPr txBox="1">
              <a:spLocks noChangeArrowheads="1"/>
            </p:cNvSpPr>
            <p:nvPr/>
          </p:nvSpPr>
          <p:spPr bwMode="auto">
            <a:xfrm flipH="1">
              <a:off x="6313716" y="4693920"/>
              <a:ext cx="250047" cy="369332"/>
            </a:xfrm>
            <a:prstGeom prst="rect">
              <a:avLst/>
            </a:prstGeom>
            <a:noFill/>
            <a:ln w="9525">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pitchFamily="34" charset="0"/>
                  <a:cs typeface="Arial" pitchFamily="34" charset="0"/>
                </a:rPr>
                <a:t>+</a:t>
              </a:r>
            </a:p>
          </p:txBody>
        </p:sp>
        <p:sp>
          <p:nvSpPr>
            <p:cNvPr id="114" name="Rounded Rectangle 79"/>
            <p:cNvSpPr>
              <a:spLocks noChangeArrowheads="1"/>
            </p:cNvSpPr>
            <p:nvPr/>
          </p:nvSpPr>
          <p:spPr bwMode="auto">
            <a:xfrm>
              <a:off x="7982857" y="4114800"/>
              <a:ext cx="1010194" cy="640080"/>
            </a:xfrm>
            <a:prstGeom prst="roundRect">
              <a:avLst>
                <a:gd name="adj" fmla="val 16667"/>
              </a:avLst>
            </a:prstGeom>
            <a:solidFill>
              <a:srgbClr val="6699FF"/>
            </a:solidFill>
            <a:ln w="12700" algn="ctr">
              <a:solidFill>
                <a:srgbClr val="4F81BD">
                  <a:lumMod val="75000"/>
                </a:srgbClr>
              </a:solidFill>
              <a:round/>
              <a:headEnd/>
              <a:tailEnd/>
            </a:ln>
            <a:effectLst>
              <a:outerShdw blurRad="50800" dist="38100" dir="8100000" algn="tr" rotWithShape="0">
                <a:prstClr val="black">
                  <a:alpha val="40000"/>
                </a:prstClr>
              </a:outerShdw>
            </a:effectLst>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Population Index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(50%)</a:t>
              </a:r>
            </a:p>
          </p:txBody>
        </p:sp>
        <p:sp>
          <p:nvSpPr>
            <p:cNvPr id="115" name="Rounded Rectangle 79"/>
            <p:cNvSpPr>
              <a:spLocks noChangeArrowheads="1"/>
            </p:cNvSpPr>
            <p:nvPr/>
          </p:nvSpPr>
          <p:spPr bwMode="auto">
            <a:xfrm>
              <a:off x="7982859" y="4953000"/>
              <a:ext cx="957943" cy="457200"/>
            </a:xfrm>
            <a:prstGeom prst="roundRect">
              <a:avLst>
                <a:gd name="adj" fmla="val 16667"/>
              </a:avLst>
            </a:prstGeom>
            <a:solidFill>
              <a:srgbClr val="6699FF"/>
            </a:solidFill>
            <a:ln w="12700" algn="ctr">
              <a:solidFill>
                <a:srgbClr val="4F81BD">
                  <a:lumMod val="75000"/>
                </a:srgbClr>
              </a:solidFill>
              <a:round/>
              <a:headEnd/>
              <a:tailEnd/>
            </a:ln>
            <a:effectLst>
              <a:outerShdw blurRad="50800" dist="38100" dir="8100000" algn="tr" rotWithShape="0">
                <a:prstClr val="black">
                  <a:alpha val="40000"/>
                </a:prstClr>
              </a:outerShdw>
            </a:effectLst>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APTA Passenger Trips</a:t>
              </a:r>
            </a:p>
          </p:txBody>
        </p:sp>
        <p:cxnSp>
          <p:nvCxnSpPr>
            <p:cNvPr id="116" name="Shape 115"/>
            <p:cNvCxnSpPr>
              <a:stCxn id="111" idx="2"/>
              <a:endCxn id="124" idx="1"/>
            </p:cNvCxnSpPr>
            <p:nvPr/>
          </p:nvCxnSpPr>
          <p:spPr>
            <a:xfrm rot="5400000">
              <a:off x="6391701" y="3888710"/>
              <a:ext cx="639231" cy="453030"/>
            </a:xfrm>
            <a:prstGeom prst="bentConnector4">
              <a:avLst>
                <a:gd name="adj1" fmla="val 24967"/>
                <a:gd name="adj2" fmla="val 148057"/>
              </a:avLst>
            </a:prstGeom>
            <a:noFill/>
            <a:ln w="28575" cap="flat" cmpd="sng" algn="ctr">
              <a:solidFill>
                <a:sysClr val="windowText" lastClr="000000"/>
              </a:solidFill>
              <a:prstDash val="solid"/>
            </a:ln>
            <a:effectLst/>
          </p:spPr>
        </p:cxnSp>
        <p:cxnSp>
          <p:nvCxnSpPr>
            <p:cNvPr id="117" name="Elbow Connector 77"/>
            <p:cNvCxnSpPr>
              <a:stCxn id="124" idx="1"/>
              <a:endCxn id="125" idx="1"/>
            </p:cNvCxnSpPr>
            <p:nvPr/>
          </p:nvCxnSpPr>
          <p:spPr>
            <a:xfrm rot="10800000" flipV="1">
              <a:off x="6484799" y="4434840"/>
              <a:ext cx="1512" cy="838200"/>
            </a:xfrm>
            <a:prstGeom prst="bentConnector3">
              <a:avLst>
                <a:gd name="adj1" fmla="val 14395466"/>
              </a:avLst>
            </a:prstGeom>
            <a:noFill/>
            <a:ln w="28575" cap="flat" cmpd="sng" algn="ctr">
              <a:solidFill>
                <a:sysClr val="windowText" lastClr="000000"/>
              </a:solidFill>
              <a:prstDash val="solid"/>
            </a:ln>
            <a:effectLst/>
          </p:spPr>
        </p:cxnSp>
        <p:cxnSp>
          <p:nvCxnSpPr>
            <p:cNvPr id="118" name="Straight Connector 61"/>
            <p:cNvCxnSpPr>
              <a:stCxn id="112" idx="0"/>
              <a:endCxn id="119" idx="0"/>
            </p:cNvCxnSpPr>
            <p:nvPr/>
          </p:nvCxnSpPr>
          <p:spPr>
            <a:xfrm rot="16200000" flipH="1" flipV="1">
              <a:off x="6910534" y="1617880"/>
              <a:ext cx="13647" cy="3088943"/>
            </a:xfrm>
            <a:prstGeom prst="bentConnector3">
              <a:avLst>
                <a:gd name="adj1" fmla="val -1675093"/>
              </a:avLst>
            </a:prstGeom>
            <a:noFill/>
            <a:ln w="28575" cap="flat" cmpd="sng" algn="ctr">
              <a:solidFill>
                <a:sysClr val="windowText" lastClr="000000"/>
              </a:solidFill>
              <a:prstDash val="solid"/>
            </a:ln>
            <a:effectLst/>
          </p:spPr>
        </p:cxnSp>
        <p:sp>
          <p:nvSpPr>
            <p:cNvPr id="119" name="Rounded Rectangle 78"/>
            <p:cNvSpPr>
              <a:spLocks noChangeArrowheads="1"/>
            </p:cNvSpPr>
            <p:nvPr/>
          </p:nvSpPr>
          <p:spPr bwMode="auto">
            <a:xfrm>
              <a:off x="4763286" y="3169176"/>
              <a:ext cx="1219200" cy="640080"/>
            </a:xfrm>
            <a:prstGeom prst="roundRect">
              <a:avLst>
                <a:gd name="adj" fmla="val 16667"/>
              </a:avLst>
            </a:prstGeom>
            <a:solidFill>
              <a:srgbClr val="F79646">
                <a:lumMod val="75000"/>
              </a:srgb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Threat </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white"/>
                  </a:solidFill>
                  <a:effectLst/>
                  <a:uLnTx/>
                  <a:uFillTx/>
                  <a:latin typeface="Arial" pitchFamily="34" charset="0"/>
                  <a:ea typeface="+mn-ea"/>
                  <a:cs typeface="Arial" pitchFamily="34" charset="0"/>
                </a:rPr>
                <a:t>(30%)</a:t>
              </a:r>
            </a:p>
          </p:txBody>
        </p:sp>
        <p:sp>
          <p:nvSpPr>
            <p:cNvPr id="120" name="_s979007"/>
            <p:cNvSpPr>
              <a:spLocks noChangeArrowheads="1"/>
            </p:cNvSpPr>
            <p:nvPr/>
          </p:nvSpPr>
          <p:spPr bwMode="auto">
            <a:xfrm>
              <a:off x="3410857" y="830240"/>
              <a:ext cx="2322286" cy="731520"/>
            </a:xfrm>
            <a:prstGeom prst="roundRect">
              <a:avLst>
                <a:gd name="adj" fmla="val 16667"/>
              </a:avLst>
            </a:prstGeom>
            <a:solidFill>
              <a:sysClr val="windowText" lastClr="000000">
                <a:lumMod val="50000"/>
                <a:lumOff val="50000"/>
              </a:sysClr>
            </a:solidFill>
            <a:ln>
              <a:noFill/>
              <a:headEnd/>
              <a:tailEnd/>
            </a:ln>
            <a:effectLst>
              <a:outerShdw blurRad="50800" dist="38100" dir="8100000" algn="tr" rotWithShape="0">
                <a:prstClr val="black">
                  <a:alpha val="40000"/>
                </a:prstClr>
              </a:outerShdw>
            </a:effectLst>
            <a:scene3d>
              <a:camera prst="orthographicFront">
                <a:rot lat="0" lon="0" rev="0"/>
              </a:camera>
              <a:lightRig rig="threePt" dir="t">
                <a:rot lat="0" lon="0" rev="1200000"/>
              </a:lightRig>
            </a:scene3d>
            <a:sp3d>
              <a:bevelT w="63500" h="25400"/>
            </a:sp3d>
          </p:spPr>
          <p:txBody>
            <a:bodyPr lIns="0" tIns="0" rIns="0" bIns="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Arial" pitchFamily="34" charset="0"/>
                  <a:ea typeface="+mn-ea"/>
                  <a:cs typeface="Arial" pitchFamily="34" charset="0"/>
                </a:rPr>
                <a:t>Transit Risk</a:t>
              </a:r>
            </a:p>
          </p:txBody>
        </p:sp>
        <p:sp>
          <p:nvSpPr>
            <p:cNvPr id="121" name="Rounded Rectangle 120"/>
            <p:cNvSpPr/>
            <p:nvPr/>
          </p:nvSpPr>
          <p:spPr>
            <a:xfrm>
              <a:off x="1457234" y="4114800"/>
              <a:ext cx="1010194" cy="640080"/>
            </a:xfrm>
            <a:prstGeom prst="roundRect">
              <a:avLst/>
            </a:prstGeom>
            <a:solidFill>
              <a:srgbClr val="C3D69B"/>
            </a:solidFill>
            <a:ln w="12700" cap="flat" cmpd="sng" algn="ctr">
              <a:solidFill>
                <a:sysClr val="windowText" lastClr="000000"/>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BASE Assessment</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 (10%)</a:t>
              </a:r>
            </a:p>
          </p:txBody>
        </p:sp>
        <p:sp>
          <p:nvSpPr>
            <p:cNvPr id="122" name="Rounded Rectangle 121"/>
            <p:cNvSpPr/>
            <p:nvPr/>
          </p:nvSpPr>
          <p:spPr>
            <a:xfrm>
              <a:off x="1457234" y="4953000"/>
              <a:ext cx="1010194" cy="640080"/>
            </a:xfrm>
            <a:prstGeom prst="roundRect">
              <a:avLst/>
            </a:prstGeom>
            <a:solidFill>
              <a:srgbClr val="C3D69B"/>
            </a:solidFill>
            <a:ln w="12700" cap="flat" cmpd="sng" algn="ctr">
              <a:solidFill>
                <a:sysClr val="windowText" lastClr="000000"/>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TTAL Count</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(10%)</a:t>
              </a:r>
            </a:p>
          </p:txBody>
        </p:sp>
        <p:sp>
          <p:nvSpPr>
            <p:cNvPr id="123" name="Rounded Rectangle 79"/>
            <p:cNvSpPr>
              <a:spLocks noChangeArrowheads="1"/>
            </p:cNvSpPr>
            <p:nvPr/>
          </p:nvSpPr>
          <p:spPr bwMode="auto">
            <a:xfrm>
              <a:off x="2618377" y="4114800"/>
              <a:ext cx="1010194" cy="640080"/>
            </a:xfrm>
            <a:prstGeom prst="roundRect">
              <a:avLst>
                <a:gd name="adj" fmla="val 16667"/>
              </a:avLst>
            </a:prstGeom>
            <a:solidFill>
              <a:srgbClr val="6699FF"/>
            </a:solidFill>
            <a:ln w="12700" algn="ctr">
              <a:solidFill>
                <a:srgbClr val="4F81BD">
                  <a:lumMod val="75000"/>
                </a:srgbClr>
              </a:solidFill>
              <a:round/>
              <a:headEnd/>
              <a:tailEnd/>
            </a:ln>
            <a:effectLst>
              <a:outerShdw blurRad="50800" dist="38100" dir="8100000" algn="tr" rotWithShape="0">
                <a:prstClr val="black">
                  <a:alpha val="40000"/>
                </a:prstClr>
              </a:outerShdw>
            </a:effectLst>
          </p:spPr>
          <p:txBody>
            <a:bodyPr lIns="45720" rIns="4572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Population Index</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cs typeface="Arial" pitchFamily="34" charset="0"/>
                </a:rPr>
                <a:t> (25%)</a:t>
              </a:r>
            </a:p>
          </p:txBody>
        </p:sp>
        <p:sp>
          <p:nvSpPr>
            <p:cNvPr id="124" name="Rounded Rectangle 123"/>
            <p:cNvSpPr/>
            <p:nvPr/>
          </p:nvSpPr>
          <p:spPr>
            <a:xfrm>
              <a:off x="6484799" y="4114800"/>
              <a:ext cx="1010194" cy="640080"/>
            </a:xfrm>
            <a:prstGeom prst="roundRect">
              <a:avLst/>
            </a:prstGeom>
            <a:solidFill>
              <a:srgbClr val="C3D69B"/>
            </a:solidFill>
            <a:ln w="12700" cap="flat" cmpd="sng" algn="ctr">
              <a:solidFill>
                <a:sysClr val="windowText" lastClr="000000"/>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BASE Assessment</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(10%)</a:t>
              </a:r>
            </a:p>
          </p:txBody>
        </p:sp>
        <p:sp>
          <p:nvSpPr>
            <p:cNvPr id="125" name="Rounded Rectangle 124"/>
            <p:cNvSpPr/>
            <p:nvPr/>
          </p:nvSpPr>
          <p:spPr>
            <a:xfrm>
              <a:off x="6484799" y="4953000"/>
              <a:ext cx="1010194" cy="640080"/>
            </a:xfrm>
            <a:prstGeom prst="roundRect">
              <a:avLst/>
            </a:prstGeom>
            <a:solidFill>
              <a:srgbClr val="C3D69B"/>
            </a:solidFill>
            <a:ln w="12700" cap="flat" cmpd="sng" algn="ctr">
              <a:solidFill>
                <a:sysClr val="windowText" lastClr="000000"/>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TTAL Count</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Arial" pitchFamily="34" charset="0"/>
                  <a:ea typeface="+mn-ea"/>
                  <a:cs typeface="Arial" pitchFamily="34" charset="0"/>
                </a:rPr>
                <a:t>(10%)</a:t>
              </a:r>
            </a:p>
          </p:txBody>
        </p:sp>
        <p:sp>
          <p:nvSpPr>
            <p:cNvPr id="126" name="Text Box 208"/>
            <p:cNvSpPr txBox="1">
              <a:spLocks noChangeArrowheads="1"/>
            </p:cNvSpPr>
            <p:nvPr/>
          </p:nvSpPr>
          <p:spPr bwMode="auto">
            <a:xfrm>
              <a:off x="1306286" y="3276600"/>
              <a:ext cx="290286" cy="307777"/>
            </a:xfrm>
            <a:prstGeom prst="rect">
              <a:avLst/>
            </a:prstGeom>
            <a:noFill/>
            <a:ln w="9525">
              <a:noFill/>
              <a:miter lim="800000"/>
              <a:headEnd/>
              <a:tailEnd/>
            </a:ln>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itchFamily="34" charset="0"/>
                  <a:cs typeface="Arial" pitchFamily="34" charset="0"/>
                </a:rPr>
                <a:t>x</a:t>
              </a:r>
            </a:p>
          </p:txBody>
        </p:sp>
        <p:cxnSp>
          <p:nvCxnSpPr>
            <p:cNvPr id="127" name="Shape 126"/>
            <p:cNvCxnSpPr>
              <a:stCxn id="100" idx="2"/>
              <a:endCxn id="121" idx="1"/>
            </p:cNvCxnSpPr>
            <p:nvPr/>
          </p:nvCxnSpPr>
          <p:spPr>
            <a:xfrm rot="5400000">
              <a:off x="1519346" y="3733499"/>
              <a:ext cx="639231" cy="763451"/>
            </a:xfrm>
            <a:prstGeom prst="bentConnector4">
              <a:avLst>
                <a:gd name="adj1" fmla="val 24967"/>
                <a:gd name="adj2" fmla="val 128517"/>
              </a:avLst>
            </a:prstGeom>
            <a:noFill/>
            <a:ln w="28575" cap="flat" cmpd="sng" algn="ctr">
              <a:solidFill>
                <a:sysClr val="windowText" lastClr="000000"/>
              </a:solidFill>
              <a:prstDash val="solid"/>
            </a:ln>
            <a:effectLst/>
          </p:spPr>
        </p:cxnSp>
        <p:sp>
          <p:nvSpPr>
            <p:cNvPr id="128" name="Text Box 208"/>
            <p:cNvSpPr txBox="1">
              <a:spLocks noChangeArrowheads="1"/>
            </p:cNvSpPr>
            <p:nvPr/>
          </p:nvSpPr>
          <p:spPr bwMode="auto">
            <a:xfrm>
              <a:off x="2830286" y="3276600"/>
              <a:ext cx="290286" cy="307777"/>
            </a:xfrm>
            <a:prstGeom prst="rect">
              <a:avLst/>
            </a:prstGeom>
            <a:noFill/>
            <a:ln w="9525">
              <a:noFill/>
              <a:miter lim="800000"/>
              <a:headEnd/>
              <a:tailEnd/>
            </a:ln>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itchFamily="34" charset="0"/>
                  <a:cs typeface="Arial" pitchFamily="34" charset="0"/>
                </a:rPr>
                <a:t>x</a:t>
              </a:r>
            </a:p>
          </p:txBody>
        </p:sp>
        <p:sp>
          <p:nvSpPr>
            <p:cNvPr id="129" name="Text Box 208"/>
            <p:cNvSpPr txBox="1">
              <a:spLocks noChangeArrowheads="1"/>
            </p:cNvSpPr>
            <p:nvPr/>
          </p:nvSpPr>
          <p:spPr bwMode="auto">
            <a:xfrm>
              <a:off x="7547428" y="3276600"/>
              <a:ext cx="290286" cy="307777"/>
            </a:xfrm>
            <a:prstGeom prst="rect">
              <a:avLst/>
            </a:prstGeom>
            <a:noFill/>
            <a:ln w="9525">
              <a:noFill/>
              <a:miter lim="800000"/>
              <a:headEnd/>
              <a:tailEnd/>
            </a:ln>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itchFamily="34" charset="0"/>
                  <a:cs typeface="Arial" pitchFamily="34" charset="0"/>
                </a:rPr>
                <a:t>x</a:t>
              </a:r>
            </a:p>
          </p:txBody>
        </p:sp>
        <p:sp>
          <p:nvSpPr>
            <p:cNvPr id="130" name="Text Box 208"/>
            <p:cNvSpPr txBox="1">
              <a:spLocks noChangeArrowheads="1"/>
            </p:cNvSpPr>
            <p:nvPr/>
          </p:nvSpPr>
          <p:spPr bwMode="auto">
            <a:xfrm>
              <a:off x="6023428" y="3276600"/>
              <a:ext cx="290286" cy="307777"/>
            </a:xfrm>
            <a:prstGeom prst="rect">
              <a:avLst/>
            </a:prstGeom>
            <a:noFill/>
            <a:ln w="9525">
              <a:noFill/>
              <a:miter lim="800000"/>
              <a:headEnd/>
              <a:tailEnd/>
            </a:ln>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Arial" pitchFamily="34" charset="0"/>
                  <a:cs typeface="Arial" pitchFamily="34" charset="0"/>
                </a:rPr>
                <a:t>x</a:t>
              </a:r>
            </a:p>
          </p:txBody>
        </p:sp>
        <p:sp>
          <p:nvSpPr>
            <p:cNvPr id="131" name="TextBox 112"/>
            <p:cNvSpPr txBox="1">
              <a:spLocks noChangeArrowheads="1"/>
            </p:cNvSpPr>
            <p:nvPr/>
          </p:nvSpPr>
          <p:spPr bwMode="auto">
            <a:xfrm flipH="1">
              <a:off x="3544855" y="4278868"/>
              <a:ext cx="374003" cy="369332"/>
            </a:xfrm>
            <a:prstGeom prst="rect">
              <a:avLst/>
            </a:prstGeom>
            <a:noFill/>
            <a:ln w="9525">
              <a:noFill/>
              <a:miter lim="800000"/>
              <a:headEnd/>
              <a:tailEnd/>
            </a:ln>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Arial" pitchFamily="34" charset="0"/>
                  <a:cs typeface="Arial" pitchFamily="34" charset="0"/>
                </a:rPr>
                <a:t>+</a:t>
              </a:r>
            </a:p>
          </p:txBody>
        </p:sp>
      </p:grpSp>
      <p:sp>
        <p:nvSpPr>
          <p:cNvPr id="132" name="Footer Placeholder 4"/>
          <p:cNvSpPr txBox="1">
            <a:spLocks/>
          </p:cNvSpPr>
          <p:nvPr/>
        </p:nvSpPr>
        <p:spPr>
          <a:xfrm>
            <a:off x="3123595" y="6356351"/>
            <a:ext cx="2896810" cy="365125"/>
          </a:xfrm>
          <a:prstGeom prst="rect">
            <a:avLst/>
          </a:prstGeom>
        </p:spPr>
        <p:txBody>
          <a:bodyPr vert="horz" lIns="91440" tIns="45720" rIns="91440" bIns="45720" rtlCol="0" anchor="ctr"/>
          <a:lstStyle>
            <a:lvl1pPr algn="ctr">
              <a:buNone/>
              <a:defRPr sz="1200" b="1">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smtClean="0">
                <a:ln>
                  <a:noFill/>
                </a:ln>
                <a:solidFill>
                  <a:prstClr val="black"/>
                </a:solidFill>
                <a:effectLst/>
                <a:uLnTx/>
                <a:uFillTx/>
                <a:latin typeface="Arial" pitchFamily="34" charset="0"/>
                <a:ea typeface="+mn-ea"/>
                <a:cs typeface="Arial" pitchFamily="34" charset="0"/>
              </a:rPr>
              <a:t>For Official Use Only (FOUO)</a:t>
            </a:r>
            <a:endParaRPr kumimoji="0" lang="en-US" sz="1200"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TSGP Priorities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Operational Activities </a:t>
            </a:r>
          </a:p>
          <a:p>
            <a:pPr marL="571501" lvl="2" indent="-233363">
              <a:spcBef>
                <a:spcPct val="60000"/>
              </a:spcBef>
              <a:tabLst>
                <a:tab pos="1200150" algn="l"/>
              </a:tabLst>
              <a:defRPr/>
            </a:pPr>
            <a:r>
              <a:rPr lang="en-US" sz="1600" dirty="0" smtClean="0">
                <a:ea typeface="+mn-ea"/>
              </a:rPr>
              <a:t>Training (basic before follow-on)</a:t>
            </a:r>
          </a:p>
          <a:p>
            <a:pPr marL="571501" lvl="2" indent="-233363">
              <a:spcBef>
                <a:spcPct val="60000"/>
              </a:spcBef>
              <a:tabLst>
                <a:tab pos="1200150" algn="l"/>
              </a:tabLst>
              <a:defRPr/>
            </a:pPr>
            <a:r>
              <a:rPr lang="en-US" sz="1600" dirty="0" smtClean="0">
                <a:ea typeface="+mn-ea"/>
              </a:rPr>
              <a:t>Drills and Exercises</a:t>
            </a:r>
          </a:p>
          <a:p>
            <a:pPr marL="571501" lvl="2" indent="-233363">
              <a:spcBef>
                <a:spcPct val="60000"/>
              </a:spcBef>
              <a:tabLst>
                <a:tab pos="1200150" algn="l"/>
              </a:tabLst>
              <a:defRPr/>
            </a:pPr>
            <a:r>
              <a:rPr lang="en-US" sz="1600" dirty="0" smtClean="0">
                <a:ea typeface="+mn-ea"/>
              </a:rPr>
              <a:t>Vulnerability Assessments and Security Plans  </a:t>
            </a:r>
          </a:p>
          <a:p>
            <a:pPr marL="571501" lvl="2" indent="-233363">
              <a:spcBef>
                <a:spcPct val="60000"/>
              </a:spcBef>
              <a:tabLst>
                <a:tab pos="1200150" algn="l"/>
              </a:tabLst>
              <a:defRPr/>
            </a:pPr>
            <a:r>
              <a:rPr lang="en-US" sz="1600" dirty="0" smtClean="0">
                <a:ea typeface="+mn-ea"/>
              </a:rPr>
              <a:t>Public  Awareness Campaigns</a:t>
            </a:r>
          </a:p>
          <a:p>
            <a:pPr>
              <a:tabLst>
                <a:tab pos="1200150" algn="l"/>
              </a:tabLst>
              <a:defRPr/>
            </a:pPr>
            <a:r>
              <a:rPr lang="en-US" b="1" dirty="0" smtClean="0"/>
              <a:t>TTAL Remediation</a:t>
            </a:r>
          </a:p>
          <a:p>
            <a:pPr marL="571501" lvl="2" indent="-233363">
              <a:spcBef>
                <a:spcPct val="60000"/>
              </a:spcBef>
              <a:tabLst>
                <a:tab pos="1200150" algn="l"/>
              </a:tabLst>
              <a:defRPr/>
            </a:pPr>
            <a:r>
              <a:rPr lang="en-US" sz="1600" dirty="0" smtClean="0">
                <a:ea typeface="+mn-ea"/>
              </a:rPr>
              <a:t>Assets that have complete remediation plans, anti-terrorism security enhancement measures, including security projects that provide for substantial security enhancements, such as intrusion detection, visual surveillance with live monitoring, alarms tied to visual surveillance system, recognition software, tunnel ventilation and drainage system protection, flood gates and plugs, portal lighting, and similar hardening actions for assets on the TTAL.</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TSGP Priorities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Operational Packages</a:t>
            </a:r>
          </a:p>
          <a:p>
            <a:pPr marL="571501" lvl="2" indent="-233363">
              <a:spcBef>
                <a:spcPct val="60000"/>
              </a:spcBef>
              <a:tabLst>
                <a:tab pos="1200150" algn="l"/>
              </a:tabLst>
              <a:defRPr/>
            </a:pPr>
            <a:r>
              <a:rPr lang="en-US" sz="1600" dirty="0" smtClean="0"/>
              <a:t>Canine Teams</a:t>
            </a:r>
          </a:p>
          <a:p>
            <a:pPr marL="571501" lvl="2" indent="-233363">
              <a:spcBef>
                <a:spcPct val="60000"/>
              </a:spcBef>
              <a:tabLst>
                <a:tab pos="1200150" algn="l"/>
              </a:tabLst>
              <a:defRPr/>
            </a:pPr>
            <a:r>
              <a:rPr lang="en-US" sz="1600" dirty="0" smtClean="0"/>
              <a:t>Mobile Explosive Screening Teams</a:t>
            </a:r>
          </a:p>
          <a:p>
            <a:pPr marL="571501" lvl="2" indent="-233363">
              <a:spcBef>
                <a:spcPct val="60000"/>
              </a:spcBef>
              <a:tabLst>
                <a:tab pos="1200150" algn="l"/>
              </a:tabLst>
              <a:defRPr/>
            </a:pPr>
            <a:r>
              <a:rPr lang="en-US" sz="1600" dirty="0" smtClean="0"/>
              <a:t>Anti-Terrorism Teams</a:t>
            </a:r>
          </a:p>
          <a:p>
            <a:pPr marL="571501" lvl="2" indent="-233363">
              <a:spcBef>
                <a:spcPct val="60000"/>
              </a:spcBef>
              <a:tabLst>
                <a:tab pos="1200150" algn="l"/>
              </a:tabLst>
              <a:defRPr/>
            </a:pPr>
            <a:r>
              <a:rPr lang="en-US" sz="1600" dirty="0" smtClean="0"/>
              <a:t>Directed Patrols on Overtime</a:t>
            </a:r>
          </a:p>
          <a:p>
            <a:pPr marL="233363" lvl="1" indent="-233363">
              <a:spcBef>
                <a:spcPct val="60000"/>
              </a:spcBef>
              <a:buFont typeface="Wingdings" pitchFamily="2" charset="2"/>
              <a:buChar char="§"/>
              <a:tabLst>
                <a:tab pos="1200150" algn="l"/>
              </a:tabLst>
              <a:defRPr/>
            </a:pPr>
            <a:r>
              <a:rPr lang="en-US" sz="1600" b="1" dirty="0" smtClean="0"/>
              <a:t>Other Capital Security Projects </a:t>
            </a:r>
          </a:p>
          <a:p>
            <a:pPr marL="571501" lvl="2" indent="-233363">
              <a:spcBef>
                <a:spcPct val="60000"/>
              </a:spcBef>
              <a:tabLst>
                <a:tab pos="1200150" algn="l"/>
              </a:tabLst>
              <a:defRPr/>
            </a:pPr>
            <a:r>
              <a:rPr lang="en-US" sz="1600" dirty="0" smtClean="0"/>
              <a:t>Capital projects that do not fall under the above categories will be considered based on Project Groups.</a:t>
            </a:r>
          </a:p>
          <a:p>
            <a:pPr>
              <a:buNone/>
            </a:pP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TSGP Partners</a:t>
            </a:r>
            <a:endParaRPr lang="en-US" dirty="0"/>
          </a:p>
        </p:txBody>
      </p:sp>
      <p:sp>
        <p:nvSpPr>
          <p:cNvPr id="3" name="Content Placeholder 2"/>
          <p:cNvSpPr>
            <a:spLocks noGrp="1"/>
          </p:cNvSpPr>
          <p:nvPr>
            <p:ph idx="1"/>
          </p:nvPr>
        </p:nvSpPr>
        <p:spPr/>
        <p:txBody>
          <a:bodyPr/>
          <a:lstStyle/>
          <a:p>
            <a:pPr marL="233363" lvl="1" indent="-233363">
              <a:spcBef>
                <a:spcPct val="60000"/>
              </a:spcBef>
              <a:buFont typeface="Wingdings" pitchFamily="2" charset="2"/>
              <a:buChar char="§"/>
              <a:tabLst>
                <a:tab pos="1200150" algn="l"/>
              </a:tabLst>
              <a:defRPr/>
            </a:pPr>
            <a:r>
              <a:rPr lang="en-US" sz="1600" dirty="0" smtClean="0">
                <a:ea typeface="+mn-ea"/>
              </a:rPr>
              <a:t>FEMA is responsible for designing and operating the administrative mechanisms needed to implement and manage the grant program.  </a:t>
            </a:r>
          </a:p>
          <a:p>
            <a:pPr marL="233363" lvl="1" indent="-233363">
              <a:spcBef>
                <a:spcPct val="60000"/>
              </a:spcBef>
              <a:buFont typeface="Wingdings" pitchFamily="2" charset="2"/>
              <a:buChar char="§"/>
              <a:tabLst>
                <a:tab pos="1200150" algn="l"/>
              </a:tabLst>
              <a:defRPr/>
            </a:pPr>
            <a:r>
              <a:rPr lang="en-US" sz="1600" dirty="0" smtClean="0">
                <a:ea typeface="+mn-ea"/>
              </a:rPr>
              <a:t>TSA provides programmatic subject matter expertise for the transportation industry and assists by coordinating the myriad of intelligence information and risk/vulnerability assessments resulting in ranking and rating rail and mass transit assets. </a:t>
            </a:r>
          </a:p>
          <a:p>
            <a:pPr marL="233363" lvl="1" indent="-233363">
              <a:spcBef>
                <a:spcPct val="60000"/>
              </a:spcBef>
              <a:buFont typeface="Wingdings" pitchFamily="2" charset="2"/>
              <a:buChar char="§"/>
              <a:tabLst>
                <a:tab pos="1200150" algn="l"/>
              </a:tabLst>
              <a:defRPr/>
            </a:pPr>
            <a:r>
              <a:rPr lang="en-US" sz="1600" dirty="0" smtClean="0">
                <a:ea typeface="+mn-ea"/>
              </a:rPr>
              <a:t>These two agencies with assistance and cooperation of the Federal Transit Administration (FTA), for rail and mass transit systems, and the Federal Railroad Administration (FRA), as needed for freight rail operations, determine the primary security architecture of the TSGP.</a:t>
            </a:r>
          </a:p>
          <a:p>
            <a:endParaRPr lang="en-US" dirty="0" smtClean="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Administrative Agency (SAA)</a:t>
            </a:r>
            <a:endParaRPr lang="en-US" dirty="0"/>
          </a:p>
        </p:txBody>
      </p:sp>
      <p:sp>
        <p:nvSpPr>
          <p:cNvPr id="3" name="Content Placeholder 2"/>
          <p:cNvSpPr>
            <a:spLocks noGrp="1"/>
          </p:cNvSpPr>
          <p:nvPr>
            <p:ph idx="1"/>
          </p:nvPr>
        </p:nvSpPr>
        <p:spPr/>
        <p:txBody>
          <a:bodyPr/>
          <a:lstStyle/>
          <a:p>
            <a:pPr marL="233363" lvl="1" indent="-233363">
              <a:lnSpc>
                <a:spcPct val="90000"/>
              </a:lnSpc>
              <a:spcBef>
                <a:spcPct val="60000"/>
              </a:spcBef>
              <a:buFont typeface="Wingdings" pitchFamily="2" charset="2"/>
              <a:buChar char="§"/>
              <a:tabLst>
                <a:tab pos="1200150" algn="l"/>
              </a:tabLst>
              <a:defRPr/>
            </a:pPr>
            <a:r>
              <a:rPr lang="en-US" sz="1600" dirty="0" smtClean="0">
                <a:ea typeface="+mn-ea"/>
              </a:rPr>
              <a:t>Each State and Territory has a gubernatorial-appointed contact responsible for managing all Grant Programs Directorate (GPD) funds and associated program requirements.</a:t>
            </a:r>
          </a:p>
          <a:p>
            <a:pPr marL="233363" lvl="1" indent="-233363">
              <a:lnSpc>
                <a:spcPct val="90000"/>
              </a:lnSpc>
              <a:spcBef>
                <a:spcPct val="60000"/>
              </a:spcBef>
              <a:buFont typeface="Wingdings" pitchFamily="2" charset="2"/>
              <a:buChar char="§"/>
              <a:tabLst>
                <a:tab pos="1200150" algn="l"/>
              </a:tabLst>
              <a:defRPr/>
            </a:pPr>
            <a:r>
              <a:rPr lang="en-US" sz="1600" dirty="0" smtClean="0">
                <a:ea typeface="+mn-ea"/>
              </a:rPr>
              <a:t>The California SAA is FEMA’s primary grantee for all grant programs, and is located in Sacramento under the California Emergency Management Agency (excludes Port, Transit and Tribal Homeland Security Grant Programs).</a:t>
            </a:r>
          </a:p>
          <a:p>
            <a:pPr marL="233363" lvl="1" indent="-233363">
              <a:lnSpc>
                <a:spcPct val="90000"/>
              </a:lnSpc>
              <a:spcBef>
                <a:spcPct val="60000"/>
              </a:spcBef>
              <a:buFont typeface="Wingdings" pitchFamily="2" charset="2"/>
              <a:buChar char="§"/>
              <a:tabLst>
                <a:tab pos="1200150" algn="l"/>
              </a:tabLst>
              <a:defRPr/>
            </a:pPr>
            <a:r>
              <a:rPr lang="en-US" sz="1600" dirty="0" smtClean="0">
                <a:ea typeface="+mn-ea"/>
              </a:rPr>
              <a:t>For more information: </a:t>
            </a:r>
          </a:p>
          <a:p>
            <a:pPr marL="342900" indent="-342900" algn="ctr" eaLnBrk="1" hangingPunct="1">
              <a:lnSpc>
                <a:spcPct val="90000"/>
              </a:lnSpc>
              <a:spcBef>
                <a:spcPct val="20000"/>
              </a:spcBef>
              <a:buNone/>
            </a:pPr>
            <a:r>
              <a:rPr lang="en-US" sz="2000" b="1" u="sng" dirty="0" smtClean="0">
                <a:solidFill>
                  <a:schemeClr val="bg2"/>
                </a:solidFill>
                <a:latin typeface="Times New Roman" pitchFamily="18" charset="0"/>
                <a:hlinkClick r:id="rId2"/>
              </a:rPr>
              <a:t>www.fema.gov/government/grant/saa/index.shtm</a:t>
            </a:r>
            <a:endParaRPr lang="en-US" sz="2000" b="1" u="sng" dirty="0" smtClean="0">
              <a:solidFill>
                <a:schemeClr val="bg2"/>
              </a:solidFill>
              <a:latin typeface="Times New Roman" pitchFamily="18" charset="0"/>
              <a:hlinkClick r:id=""/>
            </a:endParaRPr>
          </a:p>
          <a:p>
            <a:pPr>
              <a:buNone/>
            </a:pP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TSGP Review Process</a:t>
            </a:r>
            <a:endParaRPr lang="en-US" dirty="0"/>
          </a:p>
        </p:txBody>
      </p:sp>
      <p:sp>
        <p:nvSpPr>
          <p:cNvPr id="3" name="Content Placeholder 2"/>
          <p:cNvSpPr>
            <a:spLocks noGrp="1"/>
          </p:cNvSpPr>
          <p:nvPr>
            <p:ph idx="1"/>
          </p:nvPr>
        </p:nvSpPr>
        <p:spPr/>
        <p:txBody>
          <a:bodyPr/>
          <a:lstStyle/>
          <a:p>
            <a:r>
              <a:rPr lang="en-US" dirty="0" smtClean="0"/>
              <a:t>TSGP is a competitive program and has Federal components involved in its review process:</a:t>
            </a:r>
          </a:p>
          <a:p>
            <a:pPr marL="681038" lvl="2" indent="-342900">
              <a:spcBef>
                <a:spcPct val="60000"/>
              </a:spcBef>
              <a:buFont typeface="+mj-lt"/>
              <a:buAutoNum type="arabicPeriod"/>
              <a:tabLst>
                <a:tab pos="1200150" algn="l"/>
              </a:tabLst>
              <a:defRPr/>
            </a:pPr>
            <a:r>
              <a:rPr lang="en-US" sz="1600" b="1" dirty="0" smtClean="0"/>
              <a:t>Initial Review: </a:t>
            </a:r>
            <a:r>
              <a:rPr lang="en-US" sz="1600" dirty="0" smtClean="0"/>
              <a:t>FEMA conducts an initial review of all TSGP applications for completion. </a:t>
            </a:r>
          </a:p>
          <a:p>
            <a:pPr marL="681038" lvl="2" indent="-342900">
              <a:spcBef>
                <a:spcPct val="60000"/>
              </a:spcBef>
              <a:buFont typeface="+mj-lt"/>
              <a:buAutoNum type="arabicPeriod"/>
              <a:tabLst>
                <a:tab pos="1200150" algn="l"/>
              </a:tabLst>
              <a:defRPr/>
            </a:pPr>
            <a:r>
              <a:rPr lang="en-US" sz="1600" b="1" dirty="0" smtClean="0"/>
              <a:t>National Review: </a:t>
            </a:r>
            <a:r>
              <a:rPr lang="en-US" sz="1600" dirty="0" smtClean="0"/>
              <a:t>The NRP convenes to review each project and develop a final list of recommend funding. The NRP consists of Federal representatives from FEMA, FTA, Department of Homeland Security Infrastructure Protection (DHS IP), and TSA.</a:t>
            </a:r>
          </a:p>
          <a:p>
            <a:endParaRPr lang="en-US" dirty="0" smtClean="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Intercity Passenger Rail (IPR)</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31</a:t>
            </a:fld>
            <a:endParaRPr lang="en-US" dirty="0"/>
          </a:p>
        </p:txBody>
      </p:sp>
      <p:graphicFrame>
        <p:nvGraphicFramePr>
          <p:cNvPr id="6" name="Group 37"/>
          <p:cNvGraphicFramePr>
            <a:graphicFrameLocks noGrp="1"/>
          </p:cNvGraphicFramePr>
          <p:nvPr>
            <p:ph idx="4294967295"/>
          </p:nvPr>
        </p:nvGraphicFramePr>
        <p:xfrm>
          <a:off x="228600" y="1295400"/>
          <a:ext cx="8601076" cy="3724576"/>
        </p:xfrm>
        <a:graphic>
          <a:graphicData uri="http://schemas.openxmlformats.org/drawingml/2006/table">
            <a:tbl>
              <a:tblPr/>
              <a:tblGrid>
                <a:gridCol w="1553184"/>
                <a:gridCol w="4345060"/>
                <a:gridCol w="1398290"/>
                <a:gridCol w="1304542"/>
              </a:tblGrid>
              <a:tr h="168186">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Program Overview</a:t>
                      </a:r>
                    </a:p>
                  </a:txBody>
                  <a:tcPr marL="91430" marR="91430" marT="45715" marB="45715"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2011</a:t>
                      </a:r>
                    </a:p>
                  </a:txBody>
                  <a:tcPr marL="91430" marR="91430"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2012</a:t>
                      </a:r>
                    </a:p>
                  </a:txBody>
                  <a:tcPr marL="91430" marR="91430" marT="45715" marB="4571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77039">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cap="none" normalizeH="0" baseline="0" dirty="0" smtClean="0">
                          <a:ln>
                            <a:noFill/>
                          </a:ln>
                          <a:solidFill>
                            <a:schemeClr val="bg1"/>
                          </a:solidFill>
                          <a:effectLst/>
                          <a:latin typeface="Arial" charset="0"/>
                        </a:rPr>
                        <a:t>Purpose:</a:t>
                      </a:r>
                      <a:r>
                        <a:rPr kumimoji="0" lang="en-US" sz="1200" b="0" i="0" u="none" strike="noStrike" cap="none" normalizeH="0" baseline="0" dirty="0" smtClean="0">
                          <a:ln>
                            <a:noFill/>
                          </a:ln>
                          <a:solidFill>
                            <a:schemeClr val="bg1"/>
                          </a:solidFill>
                          <a:effectLst/>
                          <a:latin typeface="Arial" charset="0"/>
                        </a:rPr>
                        <a:t> The IPR program is part of the infrastructure protection activities Transit Security Grant Program (TSGP) and it creates a sustainable, risk-based effort to protect critical surface transportation infrastructure and the traveling public from acts of terrorism, major disasters, and other emergencies within the Amtrak rail system.</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pPr>
                      <a:r>
                        <a:rPr kumimoji="0" lang="en-US" sz="1200" b="1" i="0" u="none" strike="noStrike" cap="none" normalizeH="0" baseline="0" dirty="0" smtClean="0">
                          <a:ln>
                            <a:noFill/>
                          </a:ln>
                          <a:solidFill>
                            <a:schemeClr val="bg1"/>
                          </a:solidFill>
                          <a:effectLst/>
                          <a:latin typeface="Arial" charset="0"/>
                        </a:rPr>
                        <a:t>Eligibility:</a:t>
                      </a:r>
                      <a:r>
                        <a:rPr kumimoji="0" lang="en-US" sz="1200" b="0" i="0" u="none" strike="noStrike" cap="none" normalizeH="0" baseline="0" dirty="0" smtClean="0">
                          <a:ln>
                            <a:noFill/>
                          </a:ln>
                          <a:solidFill>
                            <a:schemeClr val="bg1"/>
                          </a:solidFill>
                          <a:effectLst/>
                          <a:latin typeface="Arial" charset="0"/>
                        </a:rPr>
                        <a:t> The National Passenger Railroad Corporation (Amtrak) is the only entity eligible to apply for funding under FY 2012 IPR.</a:t>
                      </a:r>
                    </a:p>
                  </a:txBody>
                  <a:tcPr marL="91430" marR="91430" marT="45715" marB="45715"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1400" b="0" i="0" u="none" strike="noStrike" cap="none" normalizeH="0" baseline="0" dirty="0" smtClean="0">
                          <a:ln>
                            <a:noFill/>
                          </a:ln>
                          <a:solidFill>
                            <a:schemeClr val="bg1"/>
                          </a:solidFill>
                          <a:effectLst/>
                          <a:latin typeface="Arial" charset="0"/>
                        </a:rPr>
                        <a:t>$22,214,456</a:t>
                      </a:r>
                    </a:p>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400" b="0" i="0" u="none" strike="noStrike" cap="none" normalizeH="0" baseline="0" dirty="0" smtClean="0">
                        <a:ln>
                          <a:noFill/>
                        </a:ln>
                        <a:solidFill>
                          <a:schemeClr val="bg1"/>
                        </a:solidFill>
                        <a:effectLst/>
                        <a:latin typeface="Arial" charset="0"/>
                      </a:endParaRPr>
                    </a:p>
                  </a:txBody>
                  <a:tcPr marL="91430" marR="91430"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$10,000,000</a:t>
                      </a:r>
                    </a:p>
                  </a:txBody>
                  <a:tcPr marL="91430" marR="91430" marT="45715" marB="4571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1367">
                <a:tc gridSpan="4">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200" b="1" i="0" u="none" strike="noStrike" cap="none" normalizeH="0" baseline="0" dirty="0" smtClean="0">
                        <a:ln>
                          <a:noFill/>
                        </a:ln>
                        <a:solidFill>
                          <a:schemeClr val="bg1"/>
                        </a:solidFill>
                        <a:effectLst/>
                        <a:latin typeface="Arial" pitchFamily="34" charset="0"/>
                        <a:cs typeface="Arial" pitchFamily="34" charset="0"/>
                      </a:endParaRPr>
                    </a:p>
                  </a:txBody>
                  <a:tcPr marL="91430" marR="91430" marT="45715" marB="45715"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None/>
                        <a:tabLst/>
                        <a:defRPr/>
                      </a:pPr>
                      <a:r>
                        <a:rPr lang="en-US" sz="1200" b="0" kern="1200" dirty="0" smtClean="0">
                          <a:solidFill>
                            <a:schemeClr val="bg1"/>
                          </a:solidFill>
                          <a:latin typeface="Arial" pitchFamily="34" charset="0"/>
                          <a:ea typeface="+mn-ea"/>
                          <a:cs typeface="Arial" pitchFamily="34" charset="0"/>
                        </a:rPr>
                        <a:t>FY 2007 Supp.</a:t>
                      </a:r>
                    </a:p>
                  </a:txBody>
                  <a:tcPr marL="91430" marR="91430" marT="45715" marB="45715"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Amtrak was awarded funds through the FY 2007 TSGP Supplemental</a:t>
                      </a: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r h="20179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None/>
                        <a:tabLst/>
                        <a:defRPr/>
                      </a:pPr>
                      <a:r>
                        <a:rPr lang="en-US" sz="1200" b="0" kern="1200" dirty="0" smtClean="0">
                          <a:solidFill>
                            <a:schemeClr val="bg1"/>
                          </a:solidFill>
                          <a:latin typeface="Arial" pitchFamily="34" charset="0"/>
                          <a:ea typeface="+mn-ea"/>
                          <a:cs typeface="Arial" pitchFamily="34" charset="0"/>
                        </a:rPr>
                        <a:t>FY 2009</a:t>
                      </a:r>
                    </a:p>
                  </a:txBody>
                  <a:tcPr marL="91430" marR="91430" marT="45715" marB="45715"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b="0" kern="1200" dirty="0" smtClean="0">
                          <a:solidFill>
                            <a:schemeClr val="bg1"/>
                          </a:solidFill>
                          <a:latin typeface="Arial" pitchFamily="34" charset="0"/>
                          <a:ea typeface="+mn-ea"/>
                          <a:cs typeface="Arial" pitchFamily="34" charset="0"/>
                        </a:rPr>
                        <a:t>Amtrak award funding transferred to Department of Transportation</a:t>
                      </a:r>
                      <a:r>
                        <a:rPr lang="en-US" sz="1200" b="0" kern="1200" baseline="0" dirty="0" smtClean="0">
                          <a:solidFill>
                            <a:schemeClr val="bg1"/>
                          </a:solidFill>
                          <a:latin typeface="Arial" pitchFamily="34" charset="0"/>
                          <a:ea typeface="+mn-ea"/>
                          <a:cs typeface="Arial" pitchFamily="34" charset="0"/>
                        </a:rPr>
                        <a:t> (DOT)</a:t>
                      </a:r>
                      <a:r>
                        <a:rPr lang="en-US" sz="1200" b="0" kern="1200" dirty="0" smtClean="0">
                          <a:solidFill>
                            <a:schemeClr val="bg1"/>
                          </a:solidFill>
                          <a:latin typeface="Arial" pitchFamily="34" charset="0"/>
                          <a:ea typeface="+mn-ea"/>
                          <a:cs typeface="Arial" pitchFamily="34" charset="0"/>
                        </a:rPr>
                        <a:t> for</a:t>
                      </a:r>
                      <a:r>
                        <a:rPr lang="en-US" sz="1200" b="0" kern="1200" baseline="0" dirty="0" smtClean="0">
                          <a:solidFill>
                            <a:schemeClr val="bg1"/>
                          </a:solidFill>
                          <a:latin typeface="Arial" pitchFamily="34" charset="0"/>
                          <a:ea typeface="+mn-ea"/>
                          <a:cs typeface="Arial" pitchFamily="34" charset="0"/>
                        </a:rPr>
                        <a:t>  </a:t>
                      </a:r>
                      <a:r>
                        <a:rPr lang="en-US" sz="1200" b="0" kern="1200" dirty="0" smtClean="0">
                          <a:solidFill>
                            <a:schemeClr val="bg1"/>
                          </a:solidFill>
                          <a:latin typeface="Arial" pitchFamily="34" charset="0"/>
                          <a:ea typeface="+mn-ea"/>
                          <a:cs typeface="Arial" pitchFamily="34" charset="0"/>
                        </a:rPr>
                        <a:t>disbursement</a:t>
                      </a: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b="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r h="16749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None/>
                        <a:tabLst/>
                        <a:defRPr/>
                      </a:pPr>
                      <a:r>
                        <a:rPr lang="en-US" sz="1200" b="0" kern="1200" dirty="0" smtClean="0">
                          <a:solidFill>
                            <a:schemeClr val="bg1"/>
                          </a:solidFill>
                          <a:latin typeface="Arial" pitchFamily="34" charset="0"/>
                          <a:ea typeface="+mn-ea"/>
                          <a:cs typeface="Arial" pitchFamily="34" charset="0"/>
                        </a:rPr>
                        <a:t>FY 2009 ARRA</a:t>
                      </a:r>
                    </a:p>
                  </a:txBody>
                  <a:tcPr marL="91430" marR="91430" marT="45715" marB="45715"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Amtrak was awarded funds through the FY 2009 ARRA TSGP </a:t>
                      </a:r>
                      <a:endParaRPr lang="en-US" sz="1200" b="0" kern="1200" dirty="0" smtClean="0">
                        <a:solidFill>
                          <a:schemeClr val="bg1"/>
                        </a:solidFill>
                        <a:latin typeface="Arial" pitchFamily="34" charset="0"/>
                        <a:ea typeface="+mn-ea"/>
                        <a:cs typeface="Arial" pitchFamily="34" charset="0"/>
                      </a:endParaRP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b="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r h="13319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None/>
                        <a:tabLst/>
                        <a:defRPr/>
                      </a:pPr>
                      <a:r>
                        <a:rPr lang="en-US" sz="1200" b="0" kern="1200" dirty="0" smtClean="0">
                          <a:solidFill>
                            <a:schemeClr val="bg1"/>
                          </a:solidFill>
                          <a:latin typeface="Arial" pitchFamily="34" charset="0"/>
                          <a:ea typeface="+mn-ea"/>
                          <a:cs typeface="Arial" pitchFamily="34" charset="0"/>
                        </a:rPr>
                        <a:t>FY 2010</a:t>
                      </a:r>
                    </a:p>
                  </a:txBody>
                  <a:tcPr marL="91430" marR="91430" marT="45715" marB="45715"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Maintenance and Sustainment projects were eligible for grant funding</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No minimum project amount</a:t>
                      </a:r>
                      <a:endParaRPr lang="en-US" sz="1200" b="0" kern="1200" dirty="0" smtClean="0">
                        <a:solidFill>
                          <a:schemeClr val="bg1"/>
                        </a:solidFill>
                        <a:latin typeface="Arial" pitchFamily="34" charset="0"/>
                        <a:ea typeface="+mn-ea"/>
                        <a:cs typeface="Arial" pitchFamily="34" charset="0"/>
                      </a:endParaRP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b="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r h="151367">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None/>
                        <a:tabLst/>
                        <a:defRPr/>
                      </a:pPr>
                      <a:r>
                        <a:rPr lang="en-US" sz="1200" b="0" kern="1200" dirty="0" smtClean="0">
                          <a:solidFill>
                            <a:schemeClr val="bg1"/>
                          </a:solidFill>
                          <a:latin typeface="Arial" pitchFamily="34" charset="0"/>
                          <a:ea typeface="+mn-ea"/>
                          <a:cs typeface="Arial" pitchFamily="34" charset="0"/>
                        </a:rPr>
                        <a:t>FY 2012</a:t>
                      </a:r>
                    </a:p>
                  </a:txBody>
                  <a:tcPr marL="91430" marR="91430" marT="45715" marB="45715"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kern="1200" dirty="0" smtClean="0">
                          <a:solidFill>
                            <a:schemeClr val="bg1"/>
                          </a:solidFill>
                          <a:latin typeface="Arial" pitchFamily="34" charset="0"/>
                          <a:ea typeface="+mn-ea"/>
                          <a:cs typeface="Arial" pitchFamily="34" charset="0"/>
                        </a:rPr>
                        <a:t>No significant changes</a:t>
                      </a:r>
                    </a:p>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r>
                        <a:rPr lang="en-US" sz="1200" b="0" kern="1200" baseline="0" dirty="0" smtClean="0">
                          <a:solidFill>
                            <a:schemeClr val="bg1"/>
                          </a:solidFill>
                          <a:latin typeface="Arial" pitchFamily="34" charset="0"/>
                          <a:ea typeface="+mn-ea"/>
                          <a:cs typeface="Arial" pitchFamily="34" charset="0"/>
                        </a:rPr>
                        <a:t>For all FY 2012 awards the period of performance is 24 months</a:t>
                      </a:r>
                      <a:endParaRPr lang="en-US" sz="1200" kern="1200" dirty="0" smtClean="0">
                        <a:solidFill>
                          <a:schemeClr val="bg1"/>
                        </a:solidFill>
                        <a:latin typeface="Arial" pitchFamily="34" charset="0"/>
                        <a:ea typeface="+mn-ea"/>
                        <a:cs typeface="Arial" pitchFamily="34" charset="0"/>
                      </a:endParaRPr>
                    </a:p>
                  </a:txBody>
                  <a:tcPr marL="91430" marR="91430" marT="45715" marB="45715" horzOverflow="overflow">
                    <a:lnL w="28575" cap="flat" cmpd="sng" algn="ctr">
                      <a:solidFill>
                        <a:srgbClr val="000000"/>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noFill/>
                  </a:tcPr>
                </a:tc>
                <a:tc hMerge="1">
                  <a:txBody>
                    <a:bodyPr/>
                    <a:lstStyle/>
                    <a:p>
                      <a:pPr marL="115888" marR="0" lvl="0" indent="-115888" algn="l" defTabSz="914400" rtl="0" eaLnBrk="1" fontAlgn="base" latinLnBrk="0" hangingPunct="1">
                        <a:lnSpc>
                          <a:spcPct val="100000"/>
                        </a:lnSpc>
                        <a:spcBef>
                          <a:spcPts val="0"/>
                        </a:spcBef>
                        <a:spcAft>
                          <a:spcPct val="0"/>
                        </a:spcAft>
                        <a:buClrTx/>
                        <a:buSzTx/>
                        <a:buFont typeface="Arial" pitchFamily="34" charset="0"/>
                        <a:buChar char="•"/>
                        <a:tabLst/>
                        <a:defRPr/>
                      </a:pPr>
                      <a:endParaRPr lang="en-US" sz="1200" kern="1200" dirty="0" smtClean="0">
                        <a:solidFill>
                          <a:schemeClr val="tx1"/>
                        </a:solidFill>
                        <a:latin typeface="Arial" pitchFamily="34" charset="0"/>
                        <a:ea typeface="+mn-ea"/>
                        <a:cs typeface="Arial" pitchFamily="34" charset="0"/>
                      </a:endParaRPr>
                    </a:p>
                  </a:txBody>
                  <a:tcPr marL="91430" marR="91430" marT="45715" marB="45715" horzOverflow="overflow"/>
                </a:tc>
                <a:tc hMerge="1">
                  <a:txBody>
                    <a:bodyPr/>
                    <a:lstStyle/>
                    <a:p>
                      <a:endParaRPr lang="en-US"/>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IPR Priorities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Protection of high risk/high consequence underwater and underground rail assets</a:t>
            </a:r>
          </a:p>
          <a:p>
            <a:pPr marL="571501" lvl="2" indent="-233363">
              <a:spcBef>
                <a:spcPct val="60000"/>
              </a:spcBef>
              <a:tabLst>
                <a:tab pos="1200150" algn="l"/>
              </a:tabLst>
              <a:defRPr/>
            </a:pPr>
            <a:r>
              <a:rPr lang="en-US" sz="1600" dirty="0" smtClean="0">
                <a:ea typeface="+mn-ea"/>
              </a:rPr>
              <a:t>Measures that protect assets on the TTAL</a:t>
            </a:r>
          </a:p>
          <a:p>
            <a:pPr>
              <a:tabLst>
                <a:tab pos="1200150" algn="l"/>
              </a:tabLst>
              <a:defRPr/>
            </a:pPr>
            <a:r>
              <a:rPr lang="en-US" b="1" dirty="0" smtClean="0"/>
              <a:t>Use of visible, unpredictable deterrence</a:t>
            </a:r>
          </a:p>
          <a:p>
            <a:pPr marL="571501" lvl="2" indent="-233363">
              <a:spcBef>
                <a:spcPct val="60000"/>
              </a:spcBef>
              <a:tabLst>
                <a:tab pos="1200150" algn="l"/>
              </a:tabLst>
              <a:defRPr/>
            </a:pPr>
            <a:r>
              <a:rPr lang="en-US" sz="1600" dirty="0" smtClean="0">
                <a:ea typeface="+mn-ea"/>
              </a:rPr>
              <a:t>Visible and unpredictable security activities enhance security awareness in the riding public, and help prevent attacks by disrupting the ability of terrorists to prepare for and execute attacks. </a:t>
            </a:r>
          </a:p>
          <a:p>
            <a:pPr>
              <a:tabLst>
                <a:tab pos="1200150" algn="l"/>
              </a:tabLst>
              <a:defRPr/>
            </a:pPr>
            <a:r>
              <a:rPr lang="en-US" b="1" dirty="0" smtClean="0"/>
              <a:t>Planning</a:t>
            </a:r>
          </a:p>
          <a:p>
            <a:pPr marL="571501" lvl="2" indent="-233363">
              <a:spcBef>
                <a:spcPct val="60000"/>
              </a:spcBef>
              <a:tabLst>
                <a:tab pos="1200150" algn="l"/>
              </a:tabLst>
              <a:defRPr/>
            </a:pPr>
            <a:r>
              <a:rPr lang="en-US" sz="1600" dirty="0" smtClean="0">
                <a:ea typeface="+mn-ea"/>
              </a:rPr>
              <a:t>Vulnerability assessments, security plans, continuity of operations plans and risk mitigation plans </a:t>
            </a:r>
          </a:p>
          <a:p>
            <a:pPr>
              <a:tabLst>
                <a:tab pos="1200150" algn="l"/>
              </a:tabLst>
              <a:defRPr/>
            </a:pPr>
            <a:r>
              <a:rPr lang="en-US" b="1" dirty="0" smtClean="0"/>
              <a:t>Targeted counter-terrorism training for key front line staff</a:t>
            </a:r>
          </a:p>
          <a:p>
            <a:pPr>
              <a:tabLst>
                <a:tab pos="1200150" algn="l"/>
              </a:tabLst>
              <a:defRPr/>
            </a:pPr>
            <a:r>
              <a:rPr lang="en-US" b="1" dirty="0" smtClean="0"/>
              <a:t>Emergency preparedness drills and exercises </a:t>
            </a:r>
          </a:p>
          <a:p>
            <a:pPr>
              <a:tabLst>
                <a:tab pos="1200150" algn="l"/>
              </a:tabLst>
              <a:defRPr/>
            </a:pPr>
            <a:r>
              <a:rPr lang="en-US" b="1" dirty="0" smtClean="0"/>
              <a:t>Public awareness and preparedness campaigns</a:t>
            </a:r>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IPR Priorities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Protection of other high risk, high consequence areas or systems that have been identified through system wide risk assessments.</a:t>
            </a:r>
          </a:p>
          <a:p>
            <a:pPr marL="571501" lvl="2" indent="-233363">
              <a:spcBef>
                <a:spcPct val="60000"/>
              </a:spcBef>
              <a:tabLst>
                <a:tab pos="1200150" algn="l"/>
              </a:tabLst>
              <a:defRPr/>
            </a:pPr>
            <a:r>
              <a:rPr lang="en-US" sz="1600" dirty="0" smtClean="0"/>
              <a:t>Development and enhancement of capabilities to prevent, protect against, and respond to terrorist attacks employing CBRNE weapons, IEDs and cyber system disruptions </a:t>
            </a:r>
          </a:p>
          <a:p>
            <a:pPr>
              <a:tabLst>
                <a:tab pos="1200150" algn="l"/>
              </a:tabLst>
              <a:defRPr/>
            </a:pPr>
            <a:r>
              <a:rPr lang="en-US" b="1" dirty="0" smtClean="0"/>
              <a:t>Other</a:t>
            </a:r>
          </a:p>
          <a:p>
            <a:pPr marL="571501" lvl="2" indent="-233363">
              <a:spcBef>
                <a:spcPct val="60000"/>
              </a:spcBef>
              <a:tabLst>
                <a:tab pos="1200150" algn="l"/>
              </a:tabLst>
              <a:defRPr/>
            </a:pPr>
            <a:r>
              <a:rPr lang="en-US" sz="1600" dirty="0" smtClean="0"/>
              <a:t>Security projects in line with, or addressing one or more of the 22 permitted uses of funds outlined in Sec. 1513 of the 9/11 Act </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IPR Partners</a:t>
            </a:r>
            <a:endParaRPr lang="en-US" dirty="0"/>
          </a:p>
        </p:txBody>
      </p:sp>
      <p:sp>
        <p:nvSpPr>
          <p:cNvPr id="3" name="Content Placeholder 2"/>
          <p:cNvSpPr>
            <a:spLocks noGrp="1"/>
          </p:cNvSpPr>
          <p:nvPr>
            <p:ph idx="1"/>
          </p:nvPr>
        </p:nvSpPr>
        <p:spPr/>
        <p:txBody>
          <a:bodyPr/>
          <a:lstStyle/>
          <a:p>
            <a:r>
              <a:rPr lang="en-US" dirty="0" smtClean="0"/>
              <a:t>FEMA is responsible for designing and operating the administrative mechanisms needed to implement and programmatically manage the grant program.  </a:t>
            </a:r>
            <a:r>
              <a:rPr lang="en-US" smtClean="0"/>
              <a:t>TSA provides </a:t>
            </a:r>
            <a:r>
              <a:rPr lang="en-US" dirty="0" smtClean="0"/>
              <a:t>subject matter expertise for the transportation industry and assists by coordinating the myriad of intelligence information and risk/vulnerability assessments resulting in ranking and rating rail and mass transit assets nationwide against threats associated with potential terrorist attacks and in defining the parameters for identifying, protecting, deterring, responding, and recovering from such incidents.</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IPR Review Process</a:t>
            </a:r>
            <a:endParaRPr lang="en-US" dirty="0"/>
          </a:p>
        </p:txBody>
      </p:sp>
      <p:sp>
        <p:nvSpPr>
          <p:cNvPr id="3" name="Content Placeholder 2"/>
          <p:cNvSpPr>
            <a:spLocks noGrp="1"/>
          </p:cNvSpPr>
          <p:nvPr>
            <p:ph idx="1"/>
          </p:nvPr>
        </p:nvSpPr>
        <p:spPr/>
        <p:txBody>
          <a:bodyPr/>
          <a:lstStyle/>
          <a:p>
            <a:r>
              <a:rPr lang="en-US" dirty="0" smtClean="0"/>
              <a:t>IPR is a non-competitive program and has Federal components involved in its review process:</a:t>
            </a:r>
          </a:p>
          <a:p>
            <a:pPr marL="681038" lvl="2" indent="-342900">
              <a:spcBef>
                <a:spcPct val="60000"/>
              </a:spcBef>
              <a:buFont typeface="+mj-lt"/>
              <a:buAutoNum type="arabicPeriod"/>
              <a:tabLst>
                <a:tab pos="1200150" algn="l"/>
              </a:tabLst>
              <a:defRPr/>
            </a:pPr>
            <a:r>
              <a:rPr lang="en-US" sz="1600" b="1" dirty="0" smtClean="0"/>
              <a:t>Initial Review: </a:t>
            </a:r>
            <a:r>
              <a:rPr lang="en-US" sz="1600" dirty="0" smtClean="0"/>
              <a:t>FEMA conducts an initial review of IPR application </a:t>
            </a:r>
          </a:p>
          <a:p>
            <a:pPr marL="681038" lvl="2" indent="-342900">
              <a:spcBef>
                <a:spcPct val="60000"/>
              </a:spcBef>
              <a:buFont typeface="+mj-lt"/>
              <a:buAutoNum type="arabicPeriod"/>
              <a:tabLst>
                <a:tab pos="1200150" algn="l"/>
              </a:tabLst>
              <a:defRPr/>
            </a:pPr>
            <a:r>
              <a:rPr lang="en-US" sz="1600" b="1" dirty="0" smtClean="0"/>
              <a:t>National Review: </a:t>
            </a:r>
            <a:r>
              <a:rPr lang="en-US" sz="1600" dirty="0" smtClean="0"/>
              <a:t>FEMA, TSA and Amtrak convene to review each proposed project and develop a final list of approved projects</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35</a:t>
            </a:fld>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Assistance to Firefighters Grant (AFG) Program</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36</a:t>
            </a:fld>
            <a:endParaRPr lang="en-US" dirty="0"/>
          </a:p>
        </p:txBody>
      </p:sp>
      <p:graphicFrame>
        <p:nvGraphicFramePr>
          <p:cNvPr id="7" name="Group 37"/>
          <p:cNvGraphicFramePr>
            <a:graphicFrameLocks noGrp="1"/>
          </p:cNvGraphicFramePr>
          <p:nvPr>
            <p:ph idx="4294967295"/>
          </p:nvPr>
        </p:nvGraphicFramePr>
        <p:xfrm>
          <a:off x="228600" y="1219200"/>
          <a:ext cx="8524875" cy="3158236"/>
        </p:xfrm>
        <a:graphic>
          <a:graphicData uri="http://schemas.openxmlformats.org/drawingml/2006/table">
            <a:tbl>
              <a:tblPr/>
              <a:tblGrid>
                <a:gridCol w="6772275"/>
                <a:gridCol w="1752600"/>
              </a:tblGrid>
              <a:tr h="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Program Overview</a:t>
                      </a:r>
                    </a:p>
                  </a:txBody>
                  <a:tcPr marL="91430" marR="91430" marT="45715" marB="45715"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2012 Funding</a:t>
                      </a:r>
                    </a:p>
                  </a:txBody>
                  <a:tcPr marL="91430" marR="91430" marT="45715" marB="45715"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31854">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cap="none" normalizeH="0" baseline="0" dirty="0" smtClean="0">
                          <a:ln>
                            <a:noFill/>
                          </a:ln>
                          <a:solidFill>
                            <a:schemeClr val="bg1"/>
                          </a:solidFill>
                          <a:effectLst/>
                          <a:latin typeface="Arial" charset="0"/>
                        </a:rPr>
                        <a:t>Purpose: </a:t>
                      </a:r>
                      <a:r>
                        <a:rPr kumimoji="0" lang="en-US" sz="1200" b="0" i="0" u="none" strike="noStrike" kern="1200" cap="none" normalizeH="0" baseline="0" dirty="0" smtClean="0">
                          <a:ln>
                            <a:noFill/>
                          </a:ln>
                          <a:solidFill>
                            <a:schemeClr val="bg1"/>
                          </a:solidFill>
                          <a:effectLst/>
                          <a:latin typeface="Arial" charset="0"/>
                          <a:ea typeface="+mn-ea"/>
                          <a:cs typeface="+mn-cs"/>
                        </a:rPr>
                        <a:t>To enhance the ability of first responders to protect the health and safety of the public from fire and related hazards.</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pPr>
                      <a:r>
                        <a:rPr kumimoji="0" lang="en-US" sz="1200" b="1" i="0" u="none" strike="noStrike" cap="none" normalizeH="0" baseline="0" dirty="0" smtClean="0">
                          <a:ln>
                            <a:noFill/>
                          </a:ln>
                          <a:solidFill>
                            <a:schemeClr val="bg1"/>
                          </a:solidFill>
                          <a:effectLst/>
                          <a:latin typeface="Arial" charset="0"/>
                        </a:rPr>
                        <a:t>Eligibility: </a:t>
                      </a:r>
                      <a:r>
                        <a:rPr kumimoji="0" lang="en-US" sz="1200" b="0" i="0" u="none" strike="noStrike" cap="none" normalizeH="0" baseline="0" dirty="0" smtClean="0">
                          <a:ln>
                            <a:noFill/>
                          </a:ln>
                          <a:solidFill>
                            <a:schemeClr val="bg1"/>
                          </a:solidFill>
                          <a:effectLst/>
                          <a:latin typeface="Arial" charset="0"/>
                        </a:rPr>
                        <a:t>Fire Departments and  Nonaffiliated EMS</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pPr>
                      <a:r>
                        <a:rPr kumimoji="0" lang="en-US" sz="1200" b="1" i="0" u="none" strike="noStrike" kern="1200" cap="none" normalizeH="0" baseline="0" dirty="0" smtClean="0">
                          <a:ln>
                            <a:noFill/>
                          </a:ln>
                          <a:solidFill>
                            <a:schemeClr val="bg1"/>
                          </a:solidFill>
                          <a:effectLst/>
                          <a:latin typeface="Arial" charset="0"/>
                          <a:ea typeface="+mn-ea"/>
                          <a:cs typeface="+mn-cs"/>
                        </a:rPr>
                        <a:t>Authorizing Authority for Program: </a:t>
                      </a:r>
                      <a:r>
                        <a:rPr kumimoji="0" lang="en-US" sz="1200" b="0" i="0" u="none" strike="noStrike" kern="1200" cap="none" normalizeH="0" baseline="0" dirty="0" smtClean="0">
                          <a:ln>
                            <a:noFill/>
                          </a:ln>
                          <a:solidFill>
                            <a:schemeClr val="bg1"/>
                          </a:solidFill>
                          <a:effectLst/>
                          <a:latin typeface="Arial" charset="0"/>
                          <a:ea typeface="+mn-ea"/>
                          <a:cs typeface="+mn-cs"/>
                        </a:rPr>
                        <a:t>AFG is derived from the Federal Fire Prevention and Control Act of 1974 (15 U.S.C. §§ 2229 et seq.), as amended</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pPr>
                      <a:r>
                        <a:rPr kumimoji="0" lang="en-US" sz="1200" b="1" i="0" u="none" strike="noStrike" kern="1200" cap="none" normalizeH="0" baseline="0" dirty="0" smtClean="0">
                          <a:ln>
                            <a:noFill/>
                          </a:ln>
                          <a:solidFill>
                            <a:schemeClr val="bg1"/>
                          </a:solidFill>
                          <a:effectLst/>
                          <a:latin typeface="Arial" charset="0"/>
                          <a:ea typeface="+mn-ea"/>
                          <a:cs typeface="+mn-cs"/>
                        </a:rPr>
                        <a:t>Re-Appropriation Authority for Program: </a:t>
                      </a:r>
                      <a:r>
                        <a:rPr kumimoji="0" lang="en-US" sz="1200" b="0" i="0" u="none" strike="noStrike" kern="1200" cap="none" normalizeH="0" baseline="0" dirty="0" smtClean="0">
                          <a:ln>
                            <a:noFill/>
                          </a:ln>
                          <a:solidFill>
                            <a:schemeClr val="bg1"/>
                          </a:solidFill>
                          <a:effectLst/>
                          <a:latin typeface="Arial" charset="0"/>
                          <a:ea typeface="+mn-ea"/>
                          <a:cs typeface="+mn-cs"/>
                        </a:rPr>
                        <a:t>Department of Defense and Full Year Continuing Appropriations Act, 2011 (Public Law 112-74, Section 2, Division B, Title VI Homeland Security)</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kern="1200" cap="none" normalizeH="0" baseline="0" dirty="0" smtClean="0">
                          <a:ln>
                            <a:noFill/>
                          </a:ln>
                          <a:solidFill>
                            <a:schemeClr val="bg1"/>
                          </a:solidFill>
                          <a:effectLst/>
                          <a:latin typeface="Arial" charset="0"/>
                          <a:ea typeface="+mn-ea"/>
                          <a:cs typeface="+mn-cs"/>
                        </a:rPr>
                        <a:t>Program Areas: </a:t>
                      </a:r>
                      <a:r>
                        <a:rPr kumimoji="0" lang="en-US" sz="1200" b="0" i="0" u="none" strike="noStrike" kern="1200" cap="none" normalizeH="0" baseline="0" dirty="0" smtClean="0">
                          <a:ln>
                            <a:noFill/>
                          </a:ln>
                          <a:solidFill>
                            <a:schemeClr val="bg1"/>
                          </a:solidFill>
                          <a:effectLst/>
                          <a:latin typeface="Arial" charset="0"/>
                          <a:ea typeface="+mn-ea"/>
                          <a:cs typeface="+mn-cs"/>
                        </a:rPr>
                        <a:t>Up to three separate funding applications may be submitted by a single department. Categories include the following:</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Operations and Safety</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Vehicle Acquisition</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Regional Projects</a:t>
                      </a:r>
                      <a:endParaRPr kumimoji="0" lang="en-US" sz="1200" b="0" i="0" u="none" strike="noStrike" cap="none" normalizeH="0" baseline="0" dirty="0" smtClean="0">
                        <a:ln>
                          <a:noFill/>
                        </a:ln>
                        <a:solidFill>
                          <a:schemeClr val="bg1"/>
                        </a:solidFill>
                        <a:effectLst/>
                        <a:latin typeface="Arial" charset="0"/>
                      </a:endParaRPr>
                    </a:p>
                  </a:txBody>
                  <a:tcPr marL="91430" marR="91430" marT="45715" marB="45715"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$285,000,000</a:t>
                      </a:r>
                    </a:p>
                  </a:txBody>
                  <a:tcPr marL="91430" marR="91430" marT="45715" marB="45715"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424">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200" b="1" i="0" u="none" strike="noStrike" cap="none" normalizeH="0" baseline="0" dirty="0" smtClean="0">
                        <a:ln>
                          <a:noFill/>
                        </a:ln>
                        <a:solidFill>
                          <a:schemeClr val="bg1"/>
                        </a:solidFill>
                        <a:effectLst/>
                        <a:latin typeface="Arial" pitchFamily="34" charset="0"/>
                        <a:cs typeface="Arial" pitchFamily="34" charset="0"/>
                      </a:endParaRPr>
                    </a:p>
                  </a:txBody>
                  <a:tcPr marL="91430" marR="91430" marT="45715" marB="45715"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Staffing for Adequate Fire and Emergency Response Grants (SAFER)</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37</a:t>
            </a:fld>
            <a:endParaRPr lang="en-US" dirty="0"/>
          </a:p>
        </p:txBody>
      </p:sp>
      <p:graphicFrame>
        <p:nvGraphicFramePr>
          <p:cNvPr id="7" name="Group 37"/>
          <p:cNvGraphicFramePr>
            <a:graphicFrameLocks noGrp="1"/>
          </p:cNvGraphicFramePr>
          <p:nvPr>
            <p:ph idx="4294967295"/>
          </p:nvPr>
        </p:nvGraphicFramePr>
        <p:xfrm>
          <a:off x="228600" y="1219200"/>
          <a:ext cx="8524875" cy="4097010"/>
        </p:xfrm>
        <a:graphic>
          <a:graphicData uri="http://schemas.openxmlformats.org/drawingml/2006/table">
            <a:tbl>
              <a:tblPr/>
              <a:tblGrid>
                <a:gridCol w="6787802"/>
                <a:gridCol w="1737073"/>
              </a:tblGrid>
              <a:tr h="298411">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Program Overview</a:t>
                      </a:r>
                    </a:p>
                  </a:txBody>
                  <a:tcPr marL="91430" marR="91430" marT="45715" marB="45715"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2012 Funding</a:t>
                      </a:r>
                    </a:p>
                  </a:txBody>
                  <a:tcPr marL="91430" marR="91430" marT="45715" marB="45715"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51791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kern="1200" cap="none" normalizeH="0" baseline="0" dirty="0" smtClean="0">
                          <a:ln>
                            <a:noFill/>
                          </a:ln>
                          <a:solidFill>
                            <a:schemeClr val="bg1"/>
                          </a:solidFill>
                          <a:effectLst/>
                          <a:latin typeface="Arial" charset="0"/>
                          <a:ea typeface="+mn-ea"/>
                          <a:cs typeface="+mn-cs"/>
                        </a:rPr>
                        <a:t>Purpose: </a:t>
                      </a:r>
                      <a:r>
                        <a:rPr kumimoji="0" lang="en-US" sz="1200" b="0" i="0" u="none" strike="noStrike" kern="1200" cap="none" normalizeH="0" baseline="0" dirty="0" smtClean="0">
                          <a:ln>
                            <a:noFill/>
                          </a:ln>
                          <a:solidFill>
                            <a:schemeClr val="bg1"/>
                          </a:solidFill>
                          <a:effectLst/>
                          <a:latin typeface="Arial" charset="0"/>
                          <a:ea typeface="+mn-ea"/>
                          <a:cs typeface="+mn-cs"/>
                        </a:rPr>
                        <a:t>Provide financial assistance directly to fire departments and volunteer firefighter interest organizations in order to help increase or maintain the number of trained, "front line" firefighters available in their communities through the hiring of new firefighters,  rehiring firefighters that have been laid off, retaining firefighters facing imminent layoffs, and/or  filling of positions that were vacated through attrition.</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kern="1200" cap="none" normalizeH="0" baseline="0" dirty="0" smtClean="0">
                          <a:ln>
                            <a:noFill/>
                          </a:ln>
                          <a:solidFill>
                            <a:schemeClr val="bg1"/>
                          </a:solidFill>
                          <a:effectLst/>
                          <a:latin typeface="Arial" charset="0"/>
                          <a:ea typeface="+mn-ea"/>
                          <a:cs typeface="+mn-cs"/>
                        </a:rPr>
                        <a:t>Goal: </a:t>
                      </a:r>
                      <a:r>
                        <a:rPr kumimoji="0" lang="en-US" sz="1200" b="0" i="0" u="none" strike="noStrike" kern="1200" cap="none" normalizeH="0" baseline="0" dirty="0" smtClean="0">
                          <a:ln>
                            <a:noFill/>
                          </a:ln>
                          <a:solidFill>
                            <a:schemeClr val="bg1"/>
                          </a:solidFill>
                          <a:effectLst/>
                          <a:latin typeface="Arial" charset="0"/>
                          <a:ea typeface="+mn-ea"/>
                          <a:cs typeface="+mn-cs"/>
                        </a:rPr>
                        <a:t>Assist fire departments with staffing and deployment capabilities so they may respond to emergencies and assure communities have adequate protection from fire and fire-related hazards.</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kern="1200" cap="none" normalizeH="0" baseline="0" dirty="0" smtClean="0">
                          <a:ln>
                            <a:noFill/>
                          </a:ln>
                          <a:solidFill>
                            <a:schemeClr val="bg1"/>
                          </a:solidFill>
                          <a:effectLst/>
                          <a:latin typeface="Arial" charset="0"/>
                          <a:ea typeface="+mn-ea"/>
                          <a:cs typeface="+mn-cs"/>
                        </a:rPr>
                        <a:t>Eligibility: </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1" u="none" strike="noStrike" kern="1200" cap="none" normalizeH="0" baseline="0" dirty="0" smtClean="0">
                          <a:ln>
                            <a:noFill/>
                          </a:ln>
                          <a:solidFill>
                            <a:schemeClr val="bg1"/>
                          </a:solidFill>
                          <a:effectLst/>
                          <a:latin typeface="Arial" charset="0"/>
                          <a:ea typeface="+mn-ea"/>
                          <a:cs typeface="+mn-cs"/>
                        </a:rPr>
                        <a:t>Hiring Category</a:t>
                      </a:r>
                    </a:p>
                    <a:p>
                      <a:pPr marL="1028700" marR="0" lvl="2"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Career Fire Departments, Combination Fire Departments, and Volunteer Fire Departments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1" u="none" strike="noStrike" kern="1200" cap="none" normalizeH="0" baseline="0" dirty="0" smtClean="0">
                          <a:ln>
                            <a:noFill/>
                          </a:ln>
                          <a:solidFill>
                            <a:schemeClr val="bg1"/>
                          </a:solidFill>
                          <a:effectLst/>
                          <a:latin typeface="Arial" charset="0"/>
                          <a:ea typeface="+mn-ea"/>
                          <a:cs typeface="+mn-cs"/>
                        </a:rPr>
                        <a:t>Recruitment and Retention of Volunteer Firefighters Category</a:t>
                      </a:r>
                    </a:p>
                    <a:p>
                      <a:pPr marL="1028700" marR="0" lvl="2"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Volunteer Fire Departments</a:t>
                      </a:r>
                    </a:p>
                    <a:p>
                      <a:pPr marL="1028700" marR="0" lvl="2"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Combination Fire Departments</a:t>
                      </a:r>
                    </a:p>
                    <a:p>
                      <a:pPr marL="1028700" marR="0" lvl="2"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0" i="0" u="none" strike="noStrike" kern="1200" cap="none" normalizeH="0" baseline="0" dirty="0" smtClean="0">
                          <a:ln>
                            <a:noFill/>
                          </a:ln>
                          <a:solidFill>
                            <a:schemeClr val="bg1"/>
                          </a:solidFill>
                          <a:effectLst/>
                          <a:latin typeface="Arial" charset="0"/>
                          <a:ea typeface="+mn-ea"/>
                          <a:cs typeface="+mn-cs"/>
                        </a:rPr>
                        <a:t>State and local organizations with an interest in </a:t>
                      </a:r>
                      <a:br>
                        <a:rPr kumimoji="0" lang="en-US" sz="1200" b="0" i="0" u="none" strike="noStrike" kern="1200" cap="none" normalizeH="0" baseline="0" dirty="0" smtClean="0">
                          <a:ln>
                            <a:noFill/>
                          </a:ln>
                          <a:solidFill>
                            <a:schemeClr val="bg1"/>
                          </a:solidFill>
                          <a:effectLst/>
                          <a:latin typeface="Arial" charset="0"/>
                          <a:ea typeface="+mn-ea"/>
                          <a:cs typeface="+mn-cs"/>
                        </a:rPr>
                      </a:br>
                      <a:r>
                        <a:rPr kumimoji="0" lang="en-US" sz="1200" b="0" i="0" u="none" strike="noStrike" kern="1200" cap="none" normalizeH="0" baseline="0" dirty="0" smtClean="0">
                          <a:ln>
                            <a:noFill/>
                          </a:ln>
                          <a:solidFill>
                            <a:schemeClr val="bg1"/>
                          </a:solidFill>
                          <a:effectLst/>
                          <a:latin typeface="Arial" charset="0"/>
                          <a:ea typeface="+mn-ea"/>
                          <a:cs typeface="+mn-cs"/>
                        </a:rPr>
                        <a:t>volunteer firefighters</a:t>
                      </a:r>
                    </a:p>
                  </a:txBody>
                  <a:tcPr marL="91430" marR="91430" marT="45715" marB="45715"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$320,000,000</a:t>
                      </a:r>
                    </a:p>
                  </a:txBody>
                  <a:tcPr marL="91430" marR="91430" marT="45715" marB="45715"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569">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200" b="1" i="0" u="none" strike="noStrike" cap="none" normalizeH="0" baseline="0" dirty="0" smtClean="0">
                        <a:ln>
                          <a:noFill/>
                        </a:ln>
                        <a:solidFill>
                          <a:schemeClr val="bg1"/>
                        </a:solidFill>
                        <a:effectLst/>
                        <a:latin typeface="Arial" pitchFamily="34" charset="0"/>
                        <a:cs typeface="Arial" pitchFamily="34" charset="0"/>
                      </a:endParaRPr>
                    </a:p>
                  </a:txBody>
                  <a:tcPr marL="91430" marR="91430" marT="45715" marB="45715"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Fire Prevention and Safety and Firefighter Research and Development Grants (FP&amp;S)</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38</a:t>
            </a:fld>
            <a:endParaRPr lang="en-US" dirty="0"/>
          </a:p>
        </p:txBody>
      </p:sp>
      <p:graphicFrame>
        <p:nvGraphicFramePr>
          <p:cNvPr id="6" name="Group 37"/>
          <p:cNvGraphicFramePr>
            <a:graphicFrameLocks noGrp="1"/>
          </p:cNvGraphicFramePr>
          <p:nvPr>
            <p:ph idx="4294967295"/>
          </p:nvPr>
        </p:nvGraphicFramePr>
        <p:xfrm>
          <a:off x="228600" y="1143000"/>
          <a:ext cx="8534400" cy="4072098"/>
        </p:xfrm>
        <a:graphic>
          <a:graphicData uri="http://schemas.openxmlformats.org/drawingml/2006/table">
            <a:tbl>
              <a:tblPr/>
              <a:tblGrid>
                <a:gridCol w="6858000"/>
                <a:gridCol w="1676400"/>
              </a:tblGrid>
              <a:tr h="0">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Program Overview</a:t>
                      </a:r>
                    </a:p>
                  </a:txBody>
                  <a:tcPr marL="91430" marR="91430" marT="45715" marB="45715"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1" i="0" u="none" strike="noStrike" cap="none" normalizeH="0" baseline="0" dirty="0" smtClean="0">
                          <a:ln>
                            <a:noFill/>
                          </a:ln>
                          <a:solidFill>
                            <a:schemeClr val="tx1"/>
                          </a:solidFill>
                          <a:effectLst/>
                          <a:latin typeface="Arial" charset="0"/>
                        </a:rPr>
                        <a:t>FY 2012 Funding</a:t>
                      </a:r>
                    </a:p>
                  </a:txBody>
                  <a:tcPr marL="91430" marR="91430" marT="45715" marB="45715"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31854">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kumimoji="0" lang="en-US" sz="1200" b="1" i="0" u="none" strike="noStrike" cap="none" normalizeH="0" baseline="0" dirty="0" smtClean="0">
                          <a:ln>
                            <a:noFill/>
                          </a:ln>
                          <a:solidFill>
                            <a:schemeClr val="bg1"/>
                          </a:solidFill>
                          <a:effectLst/>
                          <a:latin typeface="Arial" charset="0"/>
                        </a:rPr>
                        <a:t>Eligibility: </a:t>
                      </a:r>
                      <a:r>
                        <a:rPr kumimoji="0" lang="en-US" sz="1200" b="0" i="0" u="none" strike="noStrike" kern="1200" cap="none" normalizeH="0" baseline="0" dirty="0" smtClean="0">
                          <a:ln>
                            <a:noFill/>
                          </a:ln>
                          <a:solidFill>
                            <a:schemeClr val="bg1"/>
                          </a:solidFill>
                          <a:effectLst/>
                          <a:latin typeface="Arial" charset="0"/>
                          <a:ea typeface="+mn-ea"/>
                          <a:cs typeface="+mn-cs"/>
                        </a:rPr>
                        <a:t>Fire departments and nonprofit organizations that have experience and expertise in fire prevention programs can apply under the Fire Prevention and Safety Activity. Fire departments are not eligible to apply under the Research and Development Activity.</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1" kern="1200" dirty="0" smtClean="0">
                          <a:solidFill>
                            <a:schemeClr val="bg1"/>
                          </a:solidFill>
                          <a:latin typeface="Arial" pitchFamily="34" charset="0"/>
                          <a:ea typeface="+mn-ea"/>
                          <a:cs typeface="Arial" pitchFamily="34" charset="0"/>
                        </a:rPr>
                        <a:t>Eligible Funding Categories: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General Education/Awareness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Code Enforcement/Awareness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Fire and Arson Investigation</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National/State/Regional Programs and Studies</a:t>
                      </a:r>
                    </a:p>
                    <a:p>
                      <a:pPr marL="114300" marR="0" lvl="0"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1" kern="1200" dirty="0" smtClean="0">
                          <a:solidFill>
                            <a:schemeClr val="bg1"/>
                          </a:solidFill>
                          <a:latin typeface="Arial" pitchFamily="34" charset="0"/>
                          <a:ea typeface="+mn-ea"/>
                          <a:cs typeface="Arial" pitchFamily="34" charset="0"/>
                        </a:rPr>
                        <a:t>Examples of Eligible Projects: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General prevention/awareness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Smoke alarm installation</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Juvenile fire setter projects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Sprinkler awareness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Public education</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Code enforcement/awareness</a:t>
                      </a:r>
                    </a:p>
                    <a:p>
                      <a:pPr marL="571500" marR="0" lvl="1" indent="-114300" algn="l" defTabSz="914400" rtl="0" eaLnBrk="1" fontAlgn="base" latinLnBrk="0" hangingPunct="1">
                        <a:lnSpc>
                          <a:spcPct val="100000"/>
                        </a:lnSpc>
                        <a:spcBef>
                          <a:spcPct val="20000"/>
                        </a:spcBef>
                        <a:spcAft>
                          <a:spcPct val="0"/>
                        </a:spcAft>
                        <a:buClrTx/>
                        <a:buSzTx/>
                        <a:buFont typeface="Wingdings" pitchFamily="2" charset="2"/>
                        <a:buChar char="§"/>
                        <a:tabLst/>
                        <a:defRPr/>
                      </a:pPr>
                      <a:r>
                        <a:rPr lang="en-US" sz="1200" b="0" kern="1200" dirty="0" smtClean="0">
                          <a:solidFill>
                            <a:schemeClr val="bg1"/>
                          </a:solidFill>
                          <a:latin typeface="Arial" pitchFamily="34" charset="0"/>
                          <a:ea typeface="+mn-ea"/>
                          <a:cs typeface="Arial" pitchFamily="34" charset="0"/>
                        </a:rPr>
                        <a:t>Fire and arson investigation</a:t>
                      </a:r>
                      <a:endParaRPr kumimoji="0" lang="en-US" sz="1200" b="0" i="0" u="none" strike="noStrike" kern="1200" cap="none" normalizeH="0" baseline="0" dirty="0" smtClean="0">
                        <a:ln>
                          <a:noFill/>
                        </a:ln>
                        <a:solidFill>
                          <a:schemeClr val="bg1"/>
                        </a:solidFill>
                        <a:effectLst/>
                        <a:latin typeface="Arial" charset="0"/>
                        <a:ea typeface="+mn-ea"/>
                        <a:cs typeface="+mn-cs"/>
                      </a:endParaRPr>
                    </a:p>
                  </a:txBody>
                  <a:tcPr marL="91430" marR="91430" marT="45715" marB="45715"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400" b="0" i="0" u="none" strike="noStrike" cap="none" normalizeH="0" baseline="0" dirty="0" smtClean="0">
                          <a:ln>
                            <a:noFill/>
                          </a:ln>
                          <a:solidFill>
                            <a:schemeClr val="bg1"/>
                          </a:solidFill>
                          <a:effectLst/>
                          <a:latin typeface="Arial" charset="0"/>
                        </a:rPr>
                        <a:t>$35,000,000</a:t>
                      </a:r>
                    </a:p>
                  </a:txBody>
                  <a:tcPr marL="91430" marR="91430" marT="45715" marB="45715"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gridSpan="2">
                  <a:txBody>
                    <a:bodyPr/>
                    <a:lstStyle>
                      <a:defPPr>
                        <a:defRPr lang="en-US"/>
                      </a:defPPr>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200" b="1" i="0" u="none" strike="noStrike" cap="none" normalizeH="0" baseline="0" dirty="0" smtClean="0">
                        <a:ln>
                          <a:noFill/>
                        </a:ln>
                        <a:solidFill>
                          <a:schemeClr val="bg1"/>
                        </a:solidFill>
                        <a:effectLst/>
                        <a:latin typeface="Arial" pitchFamily="34" charset="0"/>
                        <a:cs typeface="Arial" pitchFamily="34" charset="0"/>
                      </a:endParaRPr>
                    </a:p>
                  </a:txBody>
                  <a:tcPr marL="91430" marR="91430" marT="45715" marB="45715" anchor="ctr"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Contacts and References</a:t>
            </a:r>
            <a:endParaRPr lang="en-US" dirty="0"/>
          </a:p>
        </p:txBody>
      </p:sp>
      <p:sp>
        <p:nvSpPr>
          <p:cNvPr id="3" name="Content Placeholder 2"/>
          <p:cNvSpPr>
            <a:spLocks noGrp="1"/>
          </p:cNvSpPr>
          <p:nvPr>
            <p:ph idx="1"/>
          </p:nvPr>
        </p:nvSpPr>
        <p:spPr/>
        <p:txBody>
          <a:bodyPr/>
          <a:lstStyle/>
          <a:p>
            <a:r>
              <a:rPr lang="en-US" b="1" dirty="0" smtClean="0"/>
              <a:t>SAA – California Emergency Management Agency</a:t>
            </a:r>
          </a:p>
          <a:p>
            <a:pPr>
              <a:buNone/>
            </a:pPr>
            <a:r>
              <a:rPr lang="en-US" b="1" dirty="0" smtClean="0"/>
              <a:t>    </a:t>
            </a:r>
            <a:r>
              <a:rPr lang="en-US" dirty="0" smtClean="0"/>
              <a:t>(916) 845-8510</a:t>
            </a:r>
          </a:p>
          <a:p>
            <a:endParaRPr lang="en-US" dirty="0" smtClean="0"/>
          </a:p>
          <a:p>
            <a:r>
              <a:rPr lang="en-US" b="1" dirty="0" smtClean="0"/>
              <a:t>FY 2012 Preparedness Grant Programs</a:t>
            </a:r>
          </a:p>
          <a:p>
            <a:pPr>
              <a:buNone/>
            </a:pPr>
            <a:r>
              <a:rPr lang="en-US" dirty="0" smtClean="0"/>
              <a:t>     </a:t>
            </a:r>
            <a:r>
              <a:rPr lang="en-US" u="sng" dirty="0" smtClean="0"/>
              <a:t>www.fema.gov/grants</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Grant Programs</a:t>
            </a:r>
            <a:endParaRPr lang="en-US" dirty="0"/>
          </a:p>
        </p:txBody>
      </p:sp>
      <p:sp>
        <p:nvSpPr>
          <p:cNvPr id="3" name="Content Placeholder 2"/>
          <p:cNvSpPr>
            <a:spLocks noGrp="1"/>
          </p:cNvSpPr>
          <p:nvPr>
            <p:ph idx="1"/>
          </p:nvPr>
        </p:nvSpPr>
        <p:spPr/>
        <p:txBody>
          <a:bodyPr/>
          <a:lstStyle/>
          <a:p>
            <a:pPr>
              <a:tabLst>
                <a:tab pos="1200150" algn="l"/>
              </a:tabLst>
              <a:defRPr/>
            </a:pPr>
            <a:r>
              <a:rPr lang="en-US" b="1" dirty="0" smtClean="0"/>
              <a:t>Homeland Security Grant Programs (HSGP) -  </a:t>
            </a:r>
            <a:r>
              <a:rPr lang="en-US" b="1" dirty="0" smtClean="0">
                <a:solidFill>
                  <a:srgbClr val="FF0000"/>
                </a:solidFill>
              </a:rPr>
              <a:t>Direct to the SAA</a:t>
            </a:r>
          </a:p>
          <a:p>
            <a:pPr marL="571501" lvl="2" indent="-233363">
              <a:spcBef>
                <a:spcPct val="60000"/>
              </a:spcBef>
            </a:pPr>
            <a:r>
              <a:rPr lang="en-US" sz="1600" dirty="0" smtClean="0">
                <a:ea typeface="+mn-ea"/>
              </a:rPr>
              <a:t>State Homeland Security Grant Program (SHSGP) </a:t>
            </a:r>
          </a:p>
          <a:p>
            <a:pPr marL="571501" lvl="2" indent="-233363">
              <a:spcBef>
                <a:spcPct val="60000"/>
              </a:spcBef>
            </a:pPr>
            <a:r>
              <a:rPr lang="en-US" sz="1600" dirty="0" smtClean="0">
                <a:ea typeface="+mn-ea"/>
              </a:rPr>
              <a:t>Urban Areas Security Initiative Grant Program (UASI)</a:t>
            </a:r>
          </a:p>
          <a:p>
            <a:pPr marL="571501" lvl="2" indent="-233363">
              <a:spcBef>
                <a:spcPct val="60000"/>
              </a:spcBef>
            </a:pPr>
            <a:r>
              <a:rPr lang="en-US" sz="1600" dirty="0" smtClean="0">
                <a:ea typeface="+mn-ea"/>
              </a:rPr>
              <a:t>Operation </a:t>
            </a:r>
            <a:r>
              <a:rPr lang="en-US" sz="1600" dirty="0" err="1" smtClean="0">
                <a:ea typeface="+mn-ea"/>
              </a:rPr>
              <a:t>Stonegarden</a:t>
            </a:r>
            <a:r>
              <a:rPr lang="en-US" sz="1600" dirty="0" smtClean="0">
                <a:ea typeface="+mn-ea"/>
              </a:rPr>
              <a:t> Grant Program (OPSG)</a:t>
            </a:r>
          </a:p>
          <a:p>
            <a:pPr marL="571501" lvl="2" indent="-233363">
              <a:spcBef>
                <a:spcPct val="60000"/>
              </a:spcBef>
            </a:pPr>
            <a:r>
              <a:rPr lang="en-US" sz="1600" dirty="0" smtClean="0">
                <a:ea typeface="+mn-ea"/>
              </a:rPr>
              <a:t>Urban Area Security Initiative Nonprofit Security Grant Program (NSGP)</a:t>
            </a:r>
          </a:p>
          <a:p>
            <a:pPr marL="571501" lvl="2" indent="-233363">
              <a:spcBef>
                <a:spcPct val="60000"/>
              </a:spcBef>
            </a:pPr>
            <a:r>
              <a:rPr lang="en-US" sz="1600" dirty="0" smtClean="0">
                <a:ea typeface="+mn-ea"/>
              </a:rPr>
              <a:t>Tribal Homeland Security Grant Program (THSGP)– </a:t>
            </a:r>
            <a:r>
              <a:rPr lang="en-US" sz="1600" dirty="0" smtClean="0">
                <a:solidFill>
                  <a:srgbClr val="FF0000"/>
                </a:solidFill>
                <a:ea typeface="+mn-ea"/>
              </a:rPr>
              <a:t>Direct to Tribal Governments</a:t>
            </a:r>
            <a:endParaRPr lang="en-US" dirty="0" smtClean="0">
              <a:solidFill>
                <a:srgbClr val="FF0000"/>
              </a:solidFill>
            </a:endParaRPr>
          </a:p>
          <a:p>
            <a:pPr>
              <a:tabLst>
                <a:tab pos="1200150" algn="l"/>
              </a:tabLst>
              <a:defRPr/>
            </a:pPr>
            <a:r>
              <a:rPr lang="en-US" b="1" dirty="0" smtClean="0"/>
              <a:t>Infrastructure Protection Activities- </a:t>
            </a:r>
            <a:r>
              <a:rPr lang="en-US" b="1" dirty="0" smtClean="0">
                <a:solidFill>
                  <a:srgbClr val="FF0000"/>
                </a:solidFill>
              </a:rPr>
              <a:t>Direct to the Grantee</a:t>
            </a:r>
          </a:p>
          <a:p>
            <a:pPr marL="571501" lvl="2" indent="-233363">
              <a:spcBef>
                <a:spcPct val="60000"/>
              </a:spcBef>
            </a:pPr>
            <a:r>
              <a:rPr lang="en-US" sz="1600" dirty="0" smtClean="0">
                <a:ea typeface="+mn-ea"/>
              </a:rPr>
              <a:t>Port Security Grant Program (PSGP)</a:t>
            </a:r>
          </a:p>
          <a:p>
            <a:pPr marL="571501" lvl="2" indent="-233363">
              <a:spcBef>
                <a:spcPct val="60000"/>
              </a:spcBef>
            </a:pPr>
            <a:r>
              <a:rPr lang="en-US" sz="1600" dirty="0" smtClean="0">
                <a:ea typeface="+mn-ea"/>
              </a:rPr>
              <a:t>Transit Security Grant Program (TSGP)</a:t>
            </a:r>
          </a:p>
          <a:p>
            <a:pPr marL="571501" lvl="2" indent="-233363">
              <a:spcBef>
                <a:spcPct val="60000"/>
              </a:spcBef>
            </a:pPr>
            <a:r>
              <a:rPr lang="en-US" sz="1600" dirty="0" smtClean="0">
                <a:ea typeface="+mn-ea"/>
              </a:rPr>
              <a:t>Intercity Passenger Rail (IPR) - Amtrak</a:t>
            </a:r>
            <a:endParaRPr lang="en-US" dirty="0" smtClean="0"/>
          </a:p>
          <a:p>
            <a:pPr>
              <a:tabLst>
                <a:tab pos="1200150" algn="l"/>
              </a:tabLst>
              <a:defRPr/>
            </a:pPr>
            <a:r>
              <a:rPr lang="en-US" b="1" dirty="0" smtClean="0"/>
              <a:t>Emergency Management Activities</a:t>
            </a:r>
          </a:p>
          <a:p>
            <a:pPr marL="571501" lvl="2" indent="-233363">
              <a:spcBef>
                <a:spcPct val="60000"/>
              </a:spcBef>
            </a:pPr>
            <a:r>
              <a:rPr lang="en-US" sz="1600" dirty="0" smtClean="0">
                <a:ea typeface="+mn-ea"/>
              </a:rPr>
              <a:t>Emergency Management Performance Grant Program (EMPG) – </a:t>
            </a:r>
            <a:r>
              <a:rPr lang="en-US" sz="1600" dirty="0" smtClean="0">
                <a:solidFill>
                  <a:srgbClr val="FF0000"/>
                </a:solidFill>
                <a:ea typeface="+mn-ea"/>
              </a:rPr>
              <a:t>Direct to the SAA</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4</a:t>
            </a:fld>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pPr algn="ctr">
              <a:buNone/>
            </a:pPr>
            <a:r>
              <a:rPr lang="en-US" sz="3200" dirty="0" smtClean="0"/>
              <a:t>QUESTIONS?</a:t>
            </a:r>
            <a:endParaRPr lang="en-US" sz="3200"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40</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California Grant Program Funding Summary</a:t>
            </a:r>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5</a:t>
            </a:fld>
            <a:endParaRPr lang="en-US" dirty="0"/>
          </a:p>
        </p:txBody>
      </p:sp>
      <p:graphicFrame>
        <p:nvGraphicFramePr>
          <p:cNvPr id="5" name="Table 4"/>
          <p:cNvGraphicFramePr>
            <a:graphicFrameLocks noGrp="1"/>
          </p:cNvGraphicFramePr>
          <p:nvPr/>
        </p:nvGraphicFramePr>
        <p:xfrm>
          <a:off x="457200" y="1752600"/>
          <a:ext cx="8229600" cy="2153169"/>
        </p:xfrm>
        <a:graphic>
          <a:graphicData uri="http://schemas.openxmlformats.org/drawingml/2006/table">
            <a:tbl>
              <a:tblPr/>
              <a:tblGrid>
                <a:gridCol w="3352800"/>
                <a:gridCol w="1676400"/>
                <a:gridCol w="1676400"/>
                <a:gridCol w="1524000"/>
              </a:tblGrid>
              <a:tr h="254577">
                <a:tc>
                  <a:txBody>
                    <a:bodyPr/>
                    <a:lstStyle/>
                    <a:p>
                      <a:pPr algn="ctr" fontAlgn="b"/>
                      <a:r>
                        <a:rPr lang="en-US" sz="1400" b="1" i="0" u="none" strike="noStrike" dirty="0">
                          <a:solidFill>
                            <a:srgbClr val="FFFFFF"/>
                          </a:solidFill>
                          <a:latin typeface="Calibri"/>
                        </a:rPr>
                        <a:t>PROGRAM</a:t>
                      </a:r>
                      <a:r>
                        <a:rPr lang="en-US" sz="1400" b="0" i="0" u="none" strike="noStrike" dirty="0">
                          <a:solidFill>
                            <a:srgbClr val="000000"/>
                          </a:solidFill>
                          <a:latin typeface="Calibri"/>
                        </a:rPr>
                        <a:t> </a:t>
                      </a:r>
                      <a:endParaRPr lang="en-US" sz="1400" b="1" i="0" u="none" strike="noStrike" dirty="0">
                        <a:solidFill>
                          <a:srgbClr val="FFFFFF"/>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FFFFFF"/>
                          </a:solidFill>
                          <a:latin typeface="Calibri"/>
                        </a:rPr>
                        <a:t>FY 2011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FFFFFF"/>
                          </a:solidFill>
                          <a:latin typeface="Calibri"/>
                        </a:rPr>
                        <a:t>FY 2012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FFFFFF"/>
                          </a:solidFill>
                          <a:latin typeface="Calibri"/>
                        </a:rPr>
                        <a:t>Delta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54577">
                <a:tc>
                  <a:txBody>
                    <a:bodyPr/>
                    <a:lstStyle/>
                    <a:p>
                      <a:pPr algn="ctr" fontAlgn="b"/>
                      <a:r>
                        <a:rPr lang="en-US" sz="1600" b="0" i="0" u="none" strike="noStrike" dirty="0" smtClean="0">
                          <a:solidFill>
                            <a:srgbClr val="000000"/>
                          </a:solidFill>
                          <a:latin typeface="Calibri"/>
                        </a:rPr>
                        <a:t>SHSGP</a:t>
                      </a:r>
                      <a:endParaRPr lang="en-US"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b"/>
                      <a:r>
                        <a:rPr lang="en-US" sz="1600" b="0" i="0" u="none" strike="noStrike">
                          <a:solidFill>
                            <a:srgbClr val="000000"/>
                          </a:solidFill>
                          <a:latin typeface="Calibri"/>
                        </a:rPr>
                        <a:t>$72,983,062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Calibri"/>
                        </a:rPr>
                        <a:t>$43,503,883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FF0000"/>
                          </a:solidFill>
                          <a:latin typeface="Calibri"/>
                        </a:rPr>
                        <a:t>-40.4%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577">
                <a:tc>
                  <a:txBody>
                    <a:bodyPr/>
                    <a:lstStyle/>
                    <a:p>
                      <a:pPr algn="ctr" fontAlgn="b"/>
                      <a:r>
                        <a:rPr lang="en-US" sz="1600" b="0" i="0" u="none" strike="noStrike" dirty="0" smtClean="0">
                          <a:solidFill>
                            <a:srgbClr val="000000"/>
                          </a:solidFill>
                          <a:latin typeface="Calibri"/>
                        </a:rPr>
                        <a:t>UASI</a:t>
                      </a:r>
                      <a:endParaRPr lang="en-US"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b"/>
                      <a:r>
                        <a:rPr lang="en-US" sz="1600" b="0" i="0" u="none" strike="noStrike" dirty="0">
                          <a:solidFill>
                            <a:srgbClr val="000000"/>
                          </a:solidFill>
                          <a:latin typeface="Calibri"/>
                        </a:rPr>
                        <a:t>$141,599,909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Calibri"/>
                        </a:rPr>
                        <a:t>$102,586,570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FF0000"/>
                          </a:solidFill>
                          <a:latin typeface="Calibri"/>
                        </a:rPr>
                        <a:t>-27.6%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577">
                <a:tc>
                  <a:txBody>
                    <a:bodyPr/>
                    <a:lstStyle/>
                    <a:p>
                      <a:pPr algn="ctr" fontAlgn="b"/>
                      <a:r>
                        <a:rPr lang="en-US" sz="1600" b="0" i="0" u="none" strike="noStrike" dirty="0" smtClean="0">
                          <a:solidFill>
                            <a:srgbClr val="000000"/>
                          </a:solidFill>
                          <a:latin typeface="Calibri"/>
                        </a:rPr>
                        <a:t>OPSG</a:t>
                      </a:r>
                      <a:endParaRPr lang="en-US"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b"/>
                      <a:r>
                        <a:rPr lang="en-US" sz="1600" b="0" i="0" u="none" strike="noStrike">
                          <a:solidFill>
                            <a:srgbClr val="000000"/>
                          </a:solidFill>
                          <a:latin typeface="Calibri"/>
                        </a:rPr>
                        <a:t>$10,326,313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Calibri"/>
                        </a:rPr>
                        <a:t>TBD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Calibri"/>
                        </a:rPr>
                        <a:t>TBD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892">
                <a:tc>
                  <a:txBody>
                    <a:bodyPr/>
                    <a:lstStyle/>
                    <a:p>
                      <a:pPr algn="ctr" fontAlgn="b"/>
                      <a:r>
                        <a:rPr lang="en-US" sz="1600" b="0" i="0" u="none" strike="noStrike" dirty="0" smtClean="0">
                          <a:solidFill>
                            <a:srgbClr val="000000"/>
                          </a:solidFill>
                          <a:latin typeface="Calibri"/>
                        </a:rPr>
                        <a:t>NPSG</a:t>
                      </a:r>
                      <a:endParaRPr lang="en-US"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b"/>
                      <a:r>
                        <a:rPr lang="en-US" sz="1600" b="0" i="0" u="none" strike="noStrike" dirty="0">
                          <a:solidFill>
                            <a:srgbClr val="000000"/>
                          </a:solidFill>
                          <a:latin typeface="Calibri"/>
                        </a:rPr>
                        <a:t>$2,835,532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latin typeface="Calibri"/>
                        </a:rPr>
                        <a:t>TBD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Calibri"/>
                        </a:rPr>
                        <a:t>TBD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337">
                <a:tc>
                  <a:txBody>
                    <a:bodyPr/>
                    <a:lstStyle/>
                    <a:p>
                      <a:pPr algn="ctr" fontAlgn="b"/>
                      <a:r>
                        <a:rPr lang="en-US" sz="1600" b="0" i="0" u="none" strike="noStrike" dirty="0" smtClean="0">
                          <a:solidFill>
                            <a:srgbClr val="000000"/>
                          </a:solidFill>
                          <a:latin typeface="Calibri"/>
                        </a:rPr>
                        <a:t>THSGP</a:t>
                      </a:r>
                      <a:endParaRPr lang="en-US"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b"/>
                      <a:r>
                        <a:rPr lang="en-US" sz="1600" b="0" i="0" u="none" strike="noStrike" dirty="0">
                          <a:solidFill>
                            <a:srgbClr val="000000"/>
                          </a:solidFill>
                          <a:latin typeface="Calibri"/>
                        </a:rPr>
                        <a:t>$1,912,115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TBD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Calibri"/>
                        </a:rPr>
                        <a:t>TBD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5582">
                <a:tc>
                  <a:txBody>
                    <a:bodyPr/>
                    <a:lstStyle/>
                    <a:p>
                      <a:pPr algn="ctr" fontAlgn="b"/>
                      <a:r>
                        <a:rPr lang="en-US" sz="1600" b="0" i="0" u="none" strike="noStrike" dirty="0" smtClean="0">
                          <a:solidFill>
                            <a:srgbClr val="000000"/>
                          </a:solidFill>
                          <a:latin typeface="Calibri"/>
                        </a:rPr>
                        <a:t>EMPG</a:t>
                      </a:r>
                      <a:endParaRPr lang="en-US" sz="16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r" fontAlgn="b"/>
                      <a:r>
                        <a:rPr lang="en-US" sz="1600" b="0" i="0" u="none" strike="noStrike" dirty="0">
                          <a:solidFill>
                            <a:srgbClr val="000000"/>
                          </a:solidFill>
                          <a:latin typeface="Calibri"/>
                        </a:rPr>
                        <a:t>$25,951,025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latin typeface="Calibri"/>
                        </a:rPr>
                        <a:t>$26,853,993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577">
                <a:tc>
                  <a:txBody>
                    <a:bodyPr/>
                    <a:lstStyle/>
                    <a:p>
                      <a:pPr algn="ctr" fontAlgn="b"/>
                      <a:r>
                        <a:rPr lang="en-US" sz="1400" b="1" i="0" u="none" strike="noStrike" dirty="0">
                          <a:solidFill>
                            <a:srgbClr val="FFFFFF"/>
                          </a:solidFill>
                          <a:latin typeface="Calibri"/>
                        </a:rPr>
                        <a:t>Annual Total </a:t>
                      </a:r>
                      <a:r>
                        <a:rPr lang="en-US" sz="1400" b="0" i="0" u="none" strike="noStrike" dirty="0">
                          <a:solidFill>
                            <a:srgbClr val="FFFFFF"/>
                          </a:solidFill>
                          <a:latin typeface="Calibri"/>
                        </a:rPr>
                        <a:t>(excludes PSGP, TSGP &amp; IPRGP)</a:t>
                      </a:r>
                      <a:endParaRPr lang="en-US" sz="1400" b="1" i="0" u="none" strike="noStrike" dirty="0">
                        <a:solidFill>
                          <a:srgbClr val="FFFFFF"/>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US" sz="1400" b="1" i="0" u="none" strike="noStrike" dirty="0">
                          <a:solidFill>
                            <a:srgbClr val="FFFFFF"/>
                          </a:solidFill>
                          <a:latin typeface="Calibri"/>
                        </a:rPr>
                        <a:t>$262,974,474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FFFFFF"/>
                          </a:solidFill>
                          <a:latin typeface="Calibri"/>
                        </a:rPr>
                        <a:t>TBD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1" i="0" u="none" strike="noStrike" dirty="0">
                          <a:solidFill>
                            <a:srgbClr val="FFFFFF"/>
                          </a:solidFill>
                          <a:latin typeface="Calibri"/>
                        </a:rPr>
                        <a:t>TBD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HSGP Grant Programs</a:t>
            </a:r>
            <a:endParaRPr lang="en-US" dirty="0"/>
          </a:p>
        </p:txBody>
      </p:sp>
      <p:sp>
        <p:nvSpPr>
          <p:cNvPr id="3" name="Content Placeholder 2"/>
          <p:cNvSpPr>
            <a:spLocks noGrp="1"/>
          </p:cNvSpPr>
          <p:nvPr>
            <p:ph idx="1"/>
          </p:nvPr>
        </p:nvSpPr>
        <p:spPr/>
        <p:txBody>
          <a:bodyPr/>
          <a:lstStyle/>
          <a:p>
            <a:r>
              <a:rPr lang="en-US" dirty="0" smtClean="0"/>
              <a:t>State Homeland Security Grant Program (SHSGP):  Funding for States/Territories to support implementation of the State Homeland Security Strategies to address the identified planning, organization, equipment, training, and exercise needs to prevent, protect against, mitigate, respond to and recover from acts of terrorism and other catastrophic events.</a:t>
            </a:r>
          </a:p>
          <a:p>
            <a:pPr>
              <a:buNone/>
            </a:pPr>
            <a:endParaRPr lang="en-US" dirty="0" smtClean="0"/>
          </a:p>
          <a:p>
            <a:r>
              <a:rPr lang="en-US" dirty="0" smtClean="0"/>
              <a:t>Urban Area Security initiative (UASI):  Funding for eligible UASIs to address planning, organization, equipment, training, and exercise needs of high-threat, high-density Urban Areas, and assists them in building an enhanced and sustainable capacity to prevent, protect against, mitigate respond to, and recover from acts of terrorism.</a:t>
            </a:r>
          </a:p>
          <a:p>
            <a:r>
              <a:rPr lang="en-US" dirty="0" smtClean="0"/>
              <a:t>2012  CA UASI’s: 	Bay Area UASI</a:t>
            </a:r>
          </a:p>
          <a:p>
            <a:pPr lvl="7">
              <a:buNone/>
            </a:pPr>
            <a:r>
              <a:rPr lang="en-US" dirty="0" smtClean="0"/>
              <a:t>Los Angeles/Long Beach UASI</a:t>
            </a:r>
          </a:p>
          <a:p>
            <a:pPr lvl="7">
              <a:buNone/>
            </a:pPr>
            <a:r>
              <a:rPr lang="en-US" dirty="0" smtClean="0"/>
              <a:t>Riverside UASI</a:t>
            </a:r>
          </a:p>
          <a:p>
            <a:pPr lvl="7">
              <a:buNone/>
            </a:pPr>
            <a:r>
              <a:rPr lang="en-US" dirty="0" smtClean="0"/>
              <a:t>Santa Ana/Anaheim UASI</a:t>
            </a:r>
          </a:p>
          <a:p>
            <a:pPr lvl="7">
              <a:buNone/>
            </a:pPr>
            <a:r>
              <a:rPr lang="en-US" dirty="0" smtClean="0"/>
              <a:t>San Diego UASI</a:t>
            </a:r>
          </a:p>
          <a:p>
            <a:pPr lvl="5">
              <a:buNone/>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 2012 HSGP Programs Overview</a:t>
            </a:r>
            <a:endParaRPr lang="en-US" dirty="0"/>
          </a:p>
        </p:txBody>
      </p:sp>
      <p:sp>
        <p:nvSpPr>
          <p:cNvPr id="3" name="Content Placeholder 2"/>
          <p:cNvSpPr>
            <a:spLocks noGrp="1"/>
          </p:cNvSpPr>
          <p:nvPr>
            <p:ph idx="1"/>
          </p:nvPr>
        </p:nvSpPr>
        <p:spPr/>
        <p:txBody>
          <a:bodyPr/>
          <a:lstStyle/>
          <a:p>
            <a:pPr>
              <a:tabLst>
                <a:tab pos="1200150" algn="l"/>
              </a:tabLst>
              <a:defRPr/>
            </a:pPr>
            <a:r>
              <a:rPr lang="en-US" dirty="0" smtClean="0"/>
              <a:t>Grantees are encouraged to build and sustain core capabilities which will include a combination of organizational resources, equipment, training and exercises.  Building new capabilities will only be a priority when those capabilities can be nationally deployed in support of overall national preparedness.</a:t>
            </a:r>
          </a:p>
          <a:p>
            <a:pPr>
              <a:tabLst>
                <a:tab pos="1200150" algn="l"/>
              </a:tabLst>
              <a:defRPr/>
            </a:pPr>
            <a:r>
              <a:rPr lang="en-US" dirty="0" smtClean="0"/>
              <a:t>Priority focus on the Information Sharing Environment and Maturation of Fusion Centers</a:t>
            </a:r>
          </a:p>
          <a:p>
            <a:pPr>
              <a:tabLst>
                <a:tab pos="1200150" algn="l"/>
              </a:tabLst>
              <a:defRPr/>
            </a:pPr>
            <a:r>
              <a:rPr lang="en-US" dirty="0" smtClean="0"/>
              <a:t>Period of Performance 24 months.</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Allowable Funding Categories</a:t>
            </a:r>
            <a:endParaRPr lang="en-US" dirty="0"/>
          </a:p>
        </p:txBody>
      </p:sp>
      <p:sp>
        <p:nvSpPr>
          <p:cNvPr id="3" name="Content Placeholder 2"/>
          <p:cNvSpPr>
            <a:spLocks noGrp="1"/>
          </p:cNvSpPr>
          <p:nvPr>
            <p:ph idx="1"/>
          </p:nvPr>
        </p:nvSpPr>
        <p:spPr/>
        <p:txBody>
          <a:bodyPr/>
          <a:lstStyle/>
          <a:p>
            <a:pPr marL="119063" indent="-119063">
              <a:spcBef>
                <a:spcPct val="20000"/>
              </a:spcBef>
              <a:spcAft>
                <a:spcPts val="600"/>
              </a:spcAft>
              <a:tabLst>
                <a:tab pos="1200150" algn="l"/>
              </a:tabLst>
              <a:defRPr/>
            </a:pPr>
            <a:r>
              <a:rPr lang="en-US" dirty="0" smtClean="0"/>
              <a:t>Planning</a:t>
            </a:r>
          </a:p>
          <a:p>
            <a:pPr marL="119063" indent="-119063">
              <a:spcBef>
                <a:spcPct val="20000"/>
              </a:spcBef>
              <a:spcAft>
                <a:spcPts val="600"/>
              </a:spcAft>
              <a:tabLst>
                <a:tab pos="1200150" algn="l"/>
              </a:tabLst>
              <a:defRPr/>
            </a:pPr>
            <a:r>
              <a:rPr lang="en-US" dirty="0" smtClean="0"/>
              <a:t>Organization</a:t>
            </a:r>
          </a:p>
          <a:p>
            <a:pPr marL="119063" indent="-119063">
              <a:spcBef>
                <a:spcPct val="20000"/>
              </a:spcBef>
              <a:spcAft>
                <a:spcPts val="600"/>
              </a:spcAft>
              <a:tabLst>
                <a:tab pos="1200150" algn="l"/>
              </a:tabLst>
              <a:defRPr/>
            </a:pPr>
            <a:r>
              <a:rPr lang="en-US" dirty="0" smtClean="0"/>
              <a:t>Equipment</a:t>
            </a:r>
          </a:p>
          <a:p>
            <a:pPr marL="119063" indent="-119063">
              <a:spcBef>
                <a:spcPct val="20000"/>
              </a:spcBef>
              <a:spcAft>
                <a:spcPts val="600"/>
              </a:spcAft>
              <a:tabLst>
                <a:tab pos="1200150" algn="l"/>
              </a:tabLst>
              <a:defRPr/>
            </a:pPr>
            <a:r>
              <a:rPr lang="en-US" dirty="0" smtClean="0"/>
              <a:t>Training</a:t>
            </a:r>
          </a:p>
          <a:p>
            <a:pPr marL="119063" indent="-119063">
              <a:spcBef>
                <a:spcPct val="20000"/>
              </a:spcBef>
              <a:spcAft>
                <a:spcPts val="600"/>
              </a:spcAft>
              <a:tabLst>
                <a:tab pos="1200150" algn="l"/>
              </a:tabLst>
              <a:defRPr/>
            </a:pPr>
            <a:r>
              <a:rPr lang="en-US" dirty="0" smtClean="0"/>
              <a:t>Exercises</a:t>
            </a:r>
          </a:p>
          <a:p>
            <a:pPr marL="119063" indent="-119063">
              <a:spcBef>
                <a:spcPct val="20000"/>
              </a:spcBef>
              <a:spcAft>
                <a:spcPts val="600"/>
              </a:spcAft>
              <a:tabLst>
                <a:tab pos="1200150" algn="l"/>
              </a:tabLst>
              <a:defRPr/>
            </a:pPr>
            <a:r>
              <a:rPr lang="en-US" dirty="0" smtClean="0"/>
              <a:t>Maintenance &amp; Sustainment</a:t>
            </a:r>
          </a:p>
          <a:p>
            <a:pPr marL="119063" indent="-119063">
              <a:spcBef>
                <a:spcPct val="20000"/>
              </a:spcBef>
              <a:spcAft>
                <a:spcPts val="600"/>
              </a:spcAft>
              <a:tabLst>
                <a:tab pos="1200150" algn="l"/>
              </a:tabLst>
              <a:defRPr/>
            </a:pPr>
            <a:r>
              <a:rPr lang="en-US" dirty="0" smtClean="0"/>
              <a:t>Critical Emergency Supplies</a:t>
            </a:r>
          </a:p>
          <a:p>
            <a:pPr marL="119063" indent="-119063">
              <a:spcBef>
                <a:spcPct val="20000"/>
              </a:spcBef>
              <a:spcAft>
                <a:spcPts val="600"/>
              </a:spcAft>
              <a:tabLst>
                <a:tab pos="1200150" algn="l"/>
              </a:tabLst>
              <a:defRPr/>
            </a:pPr>
            <a:r>
              <a:rPr lang="en-US" dirty="0" smtClean="0"/>
              <a:t>Construction and Renovation</a:t>
            </a:r>
          </a:p>
          <a:p>
            <a:pPr marL="119063" indent="-119063">
              <a:spcBef>
                <a:spcPct val="20000"/>
              </a:spcBef>
              <a:spcAft>
                <a:spcPts val="600"/>
              </a:spcAft>
              <a:tabLst>
                <a:tab pos="1200150" algn="l"/>
              </a:tabLst>
              <a:defRPr/>
            </a:pPr>
            <a:r>
              <a:rPr lang="en-US" dirty="0" smtClean="0"/>
              <a:t>Management and Administration</a:t>
            </a:r>
          </a:p>
          <a:p>
            <a:endParaRPr lang="en-US" dirty="0"/>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Allowable Equipment Categories</a:t>
            </a:r>
            <a:endParaRPr lang="en-US" dirty="0"/>
          </a:p>
        </p:txBody>
      </p:sp>
      <p:sp>
        <p:nvSpPr>
          <p:cNvPr id="3" name="Content Placeholder 2"/>
          <p:cNvSpPr>
            <a:spLocks noGrp="1"/>
          </p:cNvSpPr>
          <p:nvPr>
            <p:ph idx="1"/>
          </p:nvPr>
        </p:nvSpPr>
        <p:spPr/>
        <p:txBody>
          <a:bodyPr/>
          <a:lstStyle/>
          <a:p>
            <a:r>
              <a:rPr lang="en-US" dirty="0" smtClean="0"/>
              <a:t>Grantees may purchase first responder equipment in the following categories (number of categories has increased every year):</a:t>
            </a:r>
          </a:p>
        </p:txBody>
      </p:sp>
      <p:sp>
        <p:nvSpPr>
          <p:cNvPr id="4" name="Slide Number Placeholder 3"/>
          <p:cNvSpPr>
            <a:spLocks noGrp="1"/>
          </p:cNvSpPr>
          <p:nvPr>
            <p:ph type="sldNum" sz="quarter" idx="10"/>
          </p:nvPr>
        </p:nvSpPr>
        <p:spPr/>
        <p:txBody>
          <a:bodyPr/>
          <a:lstStyle/>
          <a:p>
            <a:pPr>
              <a:defRPr/>
            </a:pPr>
            <a:fld id="{66D70E24-84B2-4C44-ABF6-828EB0D47EC9}" type="slidenum">
              <a:rPr lang="en-US" smtClean="0"/>
              <a:pPr>
                <a:defRPr/>
              </a:pPr>
              <a:t>9</a:t>
            </a:fld>
            <a:endParaRPr lang="en-US" dirty="0"/>
          </a:p>
        </p:txBody>
      </p:sp>
      <p:sp>
        <p:nvSpPr>
          <p:cNvPr id="5" name="Text Box 3"/>
          <p:cNvSpPr txBox="1">
            <a:spLocks noChangeArrowheads="1"/>
          </p:cNvSpPr>
          <p:nvPr/>
        </p:nvSpPr>
        <p:spPr bwMode="auto">
          <a:xfrm>
            <a:off x="685800" y="2057400"/>
            <a:ext cx="3851275" cy="2470150"/>
          </a:xfrm>
          <a:prstGeom prst="rect">
            <a:avLst/>
          </a:prstGeom>
          <a:noFill/>
          <a:ln w="9525" algn="ctr">
            <a:noFill/>
            <a:miter lim="800000"/>
            <a:headEnd/>
            <a:tailEnd/>
          </a:ln>
        </p:spPr>
        <p:txBody>
          <a:bodyPr lIns="91430" tIns="45715" rIns="91430" bIns="45715"/>
          <a:lstStyle/>
          <a:p>
            <a:pPr marL="176213" indent="-176213">
              <a:buFont typeface="Wingdings" pitchFamily="2" charset="2"/>
              <a:buChar char="§"/>
            </a:pPr>
            <a:r>
              <a:rPr lang="en-US" sz="1400" dirty="0">
                <a:solidFill>
                  <a:schemeClr val="bg1"/>
                </a:solidFill>
              </a:rPr>
              <a:t>Personal Protective Equipment (PPE).</a:t>
            </a:r>
          </a:p>
          <a:p>
            <a:pPr marL="176213" indent="-176213">
              <a:buFont typeface="Wingdings" pitchFamily="2" charset="2"/>
              <a:buChar char="§"/>
            </a:pPr>
            <a:r>
              <a:rPr lang="en-US" sz="1400" dirty="0">
                <a:solidFill>
                  <a:schemeClr val="bg1"/>
                </a:solidFill>
              </a:rPr>
              <a:t>Detection Equipment</a:t>
            </a:r>
          </a:p>
          <a:p>
            <a:pPr marL="176213" indent="-176213">
              <a:buFont typeface="Wingdings" pitchFamily="2" charset="2"/>
              <a:buChar char="§"/>
            </a:pPr>
            <a:r>
              <a:rPr lang="en-US" sz="1400" dirty="0">
                <a:solidFill>
                  <a:schemeClr val="bg1"/>
                </a:solidFill>
              </a:rPr>
              <a:t>Decontamination Equipment</a:t>
            </a:r>
          </a:p>
          <a:p>
            <a:pPr marL="176213" indent="-176213">
              <a:buFont typeface="Wingdings" pitchFamily="2" charset="2"/>
              <a:buChar char="§"/>
            </a:pPr>
            <a:r>
              <a:rPr lang="en-US" sz="1400" dirty="0">
                <a:solidFill>
                  <a:schemeClr val="bg1"/>
                </a:solidFill>
              </a:rPr>
              <a:t>Interoperable Communications Equipment</a:t>
            </a:r>
          </a:p>
          <a:p>
            <a:pPr marL="176213" indent="-176213">
              <a:buFont typeface="Wingdings" pitchFamily="2" charset="2"/>
              <a:buChar char="§"/>
            </a:pPr>
            <a:r>
              <a:rPr lang="en-US" sz="1400" dirty="0">
                <a:solidFill>
                  <a:schemeClr val="bg1"/>
                </a:solidFill>
              </a:rPr>
              <a:t>Terrorism Incident Prevention Equipment</a:t>
            </a:r>
          </a:p>
          <a:p>
            <a:pPr marL="176213" indent="-176213">
              <a:buFont typeface="Wingdings" pitchFamily="2" charset="2"/>
              <a:buChar char="§"/>
            </a:pPr>
            <a:r>
              <a:rPr lang="en-US" sz="1400" dirty="0">
                <a:solidFill>
                  <a:schemeClr val="bg1"/>
                </a:solidFill>
              </a:rPr>
              <a:t>Explosive Device Mitigation and Remediation Equipment</a:t>
            </a:r>
          </a:p>
          <a:p>
            <a:pPr marL="176213" indent="-176213">
              <a:buFont typeface="Wingdings" pitchFamily="2" charset="2"/>
              <a:buChar char="§"/>
            </a:pPr>
            <a:r>
              <a:rPr lang="en-US" sz="1400" dirty="0">
                <a:solidFill>
                  <a:schemeClr val="bg1"/>
                </a:solidFill>
              </a:rPr>
              <a:t>Physical Security Enhancement Equipment</a:t>
            </a:r>
          </a:p>
          <a:p>
            <a:pPr marL="176213" indent="-176213">
              <a:buFont typeface="Wingdings" pitchFamily="2" charset="2"/>
              <a:buChar char="§"/>
            </a:pPr>
            <a:r>
              <a:rPr lang="en-US" sz="1400" dirty="0">
                <a:solidFill>
                  <a:schemeClr val="bg1"/>
                </a:solidFill>
              </a:rPr>
              <a:t>Medical Supplies/Pharmaceuticals</a:t>
            </a:r>
          </a:p>
          <a:p>
            <a:pPr marL="176213" indent="-176213">
              <a:buFont typeface="Wingdings" pitchFamily="2" charset="2"/>
              <a:buChar char="§"/>
            </a:pPr>
            <a:endParaRPr lang="en-US" sz="1400" dirty="0">
              <a:solidFill>
                <a:schemeClr val="bg1"/>
              </a:solidFill>
            </a:endParaRPr>
          </a:p>
        </p:txBody>
      </p:sp>
      <p:sp>
        <p:nvSpPr>
          <p:cNvPr id="6" name="Text Box 4"/>
          <p:cNvSpPr txBox="1">
            <a:spLocks noChangeArrowheads="1"/>
          </p:cNvSpPr>
          <p:nvPr/>
        </p:nvSpPr>
        <p:spPr bwMode="auto">
          <a:xfrm>
            <a:off x="4648200" y="2057400"/>
            <a:ext cx="3851275" cy="2470150"/>
          </a:xfrm>
          <a:prstGeom prst="rect">
            <a:avLst/>
          </a:prstGeom>
          <a:noFill/>
          <a:ln w="9525" algn="ctr">
            <a:noFill/>
            <a:miter lim="800000"/>
            <a:headEnd/>
            <a:tailEnd/>
          </a:ln>
        </p:spPr>
        <p:txBody>
          <a:bodyPr lIns="91430" tIns="45715" rIns="91430" bIns="45715"/>
          <a:lstStyle/>
          <a:p>
            <a:pPr marL="176213" indent="-176213">
              <a:buFont typeface="Wingdings" pitchFamily="2" charset="2"/>
              <a:buChar char="§"/>
            </a:pPr>
            <a:r>
              <a:rPr lang="en-US" sz="1400" dirty="0">
                <a:solidFill>
                  <a:schemeClr val="bg1"/>
                </a:solidFill>
              </a:rPr>
              <a:t>CBRNE Logistical Support Equipment</a:t>
            </a:r>
          </a:p>
          <a:p>
            <a:pPr marL="176213" indent="-176213">
              <a:buFont typeface="Wingdings" pitchFamily="2" charset="2"/>
              <a:buChar char="§"/>
            </a:pPr>
            <a:r>
              <a:rPr lang="en-US" sz="1400" dirty="0">
                <a:solidFill>
                  <a:schemeClr val="bg1"/>
                </a:solidFill>
              </a:rPr>
              <a:t>CBRNE Incident Response Vehicles/ Aircraft/Watercraft</a:t>
            </a:r>
          </a:p>
          <a:p>
            <a:pPr marL="176213" indent="-176213">
              <a:buFont typeface="Wingdings" pitchFamily="2" charset="2"/>
              <a:buChar char="§"/>
            </a:pPr>
            <a:r>
              <a:rPr lang="en-US" sz="1400" dirty="0">
                <a:solidFill>
                  <a:schemeClr val="bg1"/>
                </a:solidFill>
              </a:rPr>
              <a:t>CBRNE Search &amp; Rescue Equipment</a:t>
            </a:r>
          </a:p>
          <a:p>
            <a:pPr marL="176213" indent="-176213">
              <a:buFont typeface="Wingdings" pitchFamily="2" charset="2"/>
              <a:buChar char="§"/>
            </a:pPr>
            <a:r>
              <a:rPr lang="en-US" sz="1400" dirty="0">
                <a:solidFill>
                  <a:schemeClr val="bg1"/>
                </a:solidFill>
              </a:rPr>
              <a:t>CBRNE Reference Materials</a:t>
            </a:r>
          </a:p>
          <a:p>
            <a:pPr marL="176213" indent="-176213">
              <a:buFont typeface="Wingdings" pitchFamily="2" charset="2"/>
              <a:buChar char="§"/>
            </a:pPr>
            <a:r>
              <a:rPr lang="en-US" sz="1400" dirty="0">
                <a:solidFill>
                  <a:schemeClr val="bg1"/>
                </a:solidFill>
              </a:rPr>
              <a:t>Agricultural Terrorism Prevention, Response &amp; Mitigation</a:t>
            </a:r>
          </a:p>
          <a:p>
            <a:pPr marL="176213" indent="-176213">
              <a:buFont typeface="Wingdings" pitchFamily="2" charset="2"/>
              <a:buChar char="§"/>
            </a:pPr>
            <a:r>
              <a:rPr lang="en-US" sz="1400" dirty="0">
                <a:solidFill>
                  <a:schemeClr val="bg1"/>
                </a:solidFill>
              </a:rPr>
              <a:t>Cyber Security</a:t>
            </a:r>
          </a:p>
          <a:p>
            <a:pPr marL="176213" indent="-176213">
              <a:buFont typeface="Wingdings" pitchFamily="2" charset="2"/>
              <a:buChar char="§"/>
            </a:pPr>
            <a:r>
              <a:rPr lang="en-US" sz="1400" dirty="0">
                <a:solidFill>
                  <a:schemeClr val="bg1"/>
                </a:solidFill>
              </a:rPr>
              <a:t>Intervention Equipment</a:t>
            </a:r>
          </a:p>
          <a:p>
            <a:pPr marL="176213" indent="-176213"/>
            <a:endParaRPr lang="en-US" sz="1800" dirty="0">
              <a:solidFill>
                <a:schemeClr val="bg1"/>
              </a:solidFill>
            </a:endParaRPr>
          </a:p>
        </p:txBody>
      </p:sp>
    </p:spTree>
  </p:cSld>
  <p:clrMapOvr>
    <a:masterClrMapping/>
  </p:clrMapOvr>
</p:sld>
</file>

<file path=ppt/theme/theme1.xml><?xml version="1.0" encoding="utf-8"?>
<a:theme xmlns:a="http://schemas.openxmlformats.org/drawingml/2006/main" name="1_DHS_Template_White">
  <a:themeElements>
    <a:clrScheme name="">
      <a:dk1>
        <a:srgbClr val="70BC1F"/>
      </a:dk1>
      <a:lt1>
        <a:srgbClr val="FFFFFF"/>
      </a:lt1>
      <a:dk2>
        <a:srgbClr val="000063"/>
      </a:dk2>
      <a:lt2>
        <a:srgbClr val="FF0000"/>
      </a:lt2>
      <a:accent1>
        <a:srgbClr val="FFDB00"/>
      </a:accent1>
      <a:accent2>
        <a:srgbClr val="0062C8"/>
      </a:accent2>
      <a:accent3>
        <a:srgbClr val="AAAAB7"/>
      </a:accent3>
      <a:accent4>
        <a:srgbClr val="DADADA"/>
      </a:accent4>
      <a:accent5>
        <a:srgbClr val="FFEAAA"/>
      </a:accent5>
      <a:accent6>
        <a:srgbClr val="0058B5"/>
      </a:accent6>
      <a:hlink>
        <a:srgbClr val="CC6600"/>
      </a:hlink>
      <a:folHlink>
        <a:srgbClr val="990099"/>
      </a:folHlink>
    </a:clrScheme>
    <a:fontScheme name="1_DHS_Template_Whi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HS_Template_White 1">
        <a:dk1>
          <a:srgbClr val="595959"/>
        </a:dk1>
        <a:lt1>
          <a:srgbClr val="F8D167"/>
        </a:lt1>
        <a:dk2>
          <a:srgbClr val="BF5FA7"/>
        </a:dk2>
        <a:lt2>
          <a:srgbClr val="92C9DD"/>
        </a:lt2>
        <a:accent1>
          <a:srgbClr val="9ED47C"/>
        </a:accent1>
        <a:accent2>
          <a:srgbClr val="F3728D"/>
        </a:accent2>
        <a:accent3>
          <a:srgbClr val="FBE5B8"/>
        </a:accent3>
        <a:accent4>
          <a:srgbClr val="4B4B4B"/>
        </a:accent4>
        <a:accent5>
          <a:srgbClr val="CCE6BF"/>
        </a:accent5>
        <a:accent6>
          <a:srgbClr val="DC677F"/>
        </a:accent6>
        <a:hlink>
          <a:srgbClr val="6E91BA"/>
        </a:hlink>
        <a:folHlink>
          <a:srgbClr val="BDBFD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523</TotalTime>
  <Words>3663</Words>
  <Application>Microsoft Office PowerPoint</Application>
  <PresentationFormat>On-screen Show (4:3)</PresentationFormat>
  <Paragraphs>516</Paragraphs>
  <Slides>40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1_DHS_Template_White</vt:lpstr>
      <vt:lpstr>Worksheet</vt:lpstr>
      <vt:lpstr>       Preparedness Grant Programs  </vt:lpstr>
      <vt:lpstr>FY 2012 Grant Program Funding Summary</vt:lpstr>
      <vt:lpstr>State Administrative Agency (SAA)</vt:lpstr>
      <vt:lpstr>FY 2012 Grant Programs</vt:lpstr>
      <vt:lpstr>FY 2012 California Grant Program Funding Summary</vt:lpstr>
      <vt:lpstr>HSGP Grant Programs</vt:lpstr>
      <vt:lpstr>FY 2012 HSGP Programs Overview</vt:lpstr>
      <vt:lpstr>Allowable Funding Categories</vt:lpstr>
      <vt:lpstr>Allowable Equipment Categories</vt:lpstr>
      <vt:lpstr>Responder Knowledge Base</vt:lpstr>
      <vt:lpstr>Authorized Equipment List (AEL)</vt:lpstr>
      <vt:lpstr>UASI Non-Profit Security Grant (NPSG)</vt:lpstr>
      <vt:lpstr>NPSG Eligible Applicants</vt:lpstr>
      <vt:lpstr>NPGP Funding Availability Overview and Allocation Costs</vt:lpstr>
      <vt:lpstr>NSGP Review Process</vt:lpstr>
      <vt:lpstr>Operation Stonegarden Grant Program (OPSG)</vt:lpstr>
      <vt:lpstr>Transportation Infrastructure Security Branch (TISB)</vt:lpstr>
      <vt:lpstr>FY 2010-2011 TISB Grant Program Funding to California</vt:lpstr>
      <vt:lpstr>Port Security Grant Program (PSGP)</vt:lpstr>
      <vt:lpstr>FY 2012 PSGP Risk Formula</vt:lpstr>
      <vt:lpstr>FY 2012 PSGP Priorities</vt:lpstr>
      <vt:lpstr>FY 2012 PSGP Priorities</vt:lpstr>
      <vt:lpstr>PSGP Partners</vt:lpstr>
      <vt:lpstr>PSGP Review Process</vt:lpstr>
      <vt:lpstr>Transit Security Grant Program (TSGP)</vt:lpstr>
      <vt:lpstr>FY 2012 TSGP Risk Formula</vt:lpstr>
      <vt:lpstr>FY 2012 TSGP Priorities</vt:lpstr>
      <vt:lpstr>FY 2012 TSGP Priorities</vt:lpstr>
      <vt:lpstr>TSGP Partners</vt:lpstr>
      <vt:lpstr>TSGP Review Process</vt:lpstr>
      <vt:lpstr>Intercity Passenger Rail (IPR)</vt:lpstr>
      <vt:lpstr>FY 2012 IPR Priorities</vt:lpstr>
      <vt:lpstr>FY 2012 IPR Priorities</vt:lpstr>
      <vt:lpstr>IPR Partners</vt:lpstr>
      <vt:lpstr>IPR Review Process</vt:lpstr>
      <vt:lpstr>Assistance to Firefighters Grant (AFG) Program</vt:lpstr>
      <vt:lpstr>Staffing for Adequate Fire and Emergency Response Grants (SAFER)</vt:lpstr>
      <vt:lpstr>Fire Prevention and Safety and Firefighter Research and Development Grants (FP&amp;S)</vt:lpstr>
      <vt:lpstr>Contacts and References</vt:lpstr>
      <vt:lpstr>Slide 40</vt:lpstr>
    </vt:vector>
  </TitlesOfParts>
  <Company>FEMA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Transportation Infrastructure Security Branch Program Overviews Briefing to Tonya Schreiber, Deputy Assistant Administrator</dc:title>
  <dc:creator>srestifo</dc:creator>
  <cp:lastModifiedBy>dporras</cp:lastModifiedBy>
  <cp:revision>30</cp:revision>
  <dcterms:created xsi:type="dcterms:W3CDTF">2012-06-08T13:24:46Z</dcterms:created>
  <dcterms:modified xsi:type="dcterms:W3CDTF">2012-06-20T23:45:53Z</dcterms:modified>
</cp:coreProperties>
</file>