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48" r:id="rId2"/>
  </p:sldMasterIdLst>
  <p:notesMasterIdLst>
    <p:notesMasterId r:id="rId30"/>
  </p:notesMasterIdLst>
  <p:sldIdLst>
    <p:sldId id="257" r:id="rId3"/>
    <p:sldId id="256" r:id="rId4"/>
    <p:sldId id="262" r:id="rId5"/>
    <p:sldId id="264" r:id="rId6"/>
    <p:sldId id="265" r:id="rId7"/>
    <p:sldId id="266"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263"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a:srgbClr val="66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76999" autoAdjust="0"/>
  </p:normalViewPr>
  <p:slideViewPr>
    <p:cSldViewPr>
      <p:cViewPr varScale="1">
        <p:scale>
          <a:sx n="85" d="100"/>
          <a:sy n="85" d="100"/>
        </p:scale>
        <p:origin x="-1728" y="-96"/>
      </p:cViewPr>
      <p:guideLst>
        <p:guide orient="horz" pos="2160"/>
        <p:guide pos="2880"/>
      </p:guideLst>
    </p:cSldViewPr>
  </p:slideViewPr>
  <p:notesTextViewPr>
    <p:cViewPr>
      <p:scale>
        <a:sx n="100" d="100"/>
        <a:sy n="100" d="100"/>
      </p:scale>
      <p:origin x="0" y="0"/>
    </p:cViewPr>
  </p:notesTextViewPr>
  <p:gridSpacing cx="468172800" cy="468172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FD4D1EC-8E3E-4FE3-924E-8029B39DB6C0}" type="datetimeFigureOut">
              <a:rPr lang="en-US"/>
              <a:pPr>
                <a:defRPr/>
              </a:pPr>
              <a:t>7/24/2012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3D1D287A-BE6B-447F-8CC9-74B15BDEEE8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samhsa.gov/Grants/TA/index.aspx"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www.samhsa.gov/grants/"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samhsa.gov/treatment/"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Annual budget authorization around $3 billion</a:t>
            </a:r>
          </a:p>
          <a:p>
            <a:pPr eaLnBrk="1" hangingPunct="1">
              <a:spcBef>
                <a:spcPct val="0"/>
              </a:spcBef>
            </a:pPr>
            <a:endParaRPr lang="en-US" smtClean="0"/>
          </a:p>
          <a:p>
            <a:pPr marL="0" lvl="1" eaLnBrk="1" hangingPunct="1">
              <a:spcBef>
                <a:spcPct val="0"/>
              </a:spcBef>
            </a:pPr>
            <a:r>
              <a:rPr lang="en-US" smtClean="0"/>
              <a:t>SAMHSA’s fourth center is the Center for Behavioral Health Statistics and Quality, collects, analyzes, and disseminates national data on mental health services.  You may come into contact with directly or indirectly with CBHSQ with regards to data management, but it does not directly administer any grants programs.  </a:t>
            </a:r>
          </a:p>
          <a:p>
            <a:pPr eaLnBrk="1" hangingPunct="1">
              <a:spcBef>
                <a:spcPct val="0"/>
              </a:spcBef>
            </a:pPr>
            <a:endParaRPr lang="en-US"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5EDA040-A97A-4BC8-8F0C-97FE300CB41F}" type="slidenum">
              <a:rPr lang="en-US" smtClean="0"/>
              <a:pPr/>
              <a:t>3</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noTextEdit="1"/>
          </p:cNvSpPr>
          <p:nvPr>
            <p:ph type="sldImg"/>
          </p:nvPr>
        </p:nvSpPr>
        <p:spPr bwMode="auto">
          <a:noFill/>
          <a:ln>
            <a:solidFill>
              <a:srgbClr val="000000"/>
            </a:solidFill>
            <a:miter lim="800000"/>
            <a:headEnd/>
            <a:tailEnd/>
          </a:ln>
        </p:spPr>
      </p:sp>
      <p:sp>
        <p:nvSpPr>
          <p:cNvPr id="4096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noTextEdit="1"/>
          </p:cNvSpPr>
          <p:nvPr>
            <p:ph type="sldImg"/>
          </p:nvPr>
        </p:nvSpPr>
        <p:spPr bwMode="auto">
          <a:noFill/>
          <a:ln>
            <a:solidFill>
              <a:srgbClr val="000000"/>
            </a:solidFill>
            <a:miter lim="800000"/>
            <a:headEnd/>
            <a:tailEnd/>
          </a:ln>
        </p:spPr>
      </p:sp>
      <p:sp>
        <p:nvSpPr>
          <p:cNvPr id="4198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noTextEdit="1"/>
          </p:cNvSpPr>
          <p:nvPr>
            <p:ph type="sldImg"/>
          </p:nvPr>
        </p:nvSpPr>
        <p:spPr bwMode="auto">
          <a:noFill/>
          <a:ln>
            <a:solidFill>
              <a:srgbClr val="000000"/>
            </a:solidFill>
            <a:miter lim="800000"/>
            <a:headEnd/>
            <a:tailEnd/>
          </a:ln>
        </p:spPr>
      </p:sp>
      <p:sp>
        <p:nvSpPr>
          <p:cNvPr id="4301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0" lvl="1" eaLnBrk="1" hangingPunct="1">
              <a:spcBef>
                <a:spcPct val="0"/>
              </a:spcBef>
            </a:pPr>
            <a:r>
              <a:rPr lang="en-US" smtClean="0"/>
              <a:t>SAMHSA’s grant review process provides a basis for funding decisions through fair, competent, and objective assessment of the application’s merit</a:t>
            </a:r>
          </a:p>
          <a:p>
            <a:pPr marL="0" lvl="1" eaLnBrk="1" hangingPunct="1">
              <a:spcBef>
                <a:spcPct val="0"/>
              </a:spcBef>
            </a:pPr>
            <a:endParaRPr lang="en-US" smtClean="0"/>
          </a:p>
          <a:p>
            <a:pPr marL="0" lvl="1" eaLnBrk="1" hangingPunct="1">
              <a:spcBef>
                <a:spcPct val="0"/>
              </a:spcBef>
            </a:pPr>
            <a:r>
              <a:rPr lang="en-US" smtClean="0"/>
              <a:t>Applications are assigned to committees of three or more reviewers together with the announcement, instructions and a structured review format that is developed directly from the RFA Review Criteria</a:t>
            </a:r>
          </a:p>
          <a:p>
            <a:pPr marL="0" lvl="1" eaLnBrk="1" hangingPunct="1">
              <a:spcBef>
                <a:spcPct val="0"/>
              </a:spcBef>
            </a:pPr>
            <a:endParaRPr lang="en-US" smtClean="0"/>
          </a:p>
          <a:p>
            <a:pPr marL="0" lvl="1" eaLnBrk="1" hangingPunct="1">
              <a:spcBef>
                <a:spcPct val="0"/>
              </a:spcBef>
            </a:pPr>
            <a:r>
              <a:rPr lang="en-US" smtClean="0"/>
              <a:t>Applications are screened for compliance with specific application   requirements, including the application due date, format requirements, eligibility as described in the published RFA, and compliance with other programmatic requirements published in the RFA</a:t>
            </a:r>
          </a:p>
          <a:p>
            <a:pPr marL="0" lvl="1" eaLnBrk="1" hangingPunct="1">
              <a:spcBef>
                <a:spcPct val="0"/>
              </a:spcBef>
            </a:pPr>
            <a:endParaRPr lang="en-US" smtClean="0"/>
          </a:p>
          <a:p>
            <a:pPr marL="0" lvl="1" eaLnBrk="1" hangingPunct="1">
              <a:spcBef>
                <a:spcPct val="0"/>
              </a:spcBef>
            </a:pPr>
            <a:endParaRPr lang="en-US" smtClean="0"/>
          </a:p>
          <a:p>
            <a:pPr marL="0" lvl="1" eaLnBrk="1" hangingPunct="1">
              <a:spcBef>
                <a:spcPct val="0"/>
              </a:spcBef>
            </a:pPr>
            <a:endParaRPr lang="en-US" smtClean="0"/>
          </a:p>
          <a:p>
            <a:pPr eaLnBrk="1" hangingPunct="1">
              <a:spcBef>
                <a:spcPct val="0"/>
              </a:spcBef>
            </a:pPr>
            <a:endParaRPr lang="en-US" smtClean="0"/>
          </a:p>
          <a:p>
            <a:pPr eaLnBrk="1" hangingPunct="1">
              <a:spcBef>
                <a:spcPct val="0"/>
              </a:spcBef>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noTextEdit="1"/>
          </p:cNvSpPr>
          <p:nvPr>
            <p:ph type="sldImg"/>
          </p:nvPr>
        </p:nvSpPr>
        <p:spPr bwMode="auto">
          <a:noFill/>
          <a:ln>
            <a:solidFill>
              <a:srgbClr val="000000"/>
            </a:solidFill>
            <a:miter lim="800000"/>
            <a:headEnd/>
            <a:tailEnd/>
          </a:ln>
        </p:spPr>
      </p:sp>
      <p:sp>
        <p:nvSpPr>
          <p:cNvPr id="4403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lvl="2" eaLnBrk="1" hangingPunct="1">
              <a:spcBef>
                <a:spcPct val="0"/>
              </a:spcBef>
            </a:pPr>
            <a:endParaRPr lang="en-US" smtClean="0"/>
          </a:p>
          <a:p>
            <a:pPr lvl="2" eaLnBrk="1" hangingPunct="1">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noTextEdit="1"/>
          </p:cNvSpPr>
          <p:nvPr>
            <p:ph type="sldImg"/>
          </p:nvPr>
        </p:nvSpPr>
        <p:spPr bwMode="auto">
          <a:noFill/>
          <a:ln>
            <a:solidFill>
              <a:srgbClr val="000000"/>
            </a:solidFill>
            <a:miter lim="800000"/>
            <a:headEnd/>
            <a:tailEnd/>
          </a:ln>
        </p:spPr>
      </p:sp>
      <p:sp>
        <p:nvSpPr>
          <p:cNvPr id="450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noTextEdit="1"/>
          </p:cNvSpPr>
          <p:nvPr>
            <p:ph type="sldImg"/>
          </p:nvPr>
        </p:nvSpPr>
        <p:spPr bwMode="auto">
          <a:noFill/>
          <a:ln>
            <a:solidFill>
              <a:srgbClr val="000000"/>
            </a:solidFill>
            <a:miter lim="800000"/>
            <a:headEnd/>
            <a:tailEnd/>
          </a:ln>
        </p:spPr>
      </p:sp>
      <p:sp>
        <p:nvSpPr>
          <p:cNvPr id="4608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lvl="1" eaLnBrk="1" hangingPunct="1">
              <a:spcBef>
                <a:spcPct val="0"/>
              </a:spcBef>
            </a:pPr>
            <a:r>
              <a:rPr lang="en-US" smtClean="0"/>
              <a:t>SAMHSA’s grant review process also produces a summary statement which is sent to every applicant, and includes the reviewers’ assessments of the strengths and weaknesses of an application.  It may also include comments on the applicant’s budget and participant protection issues, if any.</a:t>
            </a:r>
          </a:p>
          <a:p>
            <a:pPr lvl="2" eaLnBrk="1" hangingPunct="1">
              <a:spcBef>
                <a:spcPct val="0"/>
              </a:spcBef>
            </a:pPr>
            <a:endParaRPr lang="en-US" smtClean="0"/>
          </a:p>
          <a:p>
            <a:pPr lvl="2" eaLnBrk="1" hangingPunct="1">
              <a:spcBef>
                <a:spcPct val="0"/>
              </a:spcBef>
            </a:pPr>
            <a:r>
              <a:rPr lang="en-US" smtClean="0"/>
              <a:t>The summary statement provides useful feedback to the applicant.  If you do not receive funding, the summary statement will help you learn why.  It can also be very helpful in helping you prepare a better application in the future. </a:t>
            </a:r>
          </a:p>
          <a:p>
            <a:pPr lvl="2" eaLnBrk="1" hangingPunct="1">
              <a:spcBef>
                <a:spcPct val="0"/>
              </a:spcBef>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noTextEdit="1"/>
          </p:cNvSpPr>
          <p:nvPr>
            <p:ph type="sldImg"/>
          </p:nvPr>
        </p:nvSpPr>
        <p:spPr bwMode="auto">
          <a:noFill/>
          <a:ln>
            <a:solidFill>
              <a:srgbClr val="000000"/>
            </a:solidFill>
            <a:miter lim="800000"/>
            <a:headEnd/>
            <a:tailEnd/>
          </a:ln>
        </p:spPr>
      </p:sp>
      <p:sp>
        <p:nvSpPr>
          <p:cNvPr id="4710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Who makes up SAMHSA review panel(s)?</a:t>
            </a:r>
          </a:p>
          <a:p>
            <a:pPr lvl="1" eaLnBrk="1" hangingPunct="1">
              <a:spcBef>
                <a:spcPct val="0"/>
              </a:spcBef>
            </a:pPr>
            <a:r>
              <a:rPr lang="en-US" smtClean="0"/>
              <a:t>Reviewers are chosen for their experience and expertise in the relevant field, including staff from a variety of state and local organizations, academics, and consumers and advocates </a:t>
            </a:r>
          </a:p>
          <a:p>
            <a:pPr lvl="1" eaLnBrk="1" hangingPunct="1">
              <a:spcBef>
                <a:spcPct val="0"/>
              </a:spcBef>
            </a:pPr>
            <a:r>
              <a:rPr lang="en-US" smtClean="0"/>
              <a:t>SAMHSA strongly believes that review groups should represent geographic, gender, and ethnic diversity, and peer review groups are developed based on such diversity, especially with regard to the specific population targeted by the grant</a:t>
            </a:r>
          </a:p>
          <a:p>
            <a:pPr lvl="1" eaLnBrk="1" hangingPunct="1">
              <a:spcBef>
                <a:spcPct val="0"/>
              </a:spcBef>
            </a:pPr>
            <a:r>
              <a:rPr lang="en-US" smtClean="0"/>
              <a:t>Standards to avoid conflict of interest are strictly followed</a:t>
            </a:r>
          </a:p>
          <a:p>
            <a:pPr lvl="1" eaLnBrk="1" hangingPunct="1">
              <a:spcBef>
                <a:spcPct val="0"/>
              </a:spcBef>
            </a:pPr>
            <a:r>
              <a:rPr lang="en-US" b="1" smtClean="0"/>
              <a:t>One of the best ways to learn how to write good application is to apply to be a reviewer!</a:t>
            </a:r>
          </a:p>
          <a:p>
            <a:pPr eaLnBrk="1" hangingPunct="1">
              <a:spcBef>
                <a:spcPct val="0"/>
              </a:spcBef>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noTextEdit="1"/>
          </p:cNvSpPr>
          <p:nvPr>
            <p:ph type="sldImg"/>
          </p:nvPr>
        </p:nvSpPr>
        <p:spPr bwMode="auto">
          <a:noFill/>
          <a:ln>
            <a:solidFill>
              <a:srgbClr val="000000"/>
            </a:solidFill>
            <a:miter lim="800000"/>
            <a:headEnd/>
            <a:tailEnd/>
          </a:ln>
        </p:spPr>
      </p:sp>
      <p:sp>
        <p:nvSpPr>
          <p:cNvPr id="481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lvl="1" eaLnBrk="1" hangingPunct="1">
              <a:spcBef>
                <a:spcPct val="0"/>
              </a:spcBef>
            </a:pPr>
            <a:r>
              <a:rPr lang="en-US" smtClean="0"/>
              <a:t>Set up an alert on grants.gov to notify you of newly-announced grants in your field</a:t>
            </a:r>
          </a:p>
          <a:p>
            <a:pPr eaLnBrk="1" hangingPunct="1">
              <a:spcBef>
                <a:spcPct val="0"/>
              </a:spcBef>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noTextEdit="1"/>
          </p:cNvSpPr>
          <p:nvPr>
            <p:ph type="sldImg"/>
          </p:nvPr>
        </p:nvSpPr>
        <p:spPr bwMode="auto">
          <a:noFill/>
          <a:ln>
            <a:solidFill>
              <a:srgbClr val="000000"/>
            </a:solidFill>
            <a:miter lim="800000"/>
            <a:headEnd/>
            <a:tailEnd/>
          </a:ln>
        </p:spPr>
      </p:sp>
      <p:sp>
        <p:nvSpPr>
          <p:cNvPr id="4915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Any recommendations/suggestions for organizations that are new to federal grants? </a:t>
            </a:r>
          </a:p>
          <a:p>
            <a:pPr lvl="1" eaLnBrk="1" hangingPunct="1">
              <a:spcBef>
                <a:spcPct val="0"/>
              </a:spcBef>
            </a:pPr>
            <a:r>
              <a:rPr lang="en-US" smtClean="0"/>
              <a:t>If you are interested in applying for Federal funds, don’t wait until the announcement is published because you will have only 60 days or less to write and submit the application. </a:t>
            </a:r>
          </a:p>
          <a:p>
            <a:pPr lvl="1" eaLnBrk="1" hangingPunct="1">
              <a:spcBef>
                <a:spcPct val="0"/>
              </a:spcBef>
            </a:pPr>
            <a:r>
              <a:rPr lang="en-US" smtClean="0"/>
              <a:t>Before the RFA is posted, you can prepare by getting started on requirements that are the same for </a:t>
            </a:r>
            <a:r>
              <a:rPr lang="en-US" u="sng" smtClean="0"/>
              <a:t>all</a:t>
            </a:r>
            <a:r>
              <a:rPr lang="en-US" smtClean="0"/>
              <a:t> SAMHSA grant programs</a:t>
            </a:r>
          </a:p>
          <a:p>
            <a:pPr lvl="1" eaLnBrk="1" hangingPunct="1">
              <a:spcBef>
                <a:spcPct val="0"/>
              </a:spcBef>
            </a:pPr>
            <a:r>
              <a:rPr lang="en-US" smtClean="0"/>
              <a:t>You can find out what requirements are likely to apply to your application by reading previous RFAs for your grant program or similar ones</a:t>
            </a:r>
          </a:p>
          <a:p>
            <a:pPr lvl="1" eaLnBrk="1" hangingPunct="1">
              <a:spcBef>
                <a:spcPct val="0"/>
              </a:spcBef>
            </a:pPr>
            <a:r>
              <a:rPr lang="en-US" smtClean="0"/>
              <a:t>Specific things you can do to get a head-start before the RFA is posted include reading grant application manuals (available on our website), reading all the required Federal forms, gathering relevant data, and obtaining whatever type of licenses, certifications, assurances, and letters of support you will need</a:t>
            </a:r>
          </a:p>
          <a:p>
            <a:pPr lvl="1" eaLnBrk="1" hangingPunct="1">
              <a:spcBef>
                <a:spcPct val="0"/>
              </a:spcBef>
            </a:pPr>
            <a:r>
              <a:rPr lang="en-US" smtClean="0"/>
              <a:t>As you create your application timeline and checklists, be sure to build time into your schedule for an independent review of your application by someone with fresh eyes.  You want to be certain that you have met all the requirements of the RFA and that your application “hangs together” if several different people have worked on it.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noTextEdit="1"/>
          </p:cNvSpPr>
          <p:nvPr>
            <p:ph type="sldImg"/>
          </p:nvPr>
        </p:nvSpPr>
        <p:spPr bwMode="auto">
          <a:noFill/>
          <a:ln>
            <a:solidFill>
              <a:srgbClr val="000000"/>
            </a:solidFill>
            <a:miter lim="800000"/>
            <a:headEnd/>
            <a:tailEnd/>
          </a:ln>
        </p:spPr>
      </p:sp>
      <p:sp>
        <p:nvSpPr>
          <p:cNvPr id="5017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lvl="1" eaLnBrk="1" hangingPunct="1">
              <a:spcBef>
                <a:spcPct val="0"/>
              </a:spcBef>
            </a:pPr>
            <a:r>
              <a:rPr lang="en-US" smtClean="0"/>
              <a:t>Specific things you can do to get a head-start before the RFA is posted include reading grant application manuals (available on our website), reading all the required Federal forms, gathering relevant data, and obtaining whatever type of licenses, certifications, assurances, and letters of support you will need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marL="0" lvl="1" eaLnBrk="1" hangingPunct="1">
              <a:spcBef>
                <a:spcPct val="0"/>
              </a:spcBef>
            </a:pPr>
            <a:r>
              <a:rPr lang="en-US" smtClean="0"/>
              <a:t>CMHS leads Federal efforts in expanding the availability and accessibility of high-quality, community-based services for adults with serious mental illnesses and children with serious emotional disturbances. </a:t>
            </a:r>
          </a:p>
          <a:p>
            <a:pPr eaLnBrk="1" hangingPunct="1">
              <a:spcBef>
                <a:spcPct val="0"/>
              </a:spcBef>
            </a:pPr>
            <a:endParaRPr lang="en-US" smtClean="0"/>
          </a:p>
          <a:p>
            <a:pPr eaLnBrk="1" hangingPunct="1">
              <a:spcBef>
                <a:spcPct val="0"/>
              </a:spcBef>
            </a:pPr>
            <a:r>
              <a:rPr lang="en-US" smtClean="0"/>
              <a:t>CMHS administers the Mental Health Services Block Grant Program—the single largest Federal contribution to improving mental health service systems across the country, about a half a billion dollars in 2012—as well as a portfolio of discretionary grant programs that include efforts to help prevent and treat mental health problems.</a:t>
            </a:r>
          </a:p>
          <a:p>
            <a:pPr eaLnBrk="1" hangingPunct="1">
              <a:spcBef>
                <a:spcPct val="0"/>
              </a:spcBef>
            </a:pPr>
            <a:endParaRPr lang="en-US"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57320D3-7B6F-4F5D-A9B8-067B775678E6}" type="slidenum">
              <a:rPr lang="en-US" smtClean="0"/>
              <a:pPr/>
              <a:t>5</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noTextEdit="1"/>
          </p:cNvSpPr>
          <p:nvPr>
            <p:ph type="sldImg"/>
          </p:nvPr>
        </p:nvSpPr>
        <p:spPr bwMode="auto">
          <a:noFill/>
          <a:ln>
            <a:solidFill>
              <a:srgbClr val="000000"/>
            </a:solidFill>
            <a:miter lim="800000"/>
            <a:headEnd/>
            <a:tailEnd/>
          </a:ln>
        </p:spPr>
      </p:sp>
      <p:sp>
        <p:nvSpPr>
          <p:cNvPr id="5120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lvl="1" eaLnBrk="1" hangingPunct="1">
              <a:spcBef>
                <a:spcPct val="0"/>
              </a:spcBef>
            </a:pPr>
            <a:r>
              <a:rPr lang="en-US" smtClean="0"/>
              <a:t>Reasons for building partnerships and networks include: </a:t>
            </a:r>
          </a:p>
          <a:p>
            <a:pPr lvl="2" eaLnBrk="1" hangingPunct="1">
              <a:spcBef>
                <a:spcPct val="0"/>
              </a:spcBef>
            </a:pPr>
            <a:r>
              <a:rPr lang="en-US" smtClean="0"/>
              <a:t>Building project support and sustainability </a:t>
            </a:r>
          </a:p>
          <a:p>
            <a:pPr lvl="2" eaLnBrk="1" hangingPunct="1">
              <a:spcBef>
                <a:spcPct val="0"/>
              </a:spcBef>
            </a:pPr>
            <a:r>
              <a:rPr lang="en-US" smtClean="0"/>
              <a:t>Sharing information about your community</a:t>
            </a:r>
          </a:p>
          <a:p>
            <a:pPr lvl="2" eaLnBrk="1" hangingPunct="1">
              <a:spcBef>
                <a:spcPct val="0"/>
              </a:spcBef>
            </a:pPr>
            <a:r>
              <a:rPr lang="en-US" smtClean="0"/>
              <a:t>Sharing resources and data</a:t>
            </a:r>
          </a:p>
          <a:p>
            <a:pPr lvl="2" eaLnBrk="1" hangingPunct="1">
              <a:spcBef>
                <a:spcPct val="0"/>
              </a:spcBef>
            </a:pPr>
            <a:r>
              <a:rPr lang="en-US" smtClean="0"/>
              <a:t>Obtaining buy-in and enhanced credibility</a:t>
            </a:r>
          </a:p>
          <a:p>
            <a:pPr lvl="2" eaLnBrk="1" hangingPunct="1">
              <a:spcBef>
                <a:spcPct val="0"/>
              </a:spcBef>
            </a:pPr>
            <a:r>
              <a:rPr lang="en-US" smtClean="0"/>
              <a:t>Developing solid public relations</a:t>
            </a:r>
          </a:p>
          <a:p>
            <a:pPr lvl="2" eaLnBrk="1" hangingPunct="1">
              <a:spcBef>
                <a:spcPct val="0"/>
              </a:spcBef>
            </a:pPr>
            <a:r>
              <a:rPr lang="en-US" smtClean="0"/>
              <a:t>Enhancing cultural competence </a:t>
            </a:r>
          </a:p>
          <a:p>
            <a:pPr lvl="2" eaLnBrk="1" hangingPunct="1">
              <a:spcBef>
                <a:spcPct val="0"/>
              </a:spcBef>
            </a:pPr>
            <a:r>
              <a:rPr lang="en-US" smtClean="0"/>
              <a:t>Encouraging community dialogue at all levels for project design and service delivery</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noTextEdit="1"/>
          </p:cNvSpPr>
          <p:nvPr>
            <p:ph type="sldImg"/>
          </p:nvPr>
        </p:nvSpPr>
        <p:spPr bwMode="auto">
          <a:noFill/>
          <a:ln>
            <a:solidFill>
              <a:srgbClr val="000000"/>
            </a:solidFill>
            <a:miter lim="800000"/>
            <a:headEnd/>
            <a:tailEnd/>
          </a:ln>
        </p:spPr>
      </p:sp>
      <p:sp>
        <p:nvSpPr>
          <p:cNvPr id="182275" name="Rectangle 3"/>
          <p:cNvSpPr>
            <a:spLocks noGrp="1" noChangeArrowheads="1"/>
          </p:cNvSpPr>
          <p:nvPr>
            <p:ph type="body" idx="1"/>
          </p:nvPr>
        </p:nvSpPr>
        <p:spPr>
          <a:ln/>
        </p:spPr>
        <p:txBody>
          <a:bodyPr/>
          <a:lstStyle/>
          <a:p>
            <a:pPr eaLnBrk="1" fontAlgn="auto" hangingPunct="1">
              <a:spcBef>
                <a:spcPts val="0"/>
              </a:spcBef>
              <a:spcAft>
                <a:spcPts val="0"/>
              </a:spcAft>
              <a:defRPr/>
            </a:pPr>
            <a:r>
              <a:rPr lang="en-US" dirty="0" smtClean="0"/>
              <a:t>What are the pitfalls to avoid?</a:t>
            </a:r>
          </a:p>
          <a:p>
            <a:pPr lvl="1" eaLnBrk="1" fontAlgn="auto" hangingPunct="1">
              <a:spcBef>
                <a:spcPts val="0"/>
              </a:spcBef>
              <a:spcAft>
                <a:spcPts val="0"/>
              </a:spcAft>
              <a:defRPr/>
            </a:pPr>
            <a:r>
              <a:rPr lang="en-US" dirty="0" smtClean="0"/>
              <a:t>Read the instructions in the RFA </a:t>
            </a:r>
            <a:r>
              <a:rPr lang="en-US" u="sng" dirty="0" smtClean="0"/>
              <a:t>very carefully</a:t>
            </a:r>
            <a:r>
              <a:rPr lang="en-US" dirty="0" smtClean="0"/>
              <a:t> and follow them to the letter</a:t>
            </a:r>
          </a:p>
          <a:p>
            <a:pPr lvl="1" eaLnBrk="1" fontAlgn="auto" hangingPunct="1">
              <a:spcBef>
                <a:spcPts val="0"/>
              </a:spcBef>
              <a:spcAft>
                <a:spcPts val="0"/>
              </a:spcAft>
              <a:defRPr/>
            </a:pPr>
            <a:r>
              <a:rPr lang="en-US" dirty="0" smtClean="0"/>
              <a:t>Many applications are screened out due to technical shortcomings.  Be sure to familiarize yourself with all the </a:t>
            </a:r>
            <a:r>
              <a:rPr lang="en-US" dirty="0" err="1" smtClean="0"/>
              <a:t>screenout</a:t>
            </a:r>
            <a:r>
              <a:rPr lang="en-US" dirty="0" smtClean="0"/>
              <a:t> requirements in every RFA to ensure that your application makes it to peer review.  </a:t>
            </a:r>
          </a:p>
          <a:p>
            <a:pPr lvl="1" eaLnBrk="1" fontAlgn="auto" hangingPunct="1">
              <a:spcBef>
                <a:spcPts val="0"/>
              </a:spcBef>
              <a:spcAft>
                <a:spcPts val="0"/>
              </a:spcAft>
              <a:defRPr/>
            </a:pPr>
            <a:r>
              <a:rPr lang="en-US" dirty="0" smtClean="0"/>
              <a:t>Read SAMHSA’s materials on cultural competence carefully and ensure that they are fully incorporated into your proposal</a:t>
            </a:r>
          </a:p>
          <a:p>
            <a:pPr lvl="1" eaLnBrk="1" fontAlgn="auto" hangingPunct="1">
              <a:spcBef>
                <a:spcPts val="0"/>
              </a:spcBef>
              <a:spcAft>
                <a:spcPts val="0"/>
              </a:spcAft>
              <a:defRPr/>
            </a:pPr>
            <a:r>
              <a:rPr lang="en-US" dirty="0" smtClean="0"/>
              <a:t>Note that SAMHSA requires applicants to include consumers in their programs.  We also include consumers on our review panels.  </a:t>
            </a:r>
          </a:p>
          <a:p>
            <a:pPr lvl="1" eaLnBrk="1" fontAlgn="auto" hangingPunct="1">
              <a:spcBef>
                <a:spcPts val="0"/>
              </a:spcBef>
              <a:spcAft>
                <a:spcPts val="0"/>
              </a:spcAft>
              <a:defRPr/>
            </a:pPr>
            <a:r>
              <a:rPr lang="en-US" dirty="0" smtClean="0"/>
              <a:t>As you create your application timeline and checklists, be sure to build time into your schedule for an independent review of your application by someone with fresh eyes.  You want to be certain that you have met all the requirements of the RFA and that your application “hangs together” if several different people have worked on it.</a:t>
            </a:r>
          </a:p>
          <a:p>
            <a:pPr lvl="1" eaLnBrk="1" fontAlgn="auto" hangingPunct="1">
              <a:spcBef>
                <a:spcPts val="0"/>
              </a:spcBef>
              <a:spcAft>
                <a:spcPts val="0"/>
              </a:spcAft>
              <a:defRPr/>
            </a:pPr>
            <a:endParaRPr lang="en-US" dirty="0" smtClean="0"/>
          </a:p>
          <a:p>
            <a:pPr lvl="1" eaLnBrk="1" fontAlgn="auto" hangingPunct="1">
              <a:spcBef>
                <a:spcPts val="0"/>
              </a:spcBef>
              <a:spcAft>
                <a:spcPts val="0"/>
              </a:spcAft>
              <a:defRPr/>
            </a:pPr>
            <a:r>
              <a:rPr lang="en-US" dirty="0" smtClean="0"/>
              <a:t>Contact the project officer identified in the RFA for questions!  Surprising how few organizations take advantage of this…</a:t>
            </a:r>
          </a:p>
          <a:p>
            <a:pPr lvl="1" eaLnBrk="1" fontAlgn="auto" hangingPunct="1">
              <a:spcBef>
                <a:spcPts val="0"/>
              </a:spcBef>
              <a:spcAft>
                <a:spcPts val="0"/>
              </a:spcAft>
              <a:defRPr/>
            </a:pPr>
            <a:endParaRPr lang="en-US" dirty="0" smtClean="0"/>
          </a:p>
          <a:p>
            <a:pPr lvl="1" eaLnBrk="1" fontAlgn="auto" hangingPunct="1">
              <a:spcBef>
                <a:spcPts val="0"/>
              </a:spcBef>
              <a:spcAft>
                <a:spcPts val="0"/>
              </a:spcAft>
              <a:defRPr/>
            </a:pPr>
            <a:endParaRPr lang="en-US" dirty="0" smtClean="0"/>
          </a:p>
          <a:p>
            <a:pPr marL="342900" indent="-342900" eaLnBrk="1" fontAlgn="auto" hangingPunct="1">
              <a:spcBef>
                <a:spcPct val="20000"/>
              </a:spcBef>
              <a:spcAft>
                <a:spcPts val="0"/>
              </a:spcAft>
              <a:buClr>
                <a:schemeClr val="tx2"/>
              </a:buClr>
              <a:buSzPct val="150000"/>
              <a:buFont typeface="Wingdings" pitchFamily="2" charset="2"/>
              <a:buChar char="§"/>
              <a:defRPr/>
            </a:pPr>
            <a:r>
              <a:rPr lang="en-US" sz="2800" dirty="0" smtClean="0">
                <a:effectLst>
                  <a:outerShdw blurRad="38100" dist="38100" dir="2700000" algn="tl">
                    <a:srgbClr val="000000"/>
                  </a:outerShdw>
                </a:effectLst>
              </a:rPr>
              <a:t>It is received after the receipt date.</a:t>
            </a:r>
          </a:p>
          <a:p>
            <a:pPr marL="342900" indent="-342900" eaLnBrk="1" fontAlgn="auto" hangingPunct="1">
              <a:spcBef>
                <a:spcPct val="20000"/>
              </a:spcBef>
              <a:spcAft>
                <a:spcPts val="0"/>
              </a:spcAft>
              <a:buClr>
                <a:schemeClr val="tx2"/>
              </a:buClr>
              <a:buSzPct val="150000"/>
              <a:buFont typeface="Wingdings" pitchFamily="2" charset="2"/>
              <a:buChar char="§"/>
              <a:defRPr/>
            </a:pPr>
            <a:r>
              <a:rPr lang="en-US" sz="2800" dirty="0" smtClean="0">
                <a:effectLst>
                  <a:outerShdw blurRad="38100" dist="38100" dir="2700000" algn="tl">
                    <a:srgbClr val="000000"/>
                  </a:outerShdw>
                </a:effectLst>
              </a:rPr>
              <a:t>It is incomplete.</a:t>
            </a:r>
          </a:p>
          <a:p>
            <a:pPr marL="342900" indent="-342900" eaLnBrk="1" fontAlgn="auto" hangingPunct="1">
              <a:spcBef>
                <a:spcPct val="20000"/>
              </a:spcBef>
              <a:spcAft>
                <a:spcPts val="0"/>
              </a:spcAft>
              <a:buClr>
                <a:schemeClr val="tx2"/>
              </a:buClr>
              <a:buSzPct val="150000"/>
              <a:buFont typeface="Wingdings" pitchFamily="2" charset="2"/>
              <a:buChar char="§"/>
              <a:defRPr/>
            </a:pPr>
            <a:r>
              <a:rPr lang="en-US" sz="2800" dirty="0" smtClean="0">
                <a:effectLst>
                  <a:outerShdw blurRad="38100" dist="38100" dir="2700000" algn="tl">
                    <a:srgbClr val="000000"/>
                  </a:outerShdw>
                </a:effectLst>
              </a:rPr>
              <a:t>It is illegible.</a:t>
            </a:r>
          </a:p>
          <a:p>
            <a:pPr marL="342900" indent="-342900" eaLnBrk="1" fontAlgn="auto" hangingPunct="1">
              <a:spcBef>
                <a:spcPct val="20000"/>
              </a:spcBef>
              <a:spcAft>
                <a:spcPts val="0"/>
              </a:spcAft>
              <a:buClr>
                <a:schemeClr val="tx2"/>
              </a:buClr>
              <a:buSzPct val="150000"/>
              <a:buFont typeface="Wingdings" pitchFamily="2" charset="2"/>
              <a:buChar char="§"/>
              <a:defRPr/>
            </a:pPr>
            <a:r>
              <a:rPr lang="en-US" sz="2800" dirty="0" smtClean="0">
                <a:effectLst>
                  <a:outerShdw blurRad="38100" dist="38100" dir="2700000" algn="tl">
                    <a:srgbClr val="000000"/>
                  </a:outerShdw>
                </a:effectLst>
              </a:rPr>
              <a:t>It exceeds the specified page limitations for the program narrative, biographical sketches, and job descriptions.</a:t>
            </a:r>
          </a:p>
          <a:p>
            <a:pPr marL="342900" indent="-342900" eaLnBrk="1" fontAlgn="auto" hangingPunct="1">
              <a:spcBef>
                <a:spcPct val="20000"/>
              </a:spcBef>
              <a:spcAft>
                <a:spcPts val="0"/>
              </a:spcAft>
              <a:buClr>
                <a:schemeClr val="tx2"/>
              </a:buClr>
              <a:buSzPct val="150000"/>
              <a:buFont typeface="Wingdings" pitchFamily="2" charset="2"/>
              <a:buChar char="§"/>
              <a:defRPr/>
            </a:pPr>
            <a:r>
              <a:rPr lang="en-US" sz="2800" dirty="0" smtClean="0">
                <a:effectLst>
                  <a:outerShdw blurRad="38100" dist="38100" dir="2700000" algn="tl">
                    <a:srgbClr val="000000"/>
                  </a:outerShdw>
                </a:effectLst>
              </a:rPr>
              <a:t>It does not conform to the instructions for font and margin size.</a:t>
            </a:r>
          </a:p>
          <a:p>
            <a:pPr marL="342900" indent="-342900" eaLnBrk="1" fontAlgn="auto" hangingPunct="1">
              <a:spcBef>
                <a:spcPct val="20000"/>
              </a:spcBef>
              <a:spcAft>
                <a:spcPts val="0"/>
              </a:spcAft>
              <a:buClr>
                <a:schemeClr val="tx2"/>
              </a:buClr>
              <a:buSzPct val="150000"/>
              <a:buFont typeface="Wingdings" pitchFamily="2" charset="2"/>
              <a:buChar char="§"/>
              <a:defRPr/>
            </a:pPr>
            <a:r>
              <a:rPr lang="en-US" sz="2800" dirty="0" smtClean="0">
                <a:effectLst>
                  <a:outerShdw blurRad="38100" dist="38100" dir="2700000" algn="tl">
                    <a:srgbClr val="000000"/>
                  </a:outerShdw>
                </a:effectLst>
              </a:rPr>
              <a:t>It is not responsive to program guidelines.</a:t>
            </a:r>
          </a:p>
          <a:p>
            <a:pPr marL="342900" indent="-342900" eaLnBrk="1" fontAlgn="auto" hangingPunct="1">
              <a:spcBef>
                <a:spcPct val="20000"/>
              </a:spcBef>
              <a:spcAft>
                <a:spcPts val="0"/>
              </a:spcAft>
              <a:buClr>
                <a:schemeClr val="tx2"/>
              </a:buClr>
              <a:buSzPct val="150000"/>
              <a:buFont typeface="Wingdings" pitchFamily="2" charset="2"/>
              <a:buChar char="§"/>
              <a:defRPr/>
            </a:pPr>
            <a:r>
              <a:rPr lang="en-US" sz="2800" dirty="0" smtClean="0">
                <a:effectLst>
                  <a:outerShdw blurRad="38100" dist="38100" dir="2700000" algn="tl">
                    <a:srgbClr val="000000"/>
                  </a:outerShdw>
                </a:effectLst>
              </a:rPr>
              <a:t>The material presented is insufficient to permit an adequate review.</a:t>
            </a:r>
          </a:p>
          <a:p>
            <a:pPr lvl="1" eaLnBrk="1" fontAlgn="auto" hangingPunct="1">
              <a:spcBef>
                <a:spcPts val="0"/>
              </a:spcBef>
              <a:spcAft>
                <a:spcPts val="0"/>
              </a:spcAft>
              <a:defRPr/>
            </a:pPr>
            <a:endParaRPr lang="en-US" dirty="0" smtClean="0"/>
          </a:p>
          <a:p>
            <a:pPr eaLnBrk="1" fontAlgn="auto" hangingPunct="1">
              <a:spcBef>
                <a:spcPts val="0"/>
              </a:spcBef>
              <a:spcAft>
                <a:spcPts val="0"/>
              </a:spcAft>
              <a:defRPr/>
            </a:pPr>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noTextEdit="1"/>
          </p:cNvSpPr>
          <p:nvPr>
            <p:ph type="sldImg"/>
          </p:nvPr>
        </p:nvSpPr>
        <p:spPr bwMode="auto">
          <a:noFill/>
          <a:ln>
            <a:solidFill>
              <a:srgbClr val="000000"/>
            </a:solidFill>
            <a:miter lim="800000"/>
            <a:headEnd/>
            <a:tailEnd/>
          </a:ln>
        </p:spPr>
      </p:sp>
      <p:sp>
        <p:nvSpPr>
          <p:cNvPr id="532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lvl="1" eaLnBrk="1" hangingPunct="1">
              <a:spcBef>
                <a:spcPct val="0"/>
              </a:spcBef>
            </a:pPr>
            <a:r>
              <a:rPr lang="en-US" smtClean="0"/>
              <a:t>A Technical Assistance Manual is available free of charge on our website at </a:t>
            </a:r>
            <a:r>
              <a:rPr lang="en-US" u="sng" smtClean="0">
                <a:hlinkClick r:id="rId3"/>
              </a:rPr>
              <a:t>http://www.samhsa.gov/Grants/TA/index.aspx</a:t>
            </a:r>
            <a:r>
              <a:rPr lang="en-US" smtClean="0"/>
              <a:t>.  It will offer you step-by-step assistance in developing your grant application.  </a:t>
            </a:r>
          </a:p>
          <a:p>
            <a:pPr lvl="1" eaLnBrk="1" hangingPunct="1">
              <a:spcBef>
                <a:spcPct val="0"/>
              </a:spcBef>
            </a:pPr>
            <a:r>
              <a:rPr lang="en-US" smtClean="0"/>
              <a:t>A wealth of information about grant opportunities and the application process  is also available on our website at </a:t>
            </a:r>
            <a:r>
              <a:rPr lang="en-US" u="sng" smtClean="0">
                <a:hlinkClick r:id="rId4"/>
              </a:rPr>
              <a:t>http://www.samhsa.gov/grants/</a:t>
            </a:r>
            <a:r>
              <a:rPr lang="en-US" smtClean="0"/>
              <a:t>, including:</a:t>
            </a:r>
          </a:p>
          <a:p>
            <a:pPr lvl="2" eaLnBrk="1" hangingPunct="1">
              <a:spcBef>
                <a:spcPct val="0"/>
              </a:spcBef>
            </a:pPr>
            <a:r>
              <a:rPr lang="en-US" smtClean="0"/>
              <a:t>“Developing Competitive SAMHSA Grant Applications” brochure (130 pp.)</a:t>
            </a:r>
          </a:p>
          <a:p>
            <a:pPr lvl="2" eaLnBrk="1" hangingPunct="1">
              <a:spcBef>
                <a:spcPct val="0"/>
              </a:spcBef>
            </a:pPr>
            <a:r>
              <a:rPr lang="en-US" smtClean="0"/>
              <a:t>Formatting requirements</a:t>
            </a:r>
          </a:p>
          <a:p>
            <a:pPr lvl="2" eaLnBrk="1" hangingPunct="1">
              <a:spcBef>
                <a:spcPct val="0"/>
              </a:spcBef>
            </a:pPr>
            <a:r>
              <a:rPr lang="en-US" smtClean="0"/>
              <a:t>SAMHSA grant application forms</a:t>
            </a:r>
          </a:p>
          <a:p>
            <a:pPr lvl="2" eaLnBrk="1" hangingPunct="1">
              <a:spcBef>
                <a:spcPct val="0"/>
              </a:spcBef>
            </a:pPr>
            <a:r>
              <a:rPr lang="en-US" smtClean="0"/>
              <a:t>A variety of directories and other information you’ll need for the application</a:t>
            </a:r>
          </a:p>
          <a:p>
            <a:pPr lvl="2" eaLnBrk="1" hangingPunct="1">
              <a:spcBef>
                <a:spcPct val="0"/>
              </a:spcBef>
            </a:pPr>
            <a:r>
              <a:rPr lang="en-US" smtClean="0"/>
              <a:t>Guidelines for assessing cultural competence </a:t>
            </a:r>
          </a:p>
          <a:p>
            <a:pPr lvl="2" eaLnBrk="1" hangingPunct="1">
              <a:spcBef>
                <a:spcPct val="0"/>
              </a:spcBef>
            </a:pPr>
            <a:r>
              <a:rPr lang="en-US" smtClean="0"/>
              <a:t>Guidelines for consumer and family participation </a:t>
            </a:r>
          </a:p>
          <a:p>
            <a:pPr lvl="2" eaLnBrk="1" hangingPunct="1">
              <a:spcBef>
                <a:spcPct val="0"/>
              </a:spcBef>
            </a:pPr>
            <a:r>
              <a:rPr lang="en-US" smtClean="0"/>
              <a:t>National Registry of Effective Programs and Practices (NREPP) </a:t>
            </a:r>
          </a:p>
          <a:p>
            <a:pPr lvl="2" eaLnBrk="1" hangingPunct="1">
              <a:spcBef>
                <a:spcPct val="0"/>
              </a:spcBef>
            </a:pPr>
            <a:r>
              <a:rPr lang="en-US" smtClean="0"/>
              <a:t>Data sources to guide your grant application (DAWN, NSDUH, etc.)</a:t>
            </a:r>
          </a:p>
          <a:p>
            <a:pPr lvl="2" eaLnBrk="1" hangingPunct="1">
              <a:spcBef>
                <a:spcPct val="0"/>
              </a:spcBef>
            </a:pPr>
            <a:r>
              <a:rPr lang="en-US" smtClean="0"/>
              <a:t>Webinars with specific guidance for currently-available grants </a:t>
            </a:r>
          </a:p>
          <a:p>
            <a:pPr lvl="1" eaLnBrk="1" hangingPunct="1">
              <a:spcBef>
                <a:spcPct val="0"/>
              </a:spcBef>
            </a:pPr>
            <a:r>
              <a:rPr lang="en-US" smtClean="0"/>
              <a:t>On the SAMHSA Publications Store webpage, you can download or order free fact sheets and brochures on the prevention and treatment of substance abuse and mental illness that can be invaluable to the preparation of your application</a:t>
            </a:r>
          </a:p>
          <a:p>
            <a:pPr lvl="1" eaLnBrk="1" hangingPunct="1">
              <a:spcBef>
                <a:spcPct val="0"/>
              </a:spcBef>
            </a:pPr>
            <a:r>
              <a:rPr lang="en-US" smtClean="0"/>
              <a:t>SAMHSA’s Information Line is another excellent source for getting information and resources about SAMHSA programs, initiatives and grants. The telephone number for the Information Line is 1-877-SAMHSA7. The line is open 24 hours a day, 7 days a week</a:t>
            </a:r>
          </a:p>
          <a:p>
            <a:pPr eaLnBrk="1" hangingPunct="1">
              <a:spcBef>
                <a:spcPct val="0"/>
              </a:spcBef>
            </a:pPr>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body" idx="1"/>
          </p:nvPr>
        </p:nvSpPr>
        <p:spPr bwMode="auto">
          <a:noFill/>
        </p:spPr>
        <p:txBody>
          <a:bodyPr wrap="square" numCol="1" anchor="t" anchorCtr="0" compatLnSpc="1">
            <a:prstTxWarp prst="textNoShape">
              <a:avLst/>
            </a:prstTxWarp>
          </a:bodyPr>
          <a:lstStyle/>
          <a:p>
            <a:pPr marL="342900" lvl="2" indent="-342900" eaLnBrk="1" hangingPunct="1">
              <a:spcBef>
                <a:spcPct val="0"/>
              </a:spcBef>
              <a:buSzPct val="75000"/>
              <a:buFont typeface="Monotype Sorts" pitchFamily="2" charset="2"/>
              <a:buChar char="n"/>
            </a:pPr>
            <a:r>
              <a:rPr lang="en-US" sz="3200" smtClean="0"/>
              <a:t>National Registry of Effective Programs and Practices (NREPP) </a:t>
            </a:r>
          </a:p>
          <a:p>
            <a:pPr marL="342900" lvl="2" indent="-342900" eaLnBrk="1" hangingPunct="1">
              <a:spcBef>
                <a:spcPct val="0"/>
              </a:spcBef>
              <a:buSzPct val="75000"/>
              <a:buFont typeface="Monotype Sorts" pitchFamily="2" charset="2"/>
              <a:buChar char="n"/>
            </a:pPr>
            <a:r>
              <a:rPr lang="en-US" sz="3200" smtClean="0"/>
              <a:t>Data sources to guide your grant application (DAWN, NSDUH, etc.)</a:t>
            </a:r>
          </a:p>
          <a:p>
            <a:pPr marL="342900" lvl="2" indent="-342900" eaLnBrk="1" hangingPunct="1">
              <a:spcBef>
                <a:spcPct val="0"/>
              </a:spcBef>
              <a:buSzPct val="75000"/>
              <a:buFont typeface="Monotype Sorts" pitchFamily="2" charset="2"/>
              <a:buChar char="n"/>
            </a:pPr>
            <a:r>
              <a:rPr lang="en-US" sz="3200" smtClean="0"/>
              <a:t>Webinars with specific guidance for currently-available grants </a:t>
            </a:r>
          </a:p>
          <a:p>
            <a:pPr marL="342900" lvl="1" indent="-342900" eaLnBrk="1" hangingPunct="1">
              <a:spcBef>
                <a:spcPct val="0"/>
              </a:spcBef>
              <a:buClr>
                <a:schemeClr val="tx2"/>
              </a:buClr>
              <a:buFont typeface="Monotype Sorts" pitchFamily="2" charset="2"/>
              <a:buChar char="n"/>
            </a:pPr>
            <a:r>
              <a:rPr lang="en-US" sz="3200" smtClean="0"/>
              <a:t>Among our grantee resources (samhsa.gov/grantee), there is a link to the National Suicide Prevention Lifeline (1-800-273-TALK)</a:t>
            </a:r>
          </a:p>
          <a:p>
            <a:pPr marL="342900" lvl="1" indent="-342900" eaLnBrk="1" hangingPunct="1">
              <a:spcBef>
                <a:spcPct val="0"/>
              </a:spcBef>
              <a:buClr>
                <a:schemeClr val="tx2"/>
              </a:buClr>
              <a:buFont typeface="Monotype Sorts" pitchFamily="2" charset="2"/>
              <a:buChar char="n"/>
            </a:pPr>
            <a:r>
              <a:rPr lang="en-US" sz="3200" smtClean="0"/>
              <a:t>SAMHSA’s Information Line is another excellent source for getting information and resources about SAMHSA programs, initiatives and grants. The telephone number for the Information Line is 1-877-SAMHSA7. The line is open 24 hours a day, 7 days a week</a:t>
            </a:r>
          </a:p>
          <a:p>
            <a:pPr marL="342900" lvl="1" indent="-342900" eaLnBrk="1" hangingPunct="1">
              <a:spcBef>
                <a:spcPct val="0"/>
              </a:spcBef>
              <a:buClr>
                <a:schemeClr val="tx2"/>
              </a:buClr>
              <a:buFont typeface="Monotype Sorts" pitchFamily="2" charset="2"/>
              <a:buChar char="n"/>
            </a:pPr>
            <a:r>
              <a:rPr lang="en-US" sz="3200" smtClean="0"/>
              <a:t>On the SAMHSA Publications Store webpage, you can download or order free fact sheets and brochures on the prevention and treatment of substance abuse and mental illness that can be invaluable to the preparation of your application</a:t>
            </a:r>
          </a:p>
        </p:txBody>
      </p:sp>
      <p:sp>
        <p:nvSpPr>
          <p:cNvPr id="54275" name="Rectangle 3"/>
          <p:cNvSpPr>
            <a:spLocks noChangeArrowheads="1" noTextEdit="1"/>
          </p:cNvSpPr>
          <p:nvPr>
            <p:ph type="sldImg"/>
          </p:nvPr>
        </p:nvSpPr>
        <p:spPr bwMode="auto">
          <a:noFill/>
          <a:ln cap="flat">
            <a:solidFill>
              <a:srgbClr val="000000"/>
            </a:solidFill>
            <a:miter lim="800000"/>
            <a:headEnd/>
            <a:tailEn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marL="0" lvl="1" eaLnBrk="1" fontAlgn="auto" hangingPunct="1">
              <a:spcBef>
                <a:spcPts val="0"/>
              </a:spcBef>
              <a:spcAft>
                <a:spcPts val="0"/>
              </a:spcAft>
              <a:defRPr/>
            </a:pPr>
            <a:r>
              <a:rPr lang="en-US" dirty="0" smtClean="0"/>
              <a:t>The SOC Expansion Implementation cooperative agreement is intended to support the provision of mental health and related recovery support services to children with serious emotional disturbances along with the implementation of systemic changes in policy, financing, services and supports, training and workforce development, and other areas that are necessary for expanding and sustaining the system of care approach, and to accomplish these goals through linkages with other health reform implementation efforts. These grants will help facilitate wide scale adoption and operation of the SOC framework (across large geographic regions such as those represented by States, Tribes and Territories) and increase State Medicaid and other third party reimbursement for the SOC spectrum of services and supports.</a:t>
            </a:r>
          </a:p>
          <a:p>
            <a:pPr marL="0" lvl="1" eaLnBrk="1" fontAlgn="auto" hangingPunct="1">
              <a:spcBef>
                <a:spcPts val="0"/>
              </a:spcBef>
              <a:spcAft>
                <a:spcPts val="0"/>
              </a:spcAft>
              <a:defRPr/>
            </a:pPr>
            <a:endParaRPr lang="en-US" dirty="0" smtClean="0"/>
          </a:p>
          <a:p>
            <a:pPr marL="0" lvl="1" eaLnBrk="1" fontAlgn="auto" hangingPunct="1">
              <a:spcBef>
                <a:spcPts val="0"/>
              </a:spcBef>
              <a:spcAft>
                <a:spcPts val="0"/>
              </a:spcAft>
              <a:defRPr/>
            </a:pPr>
            <a:r>
              <a:rPr lang="en-US" dirty="0" smtClean="0"/>
              <a:t>The purpose of this initiative is to improve treatment and services for children and adolescents who have experienced traumatic events and to increase access to these treatments and services throughout the nation. The purpose of the Treatment and Service Adaptation Centers (TSA), Category-II cooperative agreements is to provide national expertise on specific types of traumatic events, population groups and service systems, and support the specialized adaptation of effective treatment and service approaches for communities across the nation.  Treatment and Service Adaptation (TSA) Centers - (Category II) provide national expertise and assume responsibility in the Network for specific areas of trauma such as specific types of traumatic events, population groups, and service systems and support the development, training, implementation, evaluation and dissemination of effective treatment and service approaches for communities and service systems across the country.</a:t>
            </a:r>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89F73A3-12D8-4524-A129-1057E2CBD542}" type="slidenum">
              <a:rPr lang="en-US" smtClean="0"/>
              <a:pPr/>
              <a:t>6</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noTextEdit="1"/>
          </p:cNvSpPr>
          <p:nvPr>
            <p:ph type="sldImg"/>
          </p:nvPr>
        </p:nvSpPr>
        <p:spPr bwMode="auto">
          <a:noFill/>
          <a:ln>
            <a:solidFill>
              <a:srgbClr val="000000"/>
            </a:solidFill>
            <a:miter lim="800000"/>
            <a:headEnd/>
            <a:tailEnd/>
          </a:ln>
        </p:spPr>
      </p:sp>
      <p:sp>
        <p:nvSpPr>
          <p:cNvPr id="348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Strategic Prevention Framework Partnerships for Success II program builds upon the experience and established SPF-based prevention infrastructures of States to address two of the nation's top substance abuse prevention priorities in communities of high need. The program is based on the premise that changes at the community level will, over time, lead to measurable changes at the State level. By working together to foster change, States and their SPF-PFS II funded communities of high need can more effectively begin to overcome the challenges underlying their substance abuse prevention priorities and achieve the goals of the SPF-PFS II</a:t>
            </a:r>
          </a:p>
          <a:p>
            <a:pPr eaLnBrk="1" hangingPunct="1">
              <a:spcBef>
                <a:spcPct val="0"/>
              </a:spcBef>
            </a:pPr>
            <a:endParaRPr lang="en-US" smtClean="0"/>
          </a:p>
          <a:p>
            <a:pPr eaLnBrk="1" hangingPunct="1">
              <a:spcBef>
                <a:spcPct val="0"/>
              </a:spcBef>
            </a:pPr>
            <a:r>
              <a:rPr lang="en-US" smtClean="0"/>
              <a:t>The STOP Act program was created to:</a:t>
            </a:r>
          </a:p>
          <a:p>
            <a:pPr eaLnBrk="1" hangingPunct="1">
              <a:spcBef>
                <a:spcPct val="0"/>
              </a:spcBef>
            </a:pPr>
            <a:r>
              <a:rPr lang="en-US" smtClean="0"/>
              <a:t>	strengthen collaboration among communities, the Federal Government, and State, local and tribal governments; </a:t>
            </a:r>
          </a:p>
          <a:p>
            <a:pPr eaLnBrk="1" hangingPunct="1">
              <a:spcBef>
                <a:spcPct val="0"/>
              </a:spcBef>
            </a:pPr>
            <a:r>
              <a:rPr lang="en-US" smtClean="0"/>
              <a:t>	enhance intergovernmental cooperation and coordination on the issue of alcohol use among youth; </a:t>
            </a:r>
          </a:p>
          <a:p>
            <a:pPr eaLnBrk="1" hangingPunct="1">
              <a:spcBef>
                <a:spcPct val="0"/>
              </a:spcBef>
            </a:pPr>
            <a:r>
              <a:rPr lang="en-US" smtClean="0"/>
              <a:t>	serve as a catalyst for increased citizen participation and greater collaboration across sectors of communities; </a:t>
            </a:r>
          </a:p>
          <a:p>
            <a:pPr eaLnBrk="1" hangingPunct="1">
              <a:spcBef>
                <a:spcPct val="0"/>
              </a:spcBef>
            </a:pPr>
            <a:r>
              <a:rPr lang="en-US" smtClean="0"/>
              <a:t>	disseminate to communities timely information about best-practices and new initiatives; and </a:t>
            </a:r>
          </a:p>
          <a:p>
            <a:pPr eaLnBrk="1" hangingPunct="1">
              <a:spcBef>
                <a:spcPct val="0"/>
              </a:spcBef>
            </a:pPr>
            <a:r>
              <a:rPr lang="en-US" smtClean="0"/>
              <a:t>	enhance local community initiatives for preventing and reducing alcohol use among youth</a:t>
            </a:r>
          </a:p>
          <a:p>
            <a:pPr eaLnBrk="1" hangingPunct="1">
              <a:spcBef>
                <a:spcPct val="0"/>
              </a:spcBef>
            </a:pPr>
            <a:endParaRPr lang="en-US" smtClean="0"/>
          </a:p>
          <a:p>
            <a:pPr eaLnBrk="1" hangingPunct="1">
              <a:spcBef>
                <a:spcPct val="0"/>
              </a:spcBef>
            </a:pPr>
            <a:r>
              <a:rPr lang="en-US" smtClean="0"/>
              <a:t>DFC is a collaborative initiative, sponsored by ONDCP, in partnership with SAMHSA, which works to achieve two goals:</a:t>
            </a:r>
          </a:p>
          <a:p>
            <a:pPr eaLnBrk="1" hangingPunct="1">
              <a:spcBef>
                <a:spcPct val="0"/>
              </a:spcBef>
            </a:pPr>
            <a:r>
              <a:rPr lang="en-US" smtClean="0"/>
              <a:t>Establish and strengthen collaboration among communities, public and private non-profit agencies, and Federal, State, local, and tribal governments to support the efforts of community coalitions working to prevent and reduce substance use among youth. For the purposes of this RFA, “youth” is defined as individuals 18 years of age and younger.</a:t>
            </a:r>
          </a:p>
          <a:p>
            <a:pPr eaLnBrk="1" hangingPunct="1">
              <a:spcBef>
                <a:spcPct val="0"/>
              </a:spcBef>
            </a:pPr>
            <a:r>
              <a:rPr lang="en-US" smtClean="0"/>
              <a:t>Reduce substance use among youth and, over time, reduce substance abuse among adults by addressing the factors in a community that increase the risk of substance abuse and promoting the factors that minimize the risk of substance abuse.</a:t>
            </a:r>
          </a:p>
          <a:p>
            <a:pPr eaLnBrk="1" hangingPunct="1">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body" idx="1"/>
          </p:nvPr>
        </p:nvSpPr>
        <p:spPr bwMode="auto">
          <a:noFill/>
        </p:spPr>
        <p:txBody>
          <a:bodyPr wrap="square" numCol="1" anchor="t" anchorCtr="0" compatLnSpc="1">
            <a:prstTxWarp prst="textNoShape">
              <a:avLst/>
            </a:prstTxWarp>
          </a:bodyPr>
          <a:lstStyle/>
          <a:p>
            <a:pPr marL="0" lvl="1" eaLnBrk="1" hangingPunct="1">
              <a:spcBef>
                <a:spcPct val="0"/>
              </a:spcBef>
            </a:pPr>
            <a:r>
              <a:rPr lang="en-US" smtClean="0"/>
              <a:t>The Center for Substance Abuse Treatment (CSAT) promotes the quality and availability of community-based substance abuse treatment services for individuals and families who need them. </a:t>
            </a:r>
          </a:p>
          <a:p>
            <a:pPr marL="0" lvl="1" eaLnBrk="1" hangingPunct="1">
              <a:spcBef>
                <a:spcPct val="0"/>
              </a:spcBef>
            </a:pPr>
            <a:endParaRPr lang="en-US" smtClean="0"/>
          </a:p>
          <a:p>
            <a:pPr marL="0" lvl="1" eaLnBrk="1" hangingPunct="1">
              <a:spcBef>
                <a:spcPct val="0"/>
              </a:spcBef>
            </a:pPr>
            <a:r>
              <a:rPr lang="en-US" smtClean="0"/>
              <a:t>CSAT works with States and community-based organizations to improve and expand existing substance abuse treatment services through its discretionary grant programs and the Substance Abuse Treatment (SABG) Block Grant Program—about $1.8 billion in 2012</a:t>
            </a:r>
          </a:p>
          <a:p>
            <a:pPr marL="0" lvl="1" eaLnBrk="1" hangingPunct="1">
              <a:spcBef>
                <a:spcPct val="0"/>
              </a:spcBef>
            </a:pPr>
            <a:endParaRPr lang="en-US" smtClean="0"/>
          </a:p>
          <a:p>
            <a:pPr marL="0" lvl="1" eaLnBrk="1" hangingPunct="1">
              <a:spcBef>
                <a:spcPct val="0"/>
              </a:spcBef>
            </a:pPr>
            <a:r>
              <a:rPr lang="en-US" smtClean="0"/>
              <a:t>CSAT also supports SAMHSA’s free treatment referral service to link people with the community-based substance abuse services they need (available at </a:t>
            </a:r>
            <a:r>
              <a:rPr lang="en-US" u="sng" smtClean="0">
                <a:hlinkClick r:id="rId3"/>
              </a:rPr>
              <a:t>http://www.samhsa.gov/treatment/</a:t>
            </a:r>
            <a:r>
              <a:rPr lang="en-US" smtClean="0"/>
              <a:t> or 1-800-662-HELP).</a:t>
            </a:r>
          </a:p>
          <a:p>
            <a:pPr marL="0" lvl="1" eaLnBrk="1" hangingPunct="1">
              <a:spcBef>
                <a:spcPct val="0"/>
              </a:spcBef>
            </a:pPr>
            <a:endParaRPr lang="en-US" smtClean="0"/>
          </a:p>
          <a:p>
            <a:pPr marL="0" lvl="1" eaLnBrk="1" hangingPunct="1">
              <a:spcBef>
                <a:spcPct val="0"/>
              </a:spcBef>
            </a:pPr>
            <a:endParaRPr lang="en-US" smtClean="0"/>
          </a:p>
          <a:p>
            <a:pPr marL="0" lvl="1" eaLnBrk="1" hangingPunct="1">
              <a:spcBef>
                <a:spcPct val="0"/>
              </a:spcBef>
            </a:pPr>
            <a:endParaRPr lang="en-US" smtClean="0"/>
          </a:p>
          <a:p>
            <a:pPr marL="0" lvl="1" eaLnBrk="1" hangingPunct="1">
              <a:spcBef>
                <a:spcPct val="0"/>
              </a:spcBef>
            </a:pPr>
            <a:endParaRPr lang="en-US" smtClean="0"/>
          </a:p>
        </p:txBody>
      </p:sp>
      <p:sp>
        <p:nvSpPr>
          <p:cNvPr id="36867" name="Rectangle 3"/>
          <p:cNvSpPr>
            <a:spLocks noChangeArrowheads="1" noTextEdit="1"/>
          </p:cNvSpPr>
          <p:nvPr>
            <p:ph type="sldImg"/>
          </p:nvPr>
        </p:nvSpPr>
        <p:spPr bwMode="auto">
          <a:noFill/>
          <a:ln cap="flat">
            <a:solidFill>
              <a:srgbClr val="000000"/>
            </a:solidFill>
            <a:miter lim="800000"/>
            <a:headEnd/>
            <a:tailEn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body" idx="1"/>
          </p:nvPr>
        </p:nvSpPr>
        <p:spPr bwMode="auto">
          <a:noFill/>
        </p:spPr>
        <p:txBody>
          <a:bodyPr wrap="square" numCol="1" anchor="t" anchorCtr="0" compatLnSpc="1">
            <a:prstTxWarp prst="textNoShape">
              <a:avLst/>
            </a:prstTxWarp>
          </a:bodyPr>
          <a:lstStyle/>
          <a:p>
            <a:pPr marL="0" lvl="1" eaLnBrk="1" hangingPunct="1">
              <a:spcBef>
                <a:spcPct val="0"/>
              </a:spcBef>
            </a:pPr>
            <a:r>
              <a:rPr lang="en-US" smtClean="0"/>
              <a:t>The purpose of the Rapid HIV Testing grant is to expand the capacity of Minority AIDS Initiative grantees and Criminal Justice to provide rapid HIV testing (RHT), counseling and referral to care.</a:t>
            </a:r>
          </a:p>
          <a:p>
            <a:pPr marL="0" lvl="1" eaLnBrk="1" hangingPunct="1">
              <a:spcBef>
                <a:spcPct val="0"/>
              </a:spcBef>
            </a:pPr>
            <a:endParaRPr lang="en-US" smtClean="0"/>
          </a:p>
          <a:p>
            <a:pPr marL="0" lvl="1" eaLnBrk="1" hangingPunct="1">
              <a:spcBef>
                <a:spcPct val="0"/>
              </a:spcBef>
            </a:pPr>
            <a:r>
              <a:rPr lang="en-US" smtClean="0"/>
              <a:t>The purpose of the Drug Court Treatment expansion program is to</a:t>
            </a:r>
            <a:r>
              <a:rPr lang="en-US" b="1" smtClean="0"/>
              <a:t> </a:t>
            </a:r>
            <a:r>
              <a:rPr lang="en-US" smtClean="0"/>
              <a:t>expand and/or enhance substance abuse treatment services in existing adult and family drug courts.  Priority for the use of the funding should be given to addressing gaps in the continuum of treatment for those individuals in these courts who have substance abuse and/or co-occurring disorders treatment needs.</a:t>
            </a:r>
          </a:p>
          <a:p>
            <a:pPr marL="0" lvl="1" eaLnBrk="1" hangingPunct="1">
              <a:spcBef>
                <a:spcPct val="0"/>
              </a:spcBef>
            </a:pPr>
            <a:endParaRPr lang="en-US" smtClean="0"/>
          </a:p>
          <a:p>
            <a:pPr marL="0" lvl="1" eaLnBrk="1" hangingPunct="1">
              <a:spcBef>
                <a:spcPct val="0"/>
              </a:spcBef>
            </a:pPr>
            <a:r>
              <a:rPr lang="en-US" smtClean="0"/>
              <a:t>The Addiction Technology Transfer Center grants are meant to develop and strengthen the workforce that provides addictions treatment and recovery support services to those in need. </a:t>
            </a:r>
          </a:p>
          <a:p>
            <a:pPr marL="0" lvl="1" eaLnBrk="1" hangingPunct="1">
              <a:spcBef>
                <a:spcPct val="0"/>
              </a:spcBef>
            </a:pPr>
            <a:endParaRPr lang="en-US" smtClean="0"/>
          </a:p>
          <a:p>
            <a:pPr marL="0" lvl="1" eaLnBrk="1" hangingPunct="1">
              <a:spcBef>
                <a:spcPct val="0"/>
              </a:spcBef>
            </a:pPr>
            <a:endParaRPr lang="en-US" smtClean="0"/>
          </a:p>
          <a:p>
            <a:pPr marL="0" lvl="1" eaLnBrk="1" hangingPunct="1">
              <a:spcBef>
                <a:spcPct val="0"/>
              </a:spcBef>
            </a:pPr>
            <a:endParaRPr lang="en-US" smtClean="0"/>
          </a:p>
          <a:p>
            <a:pPr marL="0" lvl="1" eaLnBrk="1" hangingPunct="1">
              <a:spcBef>
                <a:spcPct val="0"/>
              </a:spcBef>
            </a:pPr>
            <a:endParaRPr lang="en-US" smtClean="0"/>
          </a:p>
          <a:p>
            <a:pPr marL="0" lvl="1" eaLnBrk="1" hangingPunct="1">
              <a:spcBef>
                <a:spcPct val="0"/>
              </a:spcBef>
            </a:pPr>
            <a:endParaRPr lang="en-US" smtClean="0"/>
          </a:p>
        </p:txBody>
      </p:sp>
      <p:sp>
        <p:nvSpPr>
          <p:cNvPr id="37891" name="Rectangle 3"/>
          <p:cNvSpPr>
            <a:spLocks noChangeArrowheads="1" noTextEdit="1"/>
          </p:cNvSpPr>
          <p:nvPr>
            <p:ph type="sldImg"/>
          </p:nvPr>
        </p:nvSpPr>
        <p:spPr bwMode="auto">
          <a:noFill/>
          <a:ln cap="flat">
            <a:solidFill>
              <a:srgbClr val="000000"/>
            </a:solidFill>
            <a:miter lim="800000"/>
            <a:headEnd/>
            <a:tailEn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noTextEdit="1"/>
          </p:cNvSpPr>
          <p:nvPr>
            <p:ph type="sldImg"/>
          </p:nvPr>
        </p:nvSpPr>
        <p:spPr bwMode="auto">
          <a:noFill/>
          <a:ln>
            <a:solidFill>
              <a:srgbClr val="000000"/>
            </a:solidFill>
            <a:miter lim="800000"/>
            <a:headEnd/>
            <a:tailEnd/>
          </a:ln>
        </p:spPr>
      </p:sp>
      <p:sp>
        <p:nvSpPr>
          <p:cNvPr id="3891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lvl="1" eaLnBrk="1" hangingPunct="1">
              <a:spcBef>
                <a:spcPct val="0"/>
              </a:spcBef>
            </a:pPr>
            <a:r>
              <a:rPr lang="en-US" smtClean="0"/>
              <a:t>SAMHSA administers some grants that have been available each year for several years, such as the Drug Free Communities Support Program; other Requests for Applications (RFAs) are posted only in fiscal years when Congress appropriates funds for the program </a:t>
            </a:r>
          </a:p>
          <a:p>
            <a:pPr eaLnBrk="1" hangingPunct="1">
              <a:spcBef>
                <a:spcPct val="0"/>
              </a:spcBef>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noTextEdit="1"/>
          </p:cNvSpPr>
          <p:nvPr>
            <p:ph type="sldImg"/>
          </p:nvPr>
        </p:nvSpPr>
        <p:spPr bwMode="auto">
          <a:noFill/>
          <a:ln>
            <a:solidFill>
              <a:srgbClr val="000000"/>
            </a:solidFill>
            <a:miter lim="800000"/>
            <a:headEnd/>
            <a:tailEnd/>
          </a:ln>
        </p:spPr>
      </p:sp>
      <p:sp>
        <p:nvSpPr>
          <p:cNvPr id="3993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lvl="1" eaLnBrk="1" hangingPunct="1">
              <a:spcBef>
                <a:spcPct val="0"/>
              </a:spcBef>
            </a:pPr>
            <a:r>
              <a:rPr lang="en-US" smtClean="0"/>
              <a:t>Similarly, some grants are awarded for a multiple year period, while other grants are awarded for a single year without the opportunity for continuation.  This information is included in each RFA.</a:t>
            </a:r>
          </a:p>
          <a:p>
            <a:pPr lvl="2" eaLnBrk="1" hangingPunct="1">
              <a:spcBef>
                <a:spcPct val="0"/>
              </a:spcBef>
            </a:pPr>
            <a:r>
              <a:rPr lang="en-US" smtClean="0"/>
              <a:t>For multi-year grants, funds for subsequent years are distributed on an annual basis as non-competing Continuation Awards</a:t>
            </a:r>
          </a:p>
          <a:p>
            <a:pPr lvl="2" eaLnBrk="1" hangingPunct="1">
              <a:spcBef>
                <a:spcPct val="0"/>
              </a:spcBef>
            </a:pPr>
            <a:r>
              <a:rPr lang="en-US" smtClean="0"/>
              <a:t>Annual Continuation Awards are contingent upon the availability of funds, grantee progress in meeting grant requirements, timely submission of the continuation application and all required data and reports, and compliance with all terms and conditions of the award</a:t>
            </a:r>
          </a:p>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PPT Template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5" name="Rectangle 3"/>
          <p:cNvSpPr>
            <a:spLocks noGrp="1" noChangeArrowheads="1"/>
          </p:cNvSpPr>
          <p:nvPr>
            <p:ph type="ctrTitle"/>
          </p:nvPr>
        </p:nvSpPr>
        <p:spPr>
          <a:xfrm>
            <a:off x="1636776" y="2174875"/>
            <a:ext cx="7315200" cy="1470025"/>
          </a:xfrm>
        </p:spPr>
        <p:txBody>
          <a:bodyPr/>
          <a:lstStyle>
            <a:lvl1pPr algn="l">
              <a:defRPr>
                <a:solidFill>
                  <a:srgbClr val="336600"/>
                </a:solidFill>
              </a:defRPr>
            </a:lvl1pPr>
          </a:lstStyle>
          <a:p>
            <a:r>
              <a:rPr lang="en-US" dirty="0"/>
              <a:t>Click to edit Master title style</a:t>
            </a:r>
          </a:p>
        </p:txBody>
      </p:sp>
      <p:sp>
        <p:nvSpPr>
          <p:cNvPr id="3076" name="Rectangle 4"/>
          <p:cNvSpPr>
            <a:spLocks noGrp="1" noChangeArrowheads="1"/>
          </p:cNvSpPr>
          <p:nvPr>
            <p:ph type="subTitle" idx="1"/>
          </p:nvPr>
        </p:nvSpPr>
        <p:spPr>
          <a:xfrm>
            <a:off x="2704402" y="4151376"/>
            <a:ext cx="6400800" cy="1371600"/>
          </a:xfrm>
        </p:spPr>
        <p:txBody>
          <a:bodyPr/>
          <a:lstStyle>
            <a:lvl1pPr marL="0" indent="0" algn="r">
              <a:buFontTx/>
              <a:buNone/>
              <a:defRPr>
                <a:solidFill>
                  <a:schemeClr val="tx1"/>
                </a:solidFill>
              </a:defRPr>
            </a:lvl1pPr>
          </a:lstStyle>
          <a:p>
            <a:r>
              <a:rPr lang="en-US" dirty="0"/>
              <a:t>Click to edit Master subtitle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r>
              <a:rPr lang="en-US"/>
              <a:t>Slide </a:t>
            </a:r>
            <a:fld id="{D5429471-0AE1-410D-9904-60F1B7BED64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r>
              <a:rPr lang="en-US"/>
              <a:t>Slide </a:t>
            </a:r>
            <a:fld id="{A6A73CCD-7AEC-4249-90D1-7B3F8EF3D65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035808"/>
            <a:ext cx="8229600" cy="777240"/>
          </a:xfrm>
        </p:spPr>
        <p:txBody>
          <a:bodyPr/>
          <a:lstStyle>
            <a:lvl1pPr>
              <a:defRPr>
                <a:solidFill>
                  <a:srgbClr val="336600"/>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r>
              <a:rPr lang="en-US"/>
              <a:t>Slide </a:t>
            </a:r>
            <a:fld id="{8A9E7863-1EC8-4B6C-858E-6428FA8E57D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r>
              <a:rPr lang="en-US"/>
              <a:t>Slide </a:t>
            </a:r>
            <a:fld id="{8EDE9F88-9FE7-4E93-9F76-6C206240961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2.jpe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B18C4C3-23AD-438E-A7A4-58A5E64CDFD1}" type="slidenum">
              <a:rPr lang="en-US"/>
              <a:pPr>
                <a:defRPr/>
              </a:pPr>
              <a:t>‹#›</a:t>
            </a:fld>
            <a:endParaRPr lang="en-US"/>
          </a:p>
        </p:txBody>
      </p:sp>
      <p:pic>
        <p:nvPicPr>
          <p:cNvPr id="1029" name="Picture 6" descr="PPT Template.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0"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8" descr="PPT Template3.jpg"/>
          <p:cNvPicPr>
            <a:picLocks noChangeAspect="1"/>
          </p:cNvPicPr>
          <p:nvPr/>
        </p:nvPicPr>
        <p:blipFill>
          <a:blip r:embed="rId7" cstate="print"/>
          <a:srcRect/>
          <a:stretch>
            <a:fillRect/>
          </a:stretch>
        </p:blipFill>
        <p:spPr bwMode="auto">
          <a:xfrm>
            <a:off x="0" y="0"/>
            <a:ext cx="9144000" cy="6858000"/>
          </a:xfrm>
          <a:prstGeom prst="rect">
            <a:avLst/>
          </a:prstGeom>
          <a:noFill/>
          <a:ln w="9525">
            <a:noFill/>
            <a:miter lim="800000"/>
            <a:headEnd/>
            <a:tailEnd/>
          </a:ln>
        </p:spPr>
      </p:pic>
      <p:sp>
        <p:nvSpPr>
          <p:cNvPr id="2051" name="Rectangle 2"/>
          <p:cNvSpPr>
            <a:spLocks noGrp="1" noChangeArrowheads="1"/>
          </p:cNvSpPr>
          <p:nvPr>
            <p:ph type="title"/>
          </p:nvPr>
        </p:nvSpPr>
        <p:spPr bwMode="auto">
          <a:xfrm>
            <a:off x="457200" y="274638"/>
            <a:ext cx="8229600" cy="777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2"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4103688" y="6383338"/>
            <a:ext cx="9144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Calibri" pitchFamily="34" charset="0"/>
              </a:defRPr>
            </a:lvl1pPr>
          </a:lstStyle>
          <a:p>
            <a:pPr>
              <a:defRPr/>
            </a:pPr>
            <a:r>
              <a:rPr lang="en-US"/>
              <a:t>Slide </a:t>
            </a:r>
            <a:fld id="{111FB3B3-3297-4D6F-8F1F-045C0730A21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1" r:id="rId1"/>
    <p:sldLayoutId id="2147483696" r:id="rId2"/>
    <p:sldLayoutId id="2147483697" r:id="rId3"/>
    <p:sldLayoutId id="2147483698" r:id="rId4"/>
    <p:sldLayoutId id="2147483699" r:id="rId5"/>
  </p:sldLayoutIdLst>
  <p:txStyles>
    <p:titleStyle>
      <a:lvl1pPr algn="ctr" rtl="0" eaLnBrk="0" fontAlgn="base" hangingPunct="0">
        <a:spcBef>
          <a:spcPct val="0"/>
        </a:spcBef>
        <a:spcAft>
          <a:spcPct val="0"/>
        </a:spcAft>
        <a:defRPr sz="4400" b="1">
          <a:solidFill>
            <a:schemeClr val="tx2"/>
          </a:solidFill>
          <a:latin typeface="+mj-lt"/>
          <a:ea typeface="+mj-ea"/>
          <a:cs typeface="+mj-cs"/>
        </a:defRPr>
      </a:lvl1pPr>
      <a:lvl2pPr algn="ctr" rtl="0" eaLnBrk="0" fontAlgn="base" hangingPunct="0">
        <a:spcBef>
          <a:spcPct val="0"/>
        </a:spcBef>
        <a:spcAft>
          <a:spcPct val="0"/>
        </a:spcAft>
        <a:defRPr sz="4400" b="1">
          <a:solidFill>
            <a:schemeClr val="tx2"/>
          </a:solidFill>
          <a:latin typeface="Arial" charset="0"/>
        </a:defRPr>
      </a:lvl2pPr>
      <a:lvl3pPr algn="ctr" rtl="0" eaLnBrk="0" fontAlgn="base" hangingPunct="0">
        <a:spcBef>
          <a:spcPct val="0"/>
        </a:spcBef>
        <a:spcAft>
          <a:spcPct val="0"/>
        </a:spcAft>
        <a:defRPr sz="4400" b="1">
          <a:solidFill>
            <a:schemeClr val="tx2"/>
          </a:solidFill>
          <a:latin typeface="Arial" charset="0"/>
        </a:defRPr>
      </a:lvl3pPr>
      <a:lvl4pPr algn="ctr" rtl="0" eaLnBrk="0" fontAlgn="base" hangingPunct="0">
        <a:spcBef>
          <a:spcPct val="0"/>
        </a:spcBef>
        <a:spcAft>
          <a:spcPct val="0"/>
        </a:spcAft>
        <a:defRPr sz="4400" b="1">
          <a:solidFill>
            <a:schemeClr val="tx2"/>
          </a:solidFill>
          <a:latin typeface="Arial" charset="0"/>
        </a:defRPr>
      </a:lvl4pPr>
      <a:lvl5pPr algn="ctr" rtl="0" eaLnBrk="0" fontAlgn="base" hangingPunct="0">
        <a:spcBef>
          <a:spcPct val="0"/>
        </a:spcBef>
        <a:spcAft>
          <a:spcPct val="0"/>
        </a:spcAft>
        <a:defRPr sz="4400" b="1">
          <a:solidFill>
            <a:schemeClr val="tx2"/>
          </a:solidFill>
          <a:latin typeface="Arial" charset="0"/>
        </a:defRPr>
      </a:lvl5pPr>
      <a:lvl6pPr marL="457200" algn="ctr" rtl="0" fontAlgn="base">
        <a:spcBef>
          <a:spcPct val="0"/>
        </a:spcBef>
        <a:spcAft>
          <a:spcPct val="0"/>
        </a:spcAft>
        <a:defRPr sz="4400" b="1">
          <a:solidFill>
            <a:schemeClr val="tx2"/>
          </a:solidFill>
          <a:latin typeface="Arial" charset="0"/>
        </a:defRPr>
      </a:lvl6pPr>
      <a:lvl7pPr marL="914400" algn="ctr" rtl="0" fontAlgn="base">
        <a:spcBef>
          <a:spcPct val="0"/>
        </a:spcBef>
        <a:spcAft>
          <a:spcPct val="0"/>
        </a:spcAft>
        <a:defRPr sz="4400" b="1">
          <a:solidFill>
            <a:schemeClr val="tx2"/>
          </a:solidFill>
          <a:latin typeface="Arial" charset="0"/>
        </a:defRPr>
      </a:lvl7pPr>
      <a:lvl8pPr marL="1371600" algn="ctr" rtl="0" fontAlgn="base">
        <a:spcBef>
          <a:spcPct val="0"/>
        </a:spcBef>
        <a:spcAft>
          <a:spcPct val="0"/>
        </a:spcAft>
        <a:defRPr sz="4400" b="1">
          <a:solidFill>
            <a:schemeClr val="tx2"/>
          </a:solidFill>
          <a:latin typeface="Arial" charset="0"/>
        </a:defRPr>
      </a:lvl8pPr>
      <a:lvl9pPr marL="1828800" algn="ctr" rtl="0" fontAlgn="base">
        <a:spcBef>
          <a:spcPct val="0"/>
        </a:spcBef>
        <a:spcAft>
          <a:spcPct val="0"/>
        </a:spcAft>
        <a:defRPr sz="4400" b="1">
          <a:solidFill>
            <a:schemeClr val="tx2"/>
          </a:solidFill>
          <a:latin typeface="Arial" charset="0"/>
        </a:defRPr>
      </a:lvl9pPr>
    </p:titleStyle>
    <p:bodyStyle>
      <a:lvl1pPr marL="342900" indent="-342900" algn="l" rtl="0" eaLnBrk="0" fontAlgn="base" hangingPunct="0">
        <a:spcBef>
          <a:spcPct val="20000"/>
        </a:spcBef>
        <a:spcAft>
          <a:spcPct val="0"/>
        </a:spcAft>
        <a:buClr>
          <a:srgbClr val="336600"/>
        </a:buClr>
        <a:buChar char="•"/>
        <a:defRPr sz="3200" b="1">
          <a:solidFill>
            <a:schemeClr val="tx1"/>
          </a:solidFill>
          <a:latin typeface="+mn-lt"/>
          <a:ea typeface="+mn-ea"/>
          <a:cs typeface="+mn-cs"/>
        </a:defRPr>
      </a:lvl1pPr>
      <a:lvl2pPr marL="742950" indent="-285750" algn="l" rtl="0" eaLnBrk="0" fontAlgn="base" hangingPunct="0">
        <a:spcBef>
          <a:spcPct val="10000"/>
        </a:spcBef>
        <a:spcAft>
          <a:spcPct val="0"/>
        </a:spcAft>
        <a:buClr>
          <a:srgbClr val="336600"/>
        </a:buClr>
        <a:buChar char="•"/>
        <a:defRPr sz="2800" i="1">
          <a:solidFill>
            <a:schemeClr val="tx1"/>
          </a:solidFill>
          <a:latin typeface="+mn-lt"/>
        </a:defRPr>
      </a:lvl2pPr>
      <a:lvl3pPr marL="1143000" indent="-228600" algn="l" rtl="0" eaLnBrk="0" fontAlgn="base" hangingPunct="0">
        <a:spcBef>
          <a:spcPct val="10000"/>
        </a:spcBef>
        <a:spcAft>
          <a:spcPct val="0"/>
        </a:spcAft>
        <a:buClr>
          <a:srgbClr val="336600"/>
        </a:buClr>
        <a:buChar char="•"/>
        <a:defRPr sz="2400" b="1">
          <a:solidFill>
            <a:schemeClr val="tx1"/>
          </a:solidFill>
          <a:latin typeface="+mn-lt"/>
        </a:defRPr>
      </a:lvl3pPr>
      <a:lvl4pPr marL="1600200" indent="-228600" algn="l" rtl="0" eaLnBrk="0" fontAlgn="base" hangingPunct="0">
        <a:spcBef>
          <a:spcPct val="10000"/>
        </a:spcBef>
        <a:spcAft>
          <a:spcPct val="0"/>
        </a:spcAft>
        <a:buClr>
          <a:srgbClr val="336600"/>
        </a:buClr>
        <a:buChar char="•"/>
        <a:defRPr sz="2000" i="1">
          <a:solidFill>
            <a:schemeClr val="tx1"/>
          </a:solidFill>
          <a:latin typeface="+mn-lt"/>
        </a:defRPr>
      </a:lvl4pPr>
      <a:lvl5pPr marL="2057400" indent="-228600" algn="l" rtl="0" eaLnBrk="0" fontAlgn="base" hangingPunct="0">
        <a:spcBef>
          <a:spcPct val="10000"/>
        </a:spcBef>
        <a:spcAft>
          <a:spcPct val="0"/>
        </a:spcAft>
        <a:buClr>
          <a:srgbClr val="336600"/>
        </a:buClr>
        <a:buChar char="•"/>
        <a:defRPr sz="2000" b="1">
          <a:solidFill>
            <a:schemeClr val="tx1"/>
          </a:solidFill>
          <a:latin typeface="+mn-lt"/>
        </a:defRPr>
      </a:lvl5pPr>
      <a:lvl6pPr marL="2514600" indent="-228600" algn="l" rtl="0" fontAlgn="base">
        <a:spcBef>
          <a:spcPct val="10000"/>
        </a:spcBef>
        <a:spcAft>
          <a:spcPct val="0"/>
        </a:spcAft>
        <a:buClr>
          <a:srgbClr val="669900"/>
        </a:buClr>
        <a:buChar char="•"/>
        <a:defRPr sz="2000" b="1">
          <a:solidFill>
            <a:schemeClr val="tx1"/>
          </a:solidFill>
          <a:latin typeface="+mn-lt"/>
        </a:defRPr>
      </a:lvl6pPr>
      <a:lvl7pPr marL="2971800" indent="-228600" algn="l" rtl="0" fontAlgn="base">
        <a:spcBef>
          <a:spcPct val="10000"/>
        </a:spcBef>
        <a:spcAft>
          <a:spcPct val="0"/>
        </a:spcAft>
        <a:buClr>
          <a:srgbClr val="669900"/>
        </a:buClr>
        <a:buChar char="•"/>
        <a:defRPr sz="2000" b="1">
          <a:solidFill>
            <a:schemeClr val="tx1"/>
          </a:solidFill>
          <a:latin typeface="+mn-lt"/>
        </a:defRPr>
      </a:lvl7pPr>
      <a:lvl8pPr marL="3429000" indent="-228600" algn="l" rtl="0" fontAlgn="base">
        <a:spcBef>
          <a:spcPct val="10000"/>
        </a:spcBef>
        <a:spcAft>
          <a:spcPct val="0"/>
        </a:spcAft>
        <a:buClr>
          <a:srgbClr val="669900"/>
        </a:buClr>
        <a:buChar char="•"/>
        <a:defRPr sz="2000" b="1">
          <a:solidFill>
            <a:schemeClr val="tx1"/>
          </a:solidFill>
          <a:latin typeface="+mn-lt"/>
        </a:defRPr>
      </a:lvl8pPr>
      <a:lvl9pPr marL="3886200" indent="-228600" algn="l" rtl="0" fontAlgn="base">
        <a:spcBef>
          <a:spcPct val="10000"/>
        </a:spcBef>
        <a:spcAft>
          <a:spcPct val="0"/>
        </a:spcAft>
        <a:buClr>
          <a:srgbClr val="669900"/>
        </a:buClr>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www.samhsa.gov/grants/"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store.samhsa.gov"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www.samhsa.gov/about"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1"/>
          <p:cNvSpPr>
            <a:spLocks noChangeArrowheads="1"/>
          </p:cNvSpPr>
          <p:nvPr/>
        </p:nvSpPr>
        <p:spPr bwMode="auto">
          <a:xfrm>
            <a:off x="5029200" y="990600"/>
            <a:ext cx="184150" cy="519113"/>
          </a:xfrm>
          <a:prstGeom prst="rect">
            <a:avLst/>
          </a:prstGeom>
          <a:noFill/>
          <a:ln w="12700">
            <a:noFill/>
            <a:miter lim="800000"/>
            <a:headEnd/>
            <a:tailEnd/>
          </a:ln>
        </p:spPr>
        <p:txBody>
          <a:bodyPr wrap="none">
            <a:spAutoFit/>
          </a:bodyPr>
          <a:lstStyle/>
          <a:p>
            <a:endParaRPr lang="en-US" sz="2800"/>
          </a:p>
        </p:txBody>
      </p:sp>
      <p:sp>
        <p:nvSpPr>
          <p:cNvPr id="8208" name="Rectangle 16"/>
          <p:cNvSpPr>
            <a:spLocks noGrp="1" noChangeArrowheads="1"/>
          </p:cNvSpPr>
          <p:nvPr>
            <p:ph type="title"/>
          </p:nvPr>
        </p:nvSpPr>
        <p:spPr>
          <a:xfrm>
            <a:off x="304800" y="381000"/>
            <a:ext cx="8458200" cy="1143000"/>
          </a:xfrm>
        </p:spPr>
        <p:txBody>
          <a:bodyPr/>
          <a:lstStyle/>
          <a:p>
            <a:pPr>
              <a:defRPr/>
            </a:pPr>
            <a:r>
              <a:rPr lang="en-US" sz="3200" dirty="0" smtClean="0">
                <a:latin typeface="Calibri" pitchFamily="34" charset="0"/>
                <a:cs typeface="Arial" pitchFamily="34" charset="0"/>
              </a:rPr>
              <a:t>  </a:t>
            </a:r>
            <a:r>
              <a:rPr lang="en-US" dirty="0" smtClean="0">
                <a:latin typeface="Calibri" pitchFamily="34" charset="0"/>
                <a:cs typeface="Arial" pitchFamily="34" charset="0"/>
              </a:rPr>
              <a:t>Center for Substance Abuse Treatment </a:t>
            </a:r>
            <a:r>
              <a:rPr lang="en-US" sz="3200" dirty="0" smtClean="0">
                <a:latin typeface="Calibri" pitchFamily="34" charset="0"/>
                <a:cs typeface="Arial" pitchFamily="34" charset="0"/>
              </a:rPr>
              <a:t/>
            </a:r>
            <a:br>
              <a:rPr lang="en-US" sz="3200" dirty="0" smtClean="0">
                <a:latin typeface="Calibri" pitchFamily="34" charset="0"/>
                <a:cs typeface="Arial" pitchFamily="34" charset="0"/>
              </a:rPr>
            </a:br>
            <a:endParaRPr lang="en-US" sz="3200" kern="1200" dirty="0" smtClean="0">
              <a:latin typeface="Calibri" pitchFamily="34" charset="0"/>
              <a:cs typeface="Arial" pitchFamily="34" charset="0"/>
            </a:endParaRPr>
          </a:p>
        </p:txBody>
      </p:sp>
      <p:sp>
        <p:nvSpPr>
          <p:cNvPr id="13316" name="Rectangle 17"/>
          <p:cNvSpPr>
            <a:spLocks noGrp="1" noChangeArrowheads="1"/>
          </p:cNvSpPr>
          <p:nvPr>
            <p:ph type="body" idx="1"/>
          </p:nvPr>
        </p:nvSpPr>
        <p:spPr>
          <a:xfrm>
            <a:off x="609600" y="1600200"/>
            <a:ext cx="8153400" cy="3810000"/>
          </a:xfrm>
        </p:spPr>
        <p:txBody>
          <a:bodyPr/>
          <a:lstStyle/>
          <a:p>
            <a:pPr marL="342900" lvl="1" indent="-342900">
              <a:lnSpc>
                <a:spcPct val="90000"/>
              </a:lnSpc>
              <a:spcBef>
                <a:spcPts val="600"/>
              </a:spcBef>
              <a:spcAft>
                <a:spcPts val="1200"/>
              </a:spcAft>
            </a:pPr>
            <a:r>
              <a:rPr lang="en-US" sz="3200" b="1" i="0" smtClean="0">
                <a:latin typeface="Calibri" pitchFamily="34" charset="0"/>
              </a:rPr>
              <a:t>FY 2012 Supplements for Rapid HIV Testing </a:t>
            </a:r>
          </a:p>
          <a:p>
            <a:pPr marL="342900" lvl="1" indent="-342900">
              <a:lnSpc>
                <a:spcPct val="90000"/>
              </a:lnSpc>
              <a:spcBef>
                <a:spcPts val="600"/>
              </a:spcBef>
              <a:spcAft>
                <a:spcPts val="1200"/>
              </a:spcAft>
            </a:pPr>
            <a:r>
              <a:rPr lang="en-US" sz="3200" b="1" i="0" smtClean="0">
                <a:latin typeface="Calibri" pitchFamily="34" charset="0"/>
              </a:rPr>
              <a:t>Grants to Expand Substance Abuse Treatment Capacity In Adult and Family Drug Courts </a:t>
            </a:r>
          </a:p>
          <a:p>
            <a:pPr marL="342900" lvl="1" indent="-342900">
              <a:lnSpc>
                <a:spcPct val="90000"/>
              </a:lnSpc>
              <a:spcBef>
                <a:spcPts val="600"/>
              </a:spcBef>
              <a:spcAft>
                <a:spcPts val="1200"/>
              </a:spcAft>
            </a:pPr>
            <a:r>
              <a:rPr lang="en-US" sz="3200" b="1" i="0" smtClean="0">
                <a:latin typeface="Calibri" pitchFamily="34" charset="0"/>
              </a:rPr>
              <a:t>Addiction Technology Transfer Centers </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457200"/>
            <a:ext cx="8153400" cy="990600"/>
          </a:xfrm>
        </p:spPr>
        <p:txBody>
          <a:bodyPr/>
          <a:lstStyle/>
          <a:p>
            <a:pPr eaLnBrk="1" hangingPunct="1">
              <a:defRPr/>
            </a:pPr>
            <a:r>
              <a:rPr lang="en-US" kern="1200" dirty="0" smtClean="0">
                <a:latin typeface="Calibri" pitchFamily="34" charset="0"/>
                <a:cs typeface="Arial" pitchFamily="34" charset="0"/>
              </a:rPr>
              <a:t>Availability and Timing</a:t>
            </a:r>
          </a:p>
        </p:txBody>
      </p:sp>
      <p:sp>
        <p:nvSpPr>
          <p:cNvPr id="10243" name="Rectangle 3"/>
          <p:cNvSpPr>
            <a:spLocks noGrp="1" noChangeArrowheads="1"/>
          </p:cNvSpPr>
          <p:nvPr>
            <p:ph type="body" idx="1"/>
          </p:nvPr>
        </p:nvSpPr>
        <p:spPr>
          <a:xfrm>
            <a:off x="685800" y="1600200"/>
            <a:ext cx="7791450" cy="4724400"/>
          </a:xfrm>
        </p:spPr>
        <p:txBody>
          <a:bodyPr/>
          <a:lstStyle/>
          <a:p>
            <a:pPr marL="342900" lvl="1" indent="-342900">
              <a:lnSpc>
                <a:spcPct val="90000"/>
              </a:lnSpc>
              <a:spcBef>
                <a:spcPts val="600"/>
              </a:spcBef>
              <a:spcAft>
                <a:spcPts val="1200"/>
              </a:spcAft>
              <a:defRPr/>
            </a:pPr>
            <a:r>
              <a:rPr lang="en-US" sz="3200" b="1" i="0" dirty="0" smtClean="0">
                <a:latin typeface="Calibri" pitchFamily="34" charset="0"/>
              </a:rPr>
              <a:t>Some grants are available each year for several years</a:t>
            </a:r>
          </a:p>
          <a:p>
            <a:pPr marL="342900" lvl="1" indent="-342900">
              <a:lnSpc>
                <a:spcPct val="90000"/>
              </a:lnSpc>
              <a:spcBef>
                <a:spcPts val="600"/>
              </a:spcBef>
              <a:spcAft>
                <a:spcPts val="1200"/>
              </a:spcAft>
              <a:defRPr/>
            </a:pPr>
            <a:r>
              <a:rPr lang="en-US" sz="3200" b="1" i="0" dirty="0" smtClean="0">
                <a:latin typeface="Calibri" pitchFamily="34" charset="0"/>
              </a:rPr>
              <a:t>Other Requests for Applications (RFAs) are posted only in fiscal years when Congress appropriates funds for the program </a:t>
            </a:r>
          </a:p>
          <a:p>
            <a:pPr marL="342900" lvl="1" indent="-342900">
              <a:lnSpc>
                <a:spcPct val="90000"/>
              </a:lnSpc>
              <a:spcBef>
                <a:spcPts val="600"/>
              </a:spcBef>
              <a:spcAft>
                <a:spcPts val="1200"/>
              </a:spcAft>
              <a:defRPr/>
            </a:pPr>
            <a:r>
              <a:rPr lang="en-US" sz="3200" b="1" i="0" dirty="0" smtClean="0">
                <a:latin typeface="Calibri" pitchFamily="34" charset="0"/>
              </a:rPr>
              <a:t>Follow the development of the federal budget, and watch for increases or cuts to line items that are relevant to your work</a:t>
            </a:r>
          </a:p>
          <a:p>
            <a:pPr marL="342900" lvl="1" indent="-342900">
              <a:lnSpc>
                <a:spcPct val="90000"/>
              </a:lnSpc>
              <a:buClr>
                <a:schemeClr val="tx2"/>
              </a:buClr>
              <a:buFont typeface="Monotype Sorts" pitchFamily="2" charset="2"/>
              <a:buChar char="n"/>
              <a:defRPr/>
            </a:pPr>
            <a:endParaRPr lang="en-US" sz="3200" kern="1200" dirty="0" smtClean="0">
              <a:latin typeface="Calibri" pitchFamily="34" charset="0"/>
              <a:ea typeface="+mn-ea"/>
              <a:cs typeface="Arial" pitchFamily="34" charset="0"/>
            </a:endParaRPr>
          </a:p>
        </p:txBody>
      </p:sp>
      <p:sp>
        <p:nvSpPr>
          <p:cNvPr id="14340" name="Text Box 7"/>
          <p:cNvSpPr txBox="1">
            <a:spLocks noChangeArrowheads="1"/>
          </p:cNvSpPr>
          <p:nvPr/>
        </p:nvSpPr>
        <p:spPr bwMode="auto">
          <a:xfrm>
            <a:off x="8604250" y="6338888"/>
            <a:ext cx="539750" cy="519112"/>
          </a:xfrm>
          <a:prstGeom prst="rect">
            <a:avLst/>
          </a:prstGeom>
          <a:noFill/>
          <a:ln w="12700">
            <a:noFill/>
            <a:miter lim="800000"/>
            <a:headEnd/>
            <a:tailEnd/>
          </a:ln>
        </p:spPr>
        <p:txBody>
          <a:bodyPr>
            <a:spAutoFit/>
          </a:bodyPr>
          <a:lstStyle/>
          <a:p>
            <a:endParaRPr lang="en-US" sz="2800">
              <a:solidFill>
                <a:schemeClr val="bg2"/>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a:xfrm>
            <a:off x="457200" y="228600"/>
            <a:ext cx="8439150" cy="1143000"/>
          </a:xfrm>
        </p:spPr>
        <p:txBody>
          <a:bodyPr/>
          <a:lstStyle/>
          <a:p>
            <a:pPr eaLnBrk="1" hangingPunct="1">
              <a:defRPr/>
            </a:pPr>
            <a:r>
              <a:rPr lang="en-US" kern="1200" dirty="0" smtClean="0">
                <a:latin typeface="Calibri" pitchFamily="34" charset="0"/>
                <a:cs typeface="Arial" pitchFamily="34" charset="0"/>
              </a:rPr>
              <a:t>Availability and Timing</a:t>
            </a:r>
          </a:p>
        </p:txBody>
      </p:sp>
      <p:sp>
        <p:nvSpPr>
          <p:cNvPr id="15363" name="Rectangle 3"/>
          <p:cNvSpPr>
            <a:spLocks noGrp="1" noChangeArrowheads="1"/>
          </p:cNvSpPr>
          <p:nvPr>
            <p:ph idx="1"/>
          </p:nvPr>
        </p:nvSpPr>
        <p:spPr/>
        <p:txBody>
          <a:bodyPr/>
          <a:lstStyle/>
          <a:p>
            <a:pPr marL="342900" lvl="1" indent="-342900">
              <a:lnSpc>
                <a:spcPct val="90000"/>
              </a:lnSpc>
              <a:spcBef>
                <a:spcPts val="600"/>
              </a:spcBef>
              <a:spcAft>
                <a:spcPts val="1200"/>
              </a:spcAft>
            </a:pPr>
            <a:r>
              <a:rPr lang="en-US" sz="3200" b="1" i="0" smtClean="0">
                <a:latin typeface="Calibri" pitchFamily="34" charset="0"/>
              </a:rPr>
              <a:t>Some grants are awarded for a multiple year period</a:t>
            </a:r>
          </a:p>
          <a:p>
            <a:pPr marL="342900" lvl="1" indent="-342900">
              <a:lnSpc>
                <a:spcPct val="90000"/>
              </a:lnSpc>
              <a:spcBef>
                <a:spcPts val="600"/>
              </a:spcBef>
              <a:spcAft>
                <a:spcPts val="1200"/>
              </a:spcAft>
            </a:pPr>
            <a:r>
              <a:rPr lang="en-US" sz="3200" b="1" i="0" smtClean="0">
                <a:latin typeface="Calibri" pitchFamily="34" charset="0"/>
              </a:rPr>
              <a:t>Funds for subsequent years are distributed on an annual basis as non-competing Continuation Awards</a:t>
            </a:r>
          </a:p>
          <a:p>
            <a:pPr>
              <a:buFont typeface="Monotype Sorts" pitchFamily="2" charset="2"/>
              <a:buNone/>
            </a:pPr>
            <a:endParaRPr lang="en-US" smtClean="0">
              <a:latin typeface="Calibri" pitchFamily="34" charset="0"/>
              <a:cs typeface="Arial" charset="0"/>
            </a:endParaRPr>
          </a:p>
          <a:p>
            <a:endParaRPr lang="en-US" smtClean="0">
              <a:latin typeface="Calibri" pitchFamily="34" charset="0"/>
              <a:cs typeface="Arial" charset="0"/>
            </a:endParaRP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xfrm>
            <a:off x="914400" y="228600"/>
            <a:ext cx="8058150" cy="1143000"/>
          </a:xfrm>
        </p:spPr>
        <p:txBody>
          <a:bodyPr/>
          <a:lstStyle/>
          <a:p>
            <a:pPr>
              <a:defRPr/>
            </a:pPr>
            <a:r>
              <a:rPr lang="en-US" kern="1200" dirty="0" smtClean="0">
                <a:latin typeface="Calibri" pitchFamily="34" charset="0"/>
                <a:cs typeface="Arial" pitchFamily="34" charset="0"/>
              </a:rPr>
              <a:t>Availability and Timing</a:t>
            </a:r>
          </a:p>
        </p:txBody>
      </p:sp>
      <p:sp>
        <p:nvSpPr>
          <p:cNvPr id="16387" name="Rectangle 3"/>
          <p:cNvSpPr>
            <a:spLocks noGrp="1" noChangeArrowheads="1"/>
          </p:cNvSpPr>
          <p:nvPr>
            <p:ph type="body" idx="1"/>
          </p:nvPr>
        </p:nvSpPr>
        <p:spPr/>
        <p:txBody>
          <a:bodyPr/>
          <a:lstStyle/>
          <a:p>
            <a:pPr marL="342900" lvl="1" indent="-342900">
              <a:lnSpc>
                <a:spcPct val="90000"/>
              </a:lnSpc>
              <a:spcBef>
                <a:spcPts val="600"/>
              </a:spcBef>
              <a:spcAft>
                <a:spcPts val="1200"/>
              </a:spcAft>
            </a:pPr>
            <a:r>
              <a:rPr lang="en-US" sz="3200" b="1" i="0" smtClean="0">
                <a:latin typeface="Calibri" pitchFamily="34" charset="0"/>
              </a:rPr>
              <a:t>RFAs are posted throughout the fiscal year</a:t>
            </a:r>
          </a:p>
          <a:p>
            <a:pPr marL="342900" lvl="1" indent="-342900">
              <a:lnSpc>
                <a:spcPct val="90000"/>
              </a:lnSpc>
              <a:spcBef>
                <a:spcPts val="600"/>
              </a:spcBef>
              <a:spcAft>
                <a:spcPts val="1200"/>
              </a:spcAft>
            </a:pPr>
            <a:r>
              <a:rPr lang="en-US" sz="3200" b="1" i="0" smtClean="0">
                <a:latin typeface="Calibri" pitchFamily="34" charset="0"/>
              </a:rPr>
              <a:t>Deadlines vary, but are usually 30-60 days from posting.  Application receipt dates are included in every RFA</a:t>
            </a:r>
            <a:r>
              <a:rPr lang="en-US" sz="3200" i="0" smtClean="0">
                <a:latin typeface="Calibri" pitchFamily="34" charset="0"/>
              </a:rPr>
              <a:t>. </a:t>
            </a:r>
          </a:p>
          <a:p>
            <a:endParaRPr lang="en-US" smtClean="0">
              <a:latin typeface="Calibri" pitchFamily="34" charset="0"/>
              <a:cs typeface="Arial"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457200" y="228600"/>
            <a:ext cx="8210550" cy="1371600"/>
          </a:xfrm>
        </p:spPr>
        <p:txBody>
          <a:bodyPr/>
          <a:lstStyle/>
          <a:p>
            <a:pPr eaLnBrk="1" hangingPunct="1">
              <a:defRPr/>
            </a:pPr>
            <a:r>
              <a:rPr lang="en-US" kern="1200" dirty="0" smtClean="0">
                <a:latin typeface="Calibri" pitchFamily="34" charset="0"/>
                <a:cs typeface="Arial" pitchFamily="34" charset="0"/>
              </a:rPr>
              <a:t>Availability and Timing</a:t>
            </a:r>
          </a:p>
        </p:txBody>
      </p:sp>
      <p:sp>
        <p:nvSpPr>
          <p:cNvPr id="17411" name="Rectangle 3"/>
          <p:cNvSpPr>
            <a:spLocks noGrp="1" noChangeArrowheads="1"/>
          </p:cNvSpPr>
          <p:nvPr>
            <p:ph type="body" idx="1"/>
          </p:nvPr>
        </p:nvSpPr>
        <p:spPr/>
        <p:txBody>
          <a:bodyPr/>
          <a:lstStyle/>
          <a:p>
            <a:pPr marL="342900" lvl="1" indent="-342900">
              <a:lnSpc>
                <a:spcPct val="90000"/>
              </a:lnSpc>
            </a:pPr>
            <a:r>
              <a:rPr lang="en-US" sz="3200" b="1" i="0" smtClean="0">
                <a:latin typeface="Calibri" pitchFamily="34" charset="0"/>
              </a:rPr>
              <a:t>The best way to find out what grants are available at any given time is to check our website, http://www.samhsa.gov/grants/</a:t>
            </a:r>
          </a:p>
          <a:p>
            <a:pPr marL="342900" lvl="1" indent="-342900">
              <a:lnSpc>
                <a:spcPct val="90000"/>
              </a:lnSpc>
            </a:pPr>
            <a:endParaRPr lang="en-US" sz="3200" b="1" i="0" smtClean="0">
              <a:latin typeface="Calibri" pitchFamily="34" charset="0"/>
            </a:endParaRPr>
          </a:p>
          <a:p>
            <a:pPr marL="342900" lvl="1" indent="-342900">
              <a:lnSpc>
                <a:spcPct val="90000"/>
              </a:lnSpc>
            </a:pPr>
            <a:r>
              <a:rPr lang="en-US" sz="3200" b="1" i="0" smtClean="0">
                <a:latin typeface="Calibri" pitchFamily="34" charset="0"/>
              </a:rPr>
              <a:t>Sign up on www.grants.gov  to be notified whenever a new SAMHSA grant is posted.</a:t>
            </a:r>
          </a:p>
          <a:p>
            <a:pPr>
              <a:lnSpc>
                <a:spcPct val="80000"/>
              </a:lnSpc>
            </a:pPr>
            <a:endParaRPr lang="en-US" smtClean="0">
              <a:latin typeface="Calibri" pitchFamily="34" charset="0"/>
              <a:cs typeface="Arial" charset="0"/>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5" name="Rectangle 11"/>
          <p:cNvSpPr>
            <a:spLocks noGrp="1" noChangeArrowheads="1"/>
          </p:cNvSpPr>
          <p:nvPr>
            <p:ph type="title"/>
          </p:nvPr>
        </p:nvSpPr>
        <p:spPr>
          <a:xfrm>
            <a:off x="0" y="609600"/>
            <a:ext cx="9144000" cy="762000"/>
          </a:xfrm>
        </p:spPr>
        <p:txBody>
          <a:bodyPr/>
          <a:lstStyle/>
          <a:p>
            <a:pPr eaLnBrk="1" hangingPunct="1">
              <a:defRPr/>
            </a:pPr>
            <a:r>
              <a:rPr lang="en-US" kern="1200" dirty="0" smtClean="0">
                <a:latin typeface="Calibri" pitchFamily="34" charset="0"/>
                <a:cs typeface="Arial" pitchFamily="34" charset="0"/>
              </a:rPr>
              <a:t>Review Process</a:t>
            </a:r>
          </a:p>
        </p:txBody>
      </p:sp>
      <p:sp>
        <p:nvSpPr>
          <p:cNvPr id="11276" name="Rectangle 12"/>
          <p:cNvSpPr>
            <a:spLocks noGrp="1" noChangeArrowheads="1"/>
          </p:cNvSpPr>
          <p:nvPr>
            <p:ph type="body" idx="1"/>
          </p:nvPr>
        </p:nvSpPr>
        <p:spPr>
          <a:xfrm>
            <a:off x="914400" y="1524000"/>
            <a:ext cx="7791450" cy="4191000"/>
          </a:xfrm>
        </p:spPr>
        <p:txBody>
          <a:bodyPr/>
          <a:lstStyle/>
          <a:p>
            <a:pPr marL="342900" lvl="1" indent="-342900">
              <a:lnSpc>
                <a:spcPct val="90000"/>
              </a:lnSpc>
              <a:spcBef>
                <a:spcPts val="600"/>
              </a:spcBef>
              <a:spcAft>
                <a:spcPts val="1200"/>
              </a:spcAft>
              <a:defRPr/>
            </a:pPr>
            <a:r>
              <a:rPr lang="en-US" sz="3200" b="1" i="0" dirty="0" smtClean="0">
                <a:latin typeface="Calibri" pitchFamily="34" charset="0"/>
              </a:rPr>
              <a:t>Applications are assigned to committees of three or more reviewers</a:t>
            </a:r>
          </a:p>
          <a:p>
            <a:pPr marL="342900" lvl="1" indent="-342900">
              <a:lnSpc>
                <a:spcPct val="90000"/>
              </a:lnSpc>
              <a:spcBef>
                <a:spcPts val="600"/>
              </a:spcBef>
              <a:spcAft>
                <a:spcPts val="1200"/>
              </a:spcAft>
              <a:defRPr/>
            </a:pPr>
            <a:r>
              <a:rPr lang="en-US" sz="3200" b="1" i="0" dirty="0" smtClean="0">
                <a:latin typeface="Calibri" pitchFamily="34" charset="0"/>
              </a:rPr>
              <a:t>Applications are screened for compliance with specific application   requirements</a:t>
            </a:r>
          </a:p>
          <a:p>
            <a:pPr marL="342900" lvl="1" indent="-342900">
              <a:lnSpc>
                <a:spcPct val="90000"/>
              </a:lnSpc>
              <a:spcBef>
                <a:spcPts val="600"/>
              </a:spcBef>
              <a:spcAft>
                <a:spcPts val="1200"/>
              </a:spcAft>
              <a:defRPr/>
            </a:pPr>
            <a:r>
              <a:rPr lang="en-US" sz="3200" b="1" i="0" dirty="0" smtClean="0">
                <a:latin typeface="Calibri" pitchFamily="34" charset="0"/>
              </a:rPr>
              <a:t>Each application is considered and scored only in accordance with the Request for Applications (RFA) and its published review criteria</a:t>
            </a:r>
          </a:p>
          <a:p>
            <a:pPr marL="342900" lvl="1" indent="-342900">
              <a:lnSpc>
                <a:spcPct val="90000"/>
              </a:lnSpc>
              <a:buClr>
                <a:schemeClr val="tx2"/>
              </a:buClr>
              <a:buFont typeface="Monotype Sorts" pitchFamily="2" charset="2"/>
              <a:buChar char="n"/>
              <a:defRPr/>
            </a:pPr>
            <a:endParaRPr lang="en-US" sz="3200" kern="1200" dirty="0" smtClean="0">
              <a:latin typeface="Calibri" pitchFamily="34" charset="0"/>
              <a:ea typeface="+mn-ea"/>
              <a:cs typeface="Arial" pitchFamily="34" charset="0"/>
            </a:endParaRPr>
          </a:p>
          <a:p>
            <a:pPr>
              <a:lnSpc>
                <a:spcPct val="90000"/>
              </a:lnSpc>
              <a:defRPr/>
            </a:pPr>
            <a:endParaRPr lang="en-US" dirty="0" smtClean="0">
              <a:latin typeface="Calibri" pitchFamily="34" charset="0"/>
              <a:cs typeface="Arial" pitchFamily="34" charset="0"/>
            </a:endParaRPr>
          </a:p>
        </p:txBody>
      </p:sp>
      <p:sp>
        <p:nvSpPr>
          <p:cNvPr id="18436" name="Text Box 13"/>
          <p:cNvSpPr txBox="1">
            <a:spLocks noChangeArrowheads="1"/>
          </p:cNvSpPr>
          <p:nvPr/>
        </p:nvSpPr>
        <p:spPr bwMode="auto">
          <a:xfrm>
            <a:off x="8959850" y="6338888"/>
            <a:ext cx="184150" cy="519112"/>
          </a:xfrm>
          <a:prstGeom prst="rect">
            <a:avLst/>
          </a:prstGeom>
          <a:noFill/>
          <a:ln w="12700">
            <a:noFill/>
            <a:miter lim="800000"/>
            <a:headEnd/>
            <a:tailEnd/>
          </a:ln>
        </p:spPr>
        <p:txBody>
          <a:bodyPr wrap="none">
            <a:spAutoFit/>
          </a:bodyPr>
          <a:lstStyle/>
          <a:p>
            <a:endParaRPr lang="en-US" sz="2800">
              <a:solidFill>
                <a:schemeClr val="bg2"/>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228600" y="228600"/>
            <a:ext cx="8915400" cy="1143000"/>
          </a:xfrm>
        </p:spPr>
        <p:txBody>
          <a:bodyPr/>
          <a:lstStyle/>
          <a:p>
            <a:pPr eaLnBrk="1" hangingPunct="1">
              <a:defRPr/>
            </a:pPr>
            <a:r>
              <a:rPr lang="en-US" kern="1200" dirty="0" smtClean="0">
                <a:latin typeface="Calibri" pitchFamily="34" charset="0"/>
                <a:cs typeface="Arial" pitchFamily="34" charset="0"/>
              </a:rPr>
              <a:t>Review Process</a:t>
            </a:r>
          </a:p>
        </p:txBody>
      </p:sp>
      <p:sp>
        <p:nvSpPr>
          <p:cNvPr id="19459" name="Rectangle 3"/>
          <p:cNvSpPr>
            <a:spLocks noGrp="1" noChangeArrowheads="1"/>
          </p:cNvSpPr>
          <p:nvPr>
            <p:ph type="body" idx="1"/>
          </p:nvPr>
        </p:nvSpPr>
        <p:spPr>
          <a:xfrm>
            <a:off x="457200" y="1828800"/>
            <a:ext cx="8491538" cy="4267200"/>
          </a:xfrm>
        </p:spPr>
        <p:txBody>
          <a:bodyPr/>
          <a:lstStyle/>
          <a:p>
            <a:pPr marL="342900" lvl="1" indent="-342900">
              <a:lnSpc>
                <a:spcPct val="90000"/>
              </a:lnSpc>
              <a:spcBef>
                <a:spcPts val="600"/>
              </a:spcBef>
              <a:spcAft>
                <a:spcPts val="1200"/>
              </a:spcAft>
            </a:pPr>
            <a:r>
              <a:rPr lang="en-US" sz="3200" b="1" i="0" smtClean="0">
                <a:latin typeface="Calibri" pitchFamily="34" charset="0"/>
              </a:rPr>
              <a:t>Only what is actually written in the application can be considered</a:t>
            </a:r>
          </a:p>
          <a:p>
            <a:pPr marL="342900" lvl="1" indent="-342900">
              <a:lnSpc>
                <a:spcPct val="90000"/>
              </a:lnSpc>
              <a:spcBef>
                <a:spcPts val="600"/>
              </a:spcBef>
              <a:spcAft>
                <a:spcPts val="1200"/>
              </a:spcAft>
            </a:pPr>
            <a:r>
              <a:rPr lang="en-US" sz="3200" b="1" i="0" smtClean="0">
                <a:latin typeface="Calibri" pitchFamily="34" charset="0"/>
              </a:rPr>
              <a:t>Reviewers assess the quality of your response to the evaluation criteria found in the project narrative of the funding announcement</a:t>
            </a:r>
          </a:p>
          <a:p>
            <a:pPr marL="342900" lvl="1" indent="-342900">
              <a:lnSpc>
                <a:spcPct val="90000"/>
              </a:lnSpc>
              <a:spcBef>
                <a:spcPts val="600"/>
              </a:spcBef>
              <a:spcAft>
                <a:spcPts val="1200"/>
              </a:spcAft>
            </a:pPr>
            <a:r>
              <a:rPr lang="en-US" sz="3200" b="1" i="0" smtClean="0">
                <a:latin typeface="Calibri" pitchFamily="34" charset="0"/>
              </a:rPr>
              <a:t>Reviewers assign points for each section of the project narrative</a:t>
            </a:r>
          </a:p>
          <a:p>
            <a:endParaRPr lang="en-US" smtClean="0">
              <a:latin typeface="Calibri" pitchFamily="34" charset="0"/>
              <a:cs typeface="Arial" charset="0"/>
            </a:endParaRPr>
          </a:p>
          <a:p>
            <a:endParaRPr lang="en-US" smtClean="0">
              <a:latin typeface="Calibri" pitchFamily="34" charset="0"/>
              <a:cs typeface="Arial" charset="0"/>
            </a:endParaRPr>
          </a:p>
        </p:txBody>
      </p:sp>
      <p:sp>
        <p:nvSpPr>
          <p:cNvPr id="19460" name="Text Box 5"/>
          <p:cNvSpPr txBox="1">
            <a:spLocks noChangeArrowheads="1"/>
          </p:cNvSpPr>
          <p:nvPr/>
        </p:nvSpPr>
        <p:spPr bwMode="auto">
          <a:xfrm>
            <a:off x="8534400" y="6278563"/>
            <a:ext cx="838200" cy="579437"/>
          </a:xfrm>
          <a:prstGeom prst="rect">
            <a:avLst/>
          </a:prstGeom>
          <a:noFill/>
          <a:ln w="12700">
            <a:noFill/>
            <a:miter lim="800000"/>
            <a:headEnd/>
            <a:tailEnd/>
          </a:ln>
        </p:spPr>
        <p:txBody>
          <a:bodyPr>
            <a:spAutoFit/>
          </a:bodyPr>
          <a:lstStyle/>
          <a:p>
            <a:pPr>
              <a:spcBef>
                <a:spcPct val="50000"/>
              </a:spcBef>
            </a:pPr>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a:xfrm>
            <a:off x="457200" y="228600"/>
            <a:ext cx="8210550" cy="990600"/>
          </a:xfrm>
        </p:spPr>
        <p:txBody>
          <a:bodyPr/>
          <a:lstStyle/>
          <a:p>
            <a:pPr eaLnBrk="1" hangingPunct="1">
              <a:defRPr/>
            </a:pPr>
            <a:r>
              <a:rPr lang="en-US" kern="1200" dirty="0" smtClean="0">
                <a:latin typeface="Calibri" pitchFamily="34" charset="0"/>
                <a:cs typeface="Arial" pitchFamily="34" charset="0"/>
              </a:rPr>
              <a:t>Review Process</a:t>
            </a:r>
          </a:p>
        </p:txBody>
      </p:sp>
      <p:sp>
        <p:nvSpPr>
          <p:cNvPr id="20483" name="Rectangle 3"/>
          <p:cNvSpPr>
            <a:spLocks noGrp="1" noChangeArrowheads="1"/>
          </p:cNvSpPr>
          <p:nvPr>
            <p:ph type="body" idx="1"/>
          </p:nvPr>
        </p:nvSpPr>
        <p:spPr>
          <a:xfrm>
            <a:off x="914400" y="1371600"/>
            <a:ext cx="7791450" cy="4343400"/>
          </a:xfrm>
        </p:spPr>
        <p:txBody>
          <a:bodyPr/>
          <a:lstStyle/>
          <a:p>
            <a:endParaRPr lang="en-US" smtClean="0">
              <a:latin typeface="Calibri" pitchFamily="34" charset="0"/>
              <a:cs typeface="Arial" charset="0"/>
            </a:endParaRPr>
          </a:p>
          <a:p>
            <a:pPr marL="342900" lvl="1" indent="-342900">
              <a:lnSpc>
                <a:spcPct val="90000"/>
              </a:lnSpc>
              <a:spcBef>
                <a:spcPts val="600"/>
              </a:spcBef>
              <a:spcAft>
                <a:spcPts val="1200"/>
              </a:spcAft>
            </a:pPr>
            <a:r>
              <a:rPr lang="en-US" sz="3200" b="1" i="0" smtClean="0">
                <a:latin typeface="Calibri" pitchFamily="34" charset="0"/>
              </a:rPr>
              <a:t>All expenditures must be adequately justified, but the budget is not a merit issue and does not have a part in determining the score of an application</a:t>
            </a:r>
          </a:p>
          <a:p>
            <a:pPr marL="342900" lvl="1" indent="-342900">
              <a:lnSpc>
                <a:spcPct val="90000"/>
              </a:lnSpc>
              <a:spcBef>
                <a:spcPts val="600"/>
              </a:spcBef>
              <a:spcAft>
                <a:spcPts val="1200"/>
              </a:spcAft>
            </a:pPr>
            <a:r>
              <a:rPr lang="en-US" sz="3200" b="1" i="0" smtClean="0">
                <a:latin typeface="Calibri" pitchFamily="34" charset="0"/>
              </a:rPr>
              <a:t>If the award meets a defined threshold of $150,000 or more, the Center’s National Advisory Council  will perform a second level of review</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0" y="0"/>
            <a:ext cx="9144000" cy="1371600"/>
          </a:xfrm>
        </p:spPr>
        <p:txBody>
          <a:bodyPr/>
          <a:lstStyle/>
          <a:p>
            <a:pPr eaLnBrk="1" hangingPunct="1">
              <a:defRPr/>
            </a:pPr>
            <a:r>
              <a:rPr lang="en-US" kern="1200" dirty="0" smtClean="0">
                <a:latin typeface="Calibri" pitchFamily="34" charset="0"/>
                <a:cs typeface="Arial" pitchFamily="34" charset="0"/>
              </a:rPr>
              <a:t>Review Process</a:t>
            </a:r>
          </a:p>
        </p:txBody>
      </p:sp>
      <p:sp>
        <p:nvSpPr>
          <p:cNvPr id="21507" name="Rectangle 3"/>
          <p:cNvSpPr>
            <a:spLocks noGrp="1" noChangeArrowheads="1"/>
          </p:cNvSpPr>
          <p:nvPr>
            <p:ph type="body" idx="1"/>
          </p:nvPr>
        </p:nvSpPr>
        <p:spPr>
          <a:xfrm>
            <a:off x="762000" y="1676400"/>
            <a:ext cx="7791450" cy="4191000"/>
          </a:xfrm>
        </p:spPr>
        <p:txBody>
          <a:bodyPr/>
          <a:lstStyle/>
          <a:p>
            <a:pPr marL="342900" lvl="1" indent="-342900">
              <a:lnSpc>
                <a:spcPct val="90000"/>
              </a:lnSpc>
              <a:spcBef>
                <a:spcPts val="600"/>
              </a:spcBef>
              <a:spcAft>
                <a:spcPts val="1200"/>
              </a:spcAft>
            </a:pPr>
            <a:r>
              <a:rPr lang="en-US" sz="3200" b="1" i="0" smtClean="0">
                <a:latin typeface="Calibri" pitchFamily="34" charset="0"/>
              </a:rPr>
              <a:t>A summary statement is sent to every applicant to summarize the reviewers’ assessment of the strengths and weaknesses of the application  </a:t>
            </a:r>
          </a:p>
          <a:p>
            <a:pPr marL="342900" lvl="1" indent="-342900">
              <a:lnSpc>
                <a:spcPct val="90000"/>
              </a:lnSpc>
              <a:spcBef>
                <a:spcPts val="600"/>
              </a:spcBef>
              <a:spcAft>
                <a:spcPts val="1200"/>
              </a:spcAft>
            </a:pPr>
            <a:r>
              <a:rPr lang="en-US" sz="3200" b="1" i="0" smtClean="0">
                <a:latin typeface="Calibri" pitchFamily="34" charset="0"/>
              </a:rPr>
              <a:t>May also include comments on budget and participant protection issues</a:t>
            </a:r>
          </a:p>
        </p:txBody>
      </p:sp>
      <p:sp>
        <p:nvSpPr>
          <p:cNvPr id="21508" name="Text Box 4"/>
          <p:cNvSpPr txBox="1">
            <a:spLocks noChangeArrowheads="1"/>
          </p:cNvSpPr>
          <p:nvPr/>
        </p:nvSpPr>
        <p:spPr bwMode="auto">
          <a:xfrm>
            <a:off x="8686800" y="6338888"/>
            <a:ext cx="457200" cy="519112"/>
          </a:xfrm>
          <a:prstGeom prst="rect">
            <a:avLst/>
          </a:prstGeom>
          <a:noFill/>
          <a:ln w="12700">
            <a:noFill/>
            <a:miter lim="800000"/>
            <a:headEnd/>
            <a:tailEnd/>
          </a:ln>
        </p:spPr>
        <p:txBody>
          <a:bodyPr>
            <a:spAutoFit/>
          </a:bodyPr>
          <a:lstStyle/>
          <a:p>
            <a:endParaRPr lang="en-US" sz="2800">
              <a:solidFill>
                <a:schemeClr val="bg2"/>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0" y="228600"/>
            <a:ext cx="9144000" cy="914400"/>
          </a:xfrm>
        </p:spPr>
        <p:txBody>
          <a:bodyPr/>
          <a:lstStyle/>
          <a:p>
            <a:pPr eaLnBrk="1" hangingPunct="1">
              <a:defRPr/>
            </a:pPr>
            <a:r>
              <a:rPr lang="en-US" kern="1200" dirty="0" smtClean="0">
                <a:latin typeface="Calibri" pitchFamily="34" charset="0"/>
                <a:cs typeface="Arial" pitchFamily="34" charset="0"/>
              </a:rPr>
              <a:t>Review Process</a:t>
            </a:r>
          </a:p>
        </p:txBody>
      </p:sp>
      <p:sp>
        <p:nvSpPr>
          <p:cNvPr id="22531" name="Rectangle 3"/>
          <p:cNvSpPr>
            <a:spLocks noGrp="1" noChangeArrowheads="1"/>
          </p:cNvSpPr>
          <p:nvPr>
            <p:ph type="body" idx="1"/>
          </p:nvPr>
        </p:nvSpPr>
        <p:spPr>
          <a:xfrm>
            <a:off x="914400" y="1676400"/>
            <a:ext cx="7696200" cy="4114800"/>
          </a:xfrm>
        </p:spPr>
        <p:txBody>
          <a:bodyPr/>
          <a:lstStyle/>
          <a:p>
            <a:pPr>
              <a:spcBef>
                <a:spcPts val="600"/>
              </a:spcBef>
              <a:spcAft>
                <a:spcPts val="1200"/>
              </a:spcAft>
            </a:pPr>
            <a:r>
              <a:rPr lang="en-US" smtClean="0">
                <a:latin typeface="Calibri" pitchFamily="34" charset="0"/>
                <a:cs typeface="Arial" charset="0"/>
              </a:rPr>
              <a:t>Reviewers are chosen for their experience and expertise in the relevant field</a:t>
            </a:r>
          </a:p>
          <a:p>
            <a:pPr>
              <a:spcBef>
                <a:spcPts val="600"/>
              </a:spcBef>
              <a:spcAft>
                <a:spcPts val="1200"/>
              </a:spcAft>
            </a:pPr>
            <a:r>
              <a:rPr lang="en-US" smtClean="0">
                <a:latin typeface="Calibri" pitchFamily="34" charset="0"/>
                <a:cs typeface="Arial" charset="0"/>
              </a:rPr>
              <a:t>Review groups represent geographic, gender, and ethnic diversity, especially with regard to the specific population targeted by the grant</a:t>
            </a:r>
          </a:p>
          <a:p>
            <a:pPr>
              <a:spcBef>
                <a:spcPts val="600"/>
              </a:spcBef>
              <a:spcAft>
                <a:spcPts val="1200"/>
              </a:spcAft>
            </a:pPr>
            <a:r>
              <a:rPr lang="en-US" smtClean="0">
                <a:latin typeface="Calibri" pitchFamily="34" charset="0"/>
                <a:cs typeface="Arial" charset="0"/>
              </a:rPr>
              <a:t>Standards to avoid conflict of interest are strictly followed</a:t>
            </a:r>
          </a:p>
          <a:p>
            <a:endParaRPr lang="en-US" smtClean="0">
              <a:latin typeface="Calibri" pitchFamily="34" charset="0"/>
              <a:cs typeface="Arial" charset="0"/>
            </a:endParaRPr>
          </a:p>
        </p:txBody>
      </p:sp>
      <p:sp>
        <p:nvSpPr>
          <p:cNvPr id="22532" name="Text Box 4"/>
          <p:cNvSpPr txBox="1">
            <a:spLocks noChangeArrowheads="1"/>
          </p:cNvSpPr>
          <p:nvPr/>
        </p:nvSpPr>
        <p:spPr bwMode="auto">
          <a:xfrm>
            <a:off x="8077200" y="6019800"/>
            <a:ext cx="838200" cy="762000"/>
          </a:xfrm>
          <a:prstGeom prst="rect">
            <a:avLst/>
          </a:prstGeom>
          <a:noFill/>
          <a:ln w="12700">
            <a:noFill/>
            <a:miter lim="800000"/>
            <a:headEnd/>
            <a:tailEnd/>
          </a:ln>
        </p:spPr>
        <p:txBody>
          <a:bodyPr>
            <a:spAutoFit/>
          </a:bodyPr>
          <a:lstStyle/>
          <a:p>
            <a:endParaRPr lang="en-US" sz="4400"/>
          </a:p>
        </p:txBody>
      </p:sp>
      <p:sp>
        <p:nvSpPr>
          <p:cNvPr id="22533" name="Text Box 6"/>
          <p:cNvSpPr txBox="1">
            <a:spLocks noChangeArrowheads="1"/>
          </p:cNvSpPr>
          <p:nvPr/>
        </p:nvSpPr>
        <p:spPr bwMode="auto">
          <a:xfrm>
            <a:off x="8458200" y="6115050"/>
            <a:ext cx="803275" cy="579438"/>
          </a:xfrm>
          <a:prstGeom prst="rect">
            <a:avLst/>
          </a:prstGeom>
          <a:noFill/>
          <a:ln w="12700">
            <a:noFill/>
            <a:miter lim="800000"/>
            <a:headEnd/>
            <a:tailEnd/>
          </a:ln>
        </p:spPr>
        <p:txBody>
          <a:bodyPr>
            <a:spAutoFit/>
          </a:bodyPr>
          <a:lstStyle/>
          <a:p>
            <a:endParaRPr lang="en-US">
              <a:solidFill>
                <a:schemeClr val="bg2"/>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636713" y="2174875"/>
            <a:ext cx="7315200" cy="1470025"/>
          </a:xfrm>
        </p:spPr>
        <p:txBody>
          <a:bodyPr/>
          <a:lstStyle/>
          <a:p>
            <a:pPr eaLnBrk="1" hangingPunct="1"/>
            <a:r>
              <a:rPr lang="en-US" smtClean="0">
                <a:solidFill>
                  <a:schemeClr val="tx1"/>
                </a:solidFill>
                <a:latin typeface="Calibri" pitchFamily="34" charset="0"/>
                <a:cs typeface="Arial" charset="0"/>
              </a:rPr>
              <a:t>Grant  Writing</a:t>
            </a:r>
            <a:r>
              <a:rPr lang="en-US" smtClean="0">
                <a:latin typeface="Calibri" pitchFamily="34" charset="0"/>
                <a:cs typeface="Arial" charset="0"/>
              </a:rPr>
              <a:t> </a:t>
            </a:r>
            <a:r>
              <a:rPr lang="en-US" smtClean="0">
                <a:solidFill>
                  <a:schemeClr val="tx1"/>
                </a:solidFill>
                <a:latin typeface="Calibri" pitchFamily="34" charset="0"/>
                <a:cs typeface="Arial" charset="0"/>
              </a:rPr>
              <a:t>Workshop</a:t>
            </a:r>
            <a:endParaRPr lang="en-US" smtClean="0"/>
          </a:p>
        </p:txBody>
      </p:sp>
      <p:sp>
        <p:nvSpPr>
          <p:cNvPr id="5123" name="Rectangle 3"/>
          <p:cNvSpPr>
            <a:spLocks noGrp="1" noChangeArrowheads="1"/>
          </p:cNvSpPr>
          <p:nvPr>
            <p:ph type="subTitle" idx="1"/>
          </p:nvPr>
        </p:nvSpPr>
        <p:spPr>
          <a:xfrm>
            <a:off x="2286000" y="4151313"/>
            <a:ext cx="6819900" cy="1371600"/>
          </a:xfrm>
        </p:spPr>
        <p:txBody>
          <a:bodyPr/>
          <a:lstStyle/>
          <a:p>
            <a:pPr marL="342900" indent="-342900">
              <a:lnSpc>
                <a:spcPct val="80000"/>
              </a:lnSpc>
            </a:pPr>
            <a:r>
              <a:rPr lang="en-US" sz="2400" smtClean="0"/>
              <a:t>David Shillcutt, J.D.</a:t>
            </a:r>
          </a:p>
          <a:p>
            <a:pPr marL="342900" indent="-342900">
              <a:lnSpc>
                <a:spcPct val="80000"/>
              </a:lnSpc>
            </a:pPr>
            <a:r>
              <a:rPr lang="en-US" sz="2400" smtClean="0"/>
              <a:t>240-276-1020</a:t>
            </a:r>
          </a:p>
          <a:p>
            <a:pPr marL="342900" indent="-342900">
              <a:lnSpc>
                <a:spcPct val="80000"/>
              </a:lnSpc>
            </a:pPr>
            <a:r>
              <a:rPr lang="en-US" sz="2400" smtClean="0"/>
              <a:t>David.Shillcutt@samhsa.hhs.gov</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1371600" y="228600"/>
            <a:ext cx="7715250" cy="914400"/>
          </a:xfrm>
        </p:spPr>
        <p:txBody>
          <a:bodyPr/>
          <a:lstStyle/>
          <a:p>
            <a:pPr eaLnBrk="1" hangingPunct="1">
              <a:defRPr/>
            </a:pPr>
            <a:r>
              <a:rPr lang="en-US" kern="1200" dirty="0" smtClean="0">
                <a:latin typeface="Calibri" pitchFamily="34" charset="0"/>
                <a:cs typeface="Arial" pitchFamily="34" charset="0"/>
              </a:rPr>
              <a:t>Preparation and Planning</a:t>
            </a:r>
          </a:p>
        </p:txBody>
      </p:sp>
      <p:sp>
        <p:nvSpPr>
          <p:cNvPr id="23555" name="Rectangle 3"/>
          <p:cNvSpPr>
            <a:spLocks noGrp="1" noChangeArrowheads="1"/>
          </p:cNvSpPr>
          <p:nvPr>
            <p:ph type="body" idx="1"/>
          </p:nvPr>
        </p:nvSpPr>
        <p:spPr>
          <a:xfrm>
            <a:off x="838200" y="1524000"/>
            <a:ext cx="8110538" cy="4572000"/>
          </a:xfrm>
        </p:spPr>
        <p:txBody>
          <a:bodyPr/>
          <a:lstStyle/>
          <a:p>
            <a:pPr marL="342900" lvl="1" indent="-342900">
              <a:lnSpc>
                <a:spcPct val="90000"/>
              </a:lnSpc>
              <a:spcBef>
                <a:spcPts val="600"/>
              </a:spcBef>
              <a:spcAft>
                <a:spcPts val="1200"/>
              </a:spcAft>
            </a:pPr>
            <a:r>
              <a:rPr lang="en-US" sz="3200" b="1" i="0" smtClean="0">
                <a:latin typeface="Calibri" pitchFamily="34" charset="0"/>
              </a:rPr>
              <a:t>Given the short turn-around of many RFA postings, it is essential to begin your planning process early</a:t>
            </a:r>
          </a:p>
          <a:p>
            <a:pPr marL="342900" lvl="1" indent="-342900">
              <a:lnSpc>
                <a:spcPct val="90000"/>
              </a:lnSpc>
              <a:spcBef>
                <a:spcPts val="600"/>
              </a:spcBef>
              <a:spcAft>
                <a:spcPts val="1200"/>
              </a:spcAft>
            </a:pPr>
            <a:r>
              <a:rPr lang="en-US" sz="3200" b="1" i="0" smtClean="0">
                <a:latin typeface="Calibri" pitchFamily="34" charset="0"/>
              </a:rPr>
              <a:t>Set up an alert on www.grants.gov to notify you of newly-announced grants in your field</a:t>
            </a:r>
          </a:p>
          <a:p>
            <a:pPr marL="342900" lvl="1" indent="-342900">
              <a:lnSpc>
                <a:spcPct val="90000"/>
              </a:lnSpc>
              <a:spcBef>
                <a:spcPts val="600"/>
              </a:spcBef>
              <a:spcAft>
                <a:spcPts val="1200"/>
              </a:spcAft>
            </a:pPr>
            <a:r>
              <a:rPr lang="en-US" sz="3200" b="1" i="0" smtClean="0">
                <a:latin typeface="Calibri" pitchFamily="34" charset="0"/>
              </a:rPr>
              <a:t>Sign up for SAMHSA’s newsletter</a:t>
            </a:r>
          </a:p>
          <a:p>
            <a:pPr marL="342900" lvl="1" indent="-342900">
              <a:lnSpc>
                <a:spcPct val="90000"/>
              </a:lnSpc>
              <a:spcBef>
                <a:spcPts val="600"/>
              </a:spcBef>
              <a:spcAft>
                <a:spcPts val="1200"/>
              </a:spcAft>
            </a:pPr>
            <a:r>
              <a:rPr lang="en-US" sz="3200" b="1" i="0" smtClean="0">
                <a:latin typeface="Calibri" pitchFamily="34" charset="0"/>
              </a:rPr>
              <a:t>Visit www.samhsa.gov/grants/ regularly</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pPr eaLnBrk="1" hangingPunct="1">
              <a:defRPr/>
            </a:pPr>
            <a:r>
              <a:rPr lang="en-US" kern="1200" dirty="0" smtClean="0">
                <a:latin typeface="Calibri" pitchFamily="34" charset="0"/>
                <a:cs typeface="Arial" pitchFamily="34" charset="0"/>
              </a:rPr>
              <a:t>Preparation and Planning</a:t>
            </a:r>
          </a:p>
        </p:txBody>
      </p:sp>
      <p:sp>
        <p:nvSpPr>
          <p:cNvPr id="24579" name="Rectangle 3"/>
          <p:cNvSpPr>
            <a:spLocks noGrp="1" noChangeArrowheads="1"/>
          </p:cNvSpPr>
          <p:nvPr>
            <p:ph type="body" idx="1"/>
          </p:nvPr>
        </p:nvSpPr>
        <p:spPr>
          <a:xfrm>
            <a:off x="1157288" y="1600200"/>
            <a:ext cx="7791450" cy="4495800"/>
          </a:xfrm>
        </p:spPr>
        <p:txBody>
          <a:bodyPr/>
          <a:lstStyle/>
          <a:p>
            <a:pPr>
              <a:spcBef>
                <a:spcPts val="600"/>
              </a:spcBef>
              <a:spcAft>
                <a:spcPts val="1200"/>
              </a:spcAft>
            </a:pPr>
            <a:r>
              <a:rPr lang="en-US" smtClean="0">
                <a:latin typeface="Calibri" pitchFamily="34" charset="0"/>
                <a:cs typeface="Arial" charset="0"/>
              </a:rPr>
              <a:t>Anticipate and pre-plan—don’t wait until the announcement is published</a:t>
            </a:r>
          </a:p>
          <a:p>
            <a:pPr>
              <a:spcBef>
                <a:spcPts val="600"/>
              </a:spcBef>
              <a:spcAft>
                <a:spcPts val="1200"/>
              </a:spcAft>
            </a:pPr>
            <a:r>
              <a:rPr lang="en-US" smtClean="0">
                <a:latin typeface="Calibri" pitchFamily="34" charset="0"/>
                <a:cs typeface="Arial" charset="0"/>
              </a:rPr>
              <a:t>Find out what requirements are likely to apply to your application by reading previous RFAs for your grant program or similar ones</a:t>
            </a:r>
          </a:p>
          <a:p>
            <a:pPr>
              <a:lnSpc>
                <a:spcPct val="90000"/>
              </a:lnSpc>
            </a:pPr>
            <a:endParaRPr lang="en-US" smtClean="0">
              <a:latin typeface="Calibri" pitchFamily="34" charset="0"/>
              <a:cs typeface="Arial" charset="0"/>
            </a:endParaRPr>
          </a:p>
          <a:p>
            <a:pPr>
              <a:lnSpc>
                <a:spcPct val="90000"/>
              </a:lnSpc>
            </a:pPr>
            <a:endParaRPr lang="en-US" smtClean="0">
              <a:latin typeface="Calibri" pitchFamily="34" charset="0"/>
              <a:cs typeface="Arial" charset="0"/>
            </a:endParaRPr>
          </a:p>
          <a:p>
            <a:pPr>
              <a:lnSpc>
                <a:spcPct val="90000"/>
              </a:lnSpc>
            </a:pPr>
            <a:endParaRPr lang="en-US" smtClean="0">
              <a:latin typeface="Calibri" pitchFamily="34" charset="0"/>
              <a:cs typeface="Arial"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p:txBody>
          <a:bodyPr/>
          <a:lstStyle/>
          <a:p>
            <a:pPr eaLnBrk="1" hangingPunct="1">
              <a:defRPr/>
            </a:pPr>
            <a:r>
              <a:rPr lang="en-US" kern="1200" dirty="0" smtClean="0">
                <a:latin typeface="Calibri" pitchFamily="34" charset="0"/>
                <a:cs typeface="Arial" pitchFamily="34" charset="0"/>
              </a:rPr>
              <a:t>Preparation and Planning</a:t>
            </a:r>
          </a:p>
        </p:txBody>
      </p:sp>
      <p:sp>
        <p:nvSpPr>
          <p:cNvPr id="25603" name="Rectangle 3"/>
          <p:cNvSpPr>
            <a:spLocks noGrp="1" noChangeArrowheads="1"/>
          </p:cNvSpPr>
          <p:nvPr>
            <p:ph type="body" idx="1"/>
          </p:nvPr>
        </p:nvSpPr>
        <p:spPr>
          <a:xfrm>
            <a:off x="1143000" y="1600200"/>
            <a:ext cx="7791450" cy="4114800"/>
          </a:xfrm>
        </p:spPr>
        <p:txBody>
          <a:bodyPr/>
          <a:lstStyle/>
          <a:p>
            <a:pPr>
              <a:spcBef>
                <a:spcPts val="600"/>
              </a:spcBef>
              <a:spcAft>
                <a:spcPts val="1200"/>
              </a:spcAft>
            </a:pPr>
            <a:r>
              <a:rPr lang="en-US" smtClean="0">
                <a:latin typeface="Calibri" pitchFamily="34" charset="0"/>
                <a:cs typeface="Arial" charset="0"/>
              </a:rPr>
              <a:t>Read the grant application manuals (available on our website) and required Federal forms</a:t>
            </a:r>
          </a:p>
          <a:p>
            <a:pPr>
              <a:spcBef>
                <a:spcPts val="600"/>
              </a:spcBef>
              <a:spcAft>
                <a:spcPts val="1200"/>
              </a:spcAft>
            </a:pPr>
            <a:r>
              <a:rPr lang="en-US" smtClean="0">
                <a:latin typeface="Calibri" pitchFamily="34" charset="0"/>
                <a:cs typeface="Arial" charset="0"/>
              </a:rPr>
              <a:t>Begin gathering relevant data</a:t>
            </a:r>
          </a:p>
          <a:p>
            <a:pPr>
              <a:spcBef>
                <a:spcPts val="600"/>
              </a:spcBef>
              <a:spcAft>
                <a:spcPts val="1200"/>
              </a:spcAft>
            </a:pPr>
            <a:r>
              <a:rPr lang="en-US" smtClean="0">
                <a:latin typeface="Calibri" pitchFamily="34" charset="0"/>
                <a:cs typeface="Arial" charset="0"/>
              </a:rPr>
              <a:t>Obtain licenses, certifications, assurances, and letters of support you will need</a:t>
            </a:r>
          </a:p>
          <a:p>
            <a:pPr>
              <a:buFont typeface="Monotype Sorts" pitchFamily="2" charset="2"/>
              <a:buNone/>
            </a:pPr>
            <a:endParaRPr lang="en-US" smtClean="0">
              <a:latin typeface="Calibri" pitchFamily="34" charset="0"/>
              <a:cs typeface="Arial" charset="0"/>
            </a:endParaRPr>
          </a:p>
          <a:p>
            <a:endParaRPr lang="en-US" smtClean="0">
              <a:latin typeface="Calibri" pitchFamily="34" charset="0"/>
              <a:cs typeface="Arial"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p:txBody>
          <a:bodyPr/>
          <a:lstStyle/>
          <a:p>
            <a:pPr eaLnBrk="1" hangingPunct="1">
              <a:defRPr/>
            </a:pPr>
            <a:r>
              <a:rPr lang="en-US" kern="1200" dirty="0" smtClean="0">
                <a:latin typeface="Calibri" pitchFamily="34" charset="0"/>
                <a:cs typeface="Arial" pitchFamily="34" charset="0"/>
              </a:rPr>
              <a:t>Preparation and Planning</a:t>
            </a:r>
          </a:p>
        </p:txBody>
      </p:sp>
      <p:sp>
        <p:nvSpPr>
          <p:cNvPr id="26627" name="Rectangle 3"/>
          <p:cNvSpPr>
            <a:spLocks noGrp="1" noChangeArrowheads="1"/>
          </p:cNvSpPr>
          <p:nvPr>
            <p:ph type="body" idx="1"/>
          </p:nvPr>
        </p:nvSpPr>
        <p:spPr>
          <a:xfrm>
            <a:off x="1143000" y="1600200"/>
            <a:ext cx="7791450" cy="4114800"/>
          </a:xfrm>
        </p:spPr>
        <p:txBody>
          <a:bodyPr/>
          <a:lstStyle/>
          <a:p>
            <a:endParaRPr lang="en-US" smtClean="0">
              <a:latin typeface="Calibri" pitchFamily="34" charset="0"/>
              <a:cs typeface="Arial" charset="0"/>
            </a:endParaRPr>
          </a:p>
          <a:p>
            <a:pPr>
              <a:buFont typeface="Monotype Sorts" pitchFamily="2" charset="2"/>
              <a:buNone/>
            </a:pPr>
            <a:endParaRPr lang="en-US" smtClean="0">
              <a:latin typeface="Calibri" pitchFamily="34" charset="0"/>
              <a:cs typeface="Arial" charset="0"/>
            </a:endParaRPr>
          </a:p>
          <a:p>
            <a:endParaRPr lang="en-US" smtClean="0">
              <a:latin typeface="Calibri" pitchFamily="34" charset="0"/>
              <a:cs typeface="Arial" charset="0"/>
            </a:endParaRPr>
          </a:p>
        </p:txBody>
      </p:sp>
      <p:sp>
        <p:nvSpPr>
          <p:cNvPr id="4" name="Rectangle 3"/>
          <p:cNvSpPr/>
          <p:nvPr/>
        </p:nvSpPr>
        <p:spPr>
          <a:xfrm>
            <a:off x="1295400" y="1676400"/>
            <a:ext cx="7086600" cy="5360988"/>
          </a:xfrm>
          <a:prstGeom prst="rect">
            <a:avLst/>
          </a:prstGeom>
        </p:spPr>
        <p:txBody>
          <a:bodyPr>
            <a:spAutoFit/>
          </a:bodyPr>
          <a:lstStyle/>
          <a:p>
            <a:pPr marL="342900" lvl="1" indent="-342900" eaLnBrk="0" hangingPunct="0">
              <a:lnSpc>
                <a:spcPct val="90000"/>
              </a:lnSpc>
              <a:spcBef>
                <a:spcPts val="600"/>
              </a:spcBef>
              <a:spcAft>
                <a:spcPts val="1200"/>
              </a:spcAft>
              <a:buClr>
                <a:srgbClr val="336600"/>
              </a:buClr>
              <a:buSzPct val="75000"/>
              <a:buFont typeface="Arial" pitchFamily="34" charset="0"/>
              <a:buChar char="•"/>
              <a:defRPr/>
            </a:pPr>
            <a:r>
              <a:rPr lang="en-US" sz="3200" b="1" dirty="0">
                <a:latin typeface="Calibri" pitchFamily="34" charset="0"/>
              </a:rPr>
              <a:t>Develop partnerships to strengthen your application</a:t>
            </a:r>
          </a:p>
          <a:p>
            <a:pPr marL="342900" lvl="1" indent="-342900" eaLnBrk="0" hangingPunct="0">
              <a:lnSpc>
                <a:spcPct val="90000"/>
              </a:lnSpc>
              <a:spcBef>
                <a:spcPts val="600"/>
              </a:spcBef>
              <a:spcAft>
                <a:spcPts val="1200"/>
              </a:spcAft>
              <a:buClr>
                <a:srgbClr val="336600"/>
              </a:buClr>
              <a:buSzPct val="75000"/>
              <a:buFont typeface="Arial" pitchFamily="34" charset="0"/>
              <a:buChar char="•"/>
              <a:defRPr/>
            </a:pPr>
            <a:r>
              <a:rPr lang="en-US" sz="3200" b="1" dirty="0">
                <a:latin typeface="Calibri" pitchFamily="34" charset="0"/>
              </a:rPr>
              <a:t>Some grants require certain types of partnerships as a condition of eligibility</a:t>
            </a:r>
          </a:p>
          <a:p>
            <a:pPr marL="342900" lvl="1" indent="-342900" eaLnBrk="0" hangingPunct="0">
              <a:lnSpc>
                <a:spcPct val="90000"/>
              </a:lnSpc>
              <a:spcBef>
                <a:spcPts val="600"/>
              </a:spcBef>
              <a:spcAft>
                <a:spcPts val="1200"/>
              </a:spcAft>
              <a:buClr>
                <a:srgbClr val="336600"/>
              </a:buClr>
              <a:buSzPct val="75000"/>
              <a:buFont typeface="Arial" pitchFamily="34" charset="0"/>
              <a:buChar char="•"/>
              <a:defRPr/>
            </a:pPr>
            <a:r>
              <a:rPr lang="en-US" sz="3200" b="1" dirty="0">
                <a:latin typeface="Calibri" pitchFamily="34" charset="0"/>
              </a:rPr>
              <a:t>Other grant applications ask you to discuss partnerships to show community understanding and involvement</a:t>
            </a:r>
          </a:p>
          <a:p>
            <a:pPr marL="342900" indent="-342900">
              <a:spcBef>
                <a:spcPct val="20000"/>
              </a:spcBef>
              <a:buClr>
                <a:schemeClr val="tx2"/>
              </a:buClr>
              <a:buSzPct val="75000"/>
              <a:buFont typeface="Monotype Sorts" pitchFamily="2" charset="2"/>
              <a:buChar char="n"/>
              <a:defRPr/>
            </a:pPr>
            <a:endParaRPr lang="en-US" dirty="0">
              <a:effectLst>
                <a:outerShdw blurRad="38100" dist="38100" dir="2700000" algn="tl">
                  <a:srgbClr val="000000"/>
                </a:outerShdw>
              </a:effectLst>
              <a:latin typeface="Calibri" pitchFamily="34" charset="0"/>
              <a:cs typeface="Arial" pitchFamily="34" charset="0"/>
            </a:endParaRPr>
          </a:p>
          <a:p>
            <a:pPr marL="342900" indent="-342900">
              <a:spcBef>
                <a:spcPct val="20000"/>
              </a:spcBef>
              <a:buClr>
                <a:schemeClr val="tx2"/>
              </a:buClr>
              <a:buSzPct val="75000"/>
              <a:buFont typeface="Monotype Sorts" pitchFamily="2" charset="2"/>
              <a:buChar char="n"/>
              <a:defRPr/>
            </a:pPr>
            <a:endParaRPr lang="en-US" dirty="0">
              <a:effectLst>
                <a:outerShdw blurRad="38100" dist="38100" dir="2700000" algn="tl">
                  <a:srgbClr val="000000"/>
                </a:outerShdw>
              </a:effectLst>
              <a:latin typeface="Calibri"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457200" y="0"/>
            <a:ext cx="8210550" cy="1143000"/>
          </a:xfrm>
        </p:spPr>
        <p:txBody>
          <a:bodyPr/>
          <a:lstStyle/>
          <a:p>
            <a:pPr eaLnBrk="1" hangingPunct="1">
              <a:defRPr/>
            </a:pPr>
            <a:r>
              <a:rPr lang="en-US" kern="1200" dirty="0" smtClean="0">
                <a:latin typeface="Calibri" pitchFamily="34" charset="0"/>
                <a:cs typeface="Arial" pitchFamily="34" charset="0"/>
              </a:rPr>
              <a:t>Pitfalls to Avoid</a:t>
            </a:r>
          </a:p>
        </p:txBody>
      </p:sp>
      <p:sp>
        <p:nvSpPr>
          <p:cNvPr id="27651" name="Rectangle 3"/>
          <p:cNvSpPr>
            <a:spLocks noGrp="1" noChangeArrowheads="1"/>
          </p:cNvSpPr>
          <p:nvPr>
            <p:ph type="body" idx="1"/>
          </p:nvPr>
        </p:nvSpPr>
        <p:spPr>
          <a:xfrm>
            <a:off x="1066800" y="1600200"/>
            <a:ext cx="7791450" cy="4267200"/>
          </a:xfrm>
        </p:spPr>
        <p:txBody>
          <a:bodyPr/>
          <a:lstStyle/>
          <a:p>
            <a:pPr marL="342900" lvl="1" indent="-342900">
              <a:lnSpc>
                <a:spcPct val="90000"/>
              </a:lnSpc>
              <a:spcBef>
                <a:spcPts val="600"/>
              </a:spcBef>
              <a:spcAft>
                <a:spcPts val="1200"/>
              </a:spcAft>
            </a:pPr>
            <a:r>
              <a:rPr lang="en-US" sz="3200" b="1" i="0" smtClean="0">
                <a:latin typeface="Calibri" pitchFamily="34" charset="0"/>
              </a:rPr>
              <a:t>Read the instructions in the RFA very carefully and follow them to the letter</a:t>
            </a:r>
          </a:p>
          <a:p>
            <a:pPr marL="342900" lvl="1" indent="-342900">
              <a:lnSpc>
                <a:spcPct val="90000"/>
              </a:lnSpc>
              <a:spcBef>
                <a:spcPts val="600"/>
              </a:spcBef>
              <a:spcAft>
                <a:spcPts val="1200"/>
              </a:spcAft>
            </a:pPr>
            <a:r>
              <a:rPr lang="en-US" sz="3200" b="1" i="0" smtClean="0">
                <a:latin typeface="Calibri" pitchFamily="34" charset="0"/>
              </a:rPr>
              <a:t>Familiarize yourself with all screenout requirements</a:t>
            </a:r>
          </a:p>
          <a:p>
            <a:pPr marL="342900" lvl="1" indent="-342900">
              <a:lnSpc>
                <a:spcPct val="90000"/>
              </a:lnSpc>
              <a:spcBef>
                <a:spcPts val="600"/>
              </a:spcBef>
              <a:spcAft>
                <a:spcPts val="1200"/>
              </a:spcAft>
            </a:pPr>
            <a:r>
              <a:rPr lang="en-US" sz="3200" b="1" i="0" smtClean="0">
                <a:latin typeface="Calibri" pitchFamily="34" charset="0"/>
              </a:rPr>
              <a:t>Read SAMHSA’s materials on cultural competence carefully and ensure that they are fully incorporated into your proposal</a:t>
            </a:r>
          </a:p>
          <a:p>
            <a:pPr marL="342900" lvl="1" indent="-342900">
              <a:lnSpc>
                <a:spcPct val="90000"/>
              </a:lnSpc>
              <a:spcBef>
                <a:spcPts val="600"/>
              </a:spcBef>
              <a:spcAft>
                <a:spcPts val="1200"/>
              </a:spcAft>
            </a:pPr>
            <a:r>
              <a:rPr lang="en-US" sz="3200" b="1" i="0" smtClean="0">
                <a:latin typeface="Calibri" pitchFamily="34" charset="0"/>
              </a:rPr>
              <a:t>Build time into your schedule for an independent review of your application</a:t>
            </a:r>
          </a:p>
          <a:p>
            <a:pPr>
              <a:lnSpc>
                <a:spcPct val="80000"/>
              </a:lnSpc>
            </a:pPr>
            <a:endParaRPr lang="en-US" smtClean="0">
              <a:latin typeface="Calibri" pitchFamily="34" charset="0"/>
              <a:cs typeface="Arial" charset="0"/>
            </a:endParaRPr>
          </a:p>
          <a:p>
            <a:pPr>
              <a:lnSpc>
                <a:spcPct val="80000"/>
              </a:lnSpc>
            </a:pPr>
            <a:endParaRPr lang="en-US" smtClean="0">
              <a:latin typeface="Calibri" pitchFamily="34" charset="0"/>
              <a:cs typeface="Arial"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914400" y="0"/>
            <a:ext cx="7715250" cy="1143000"/>
          </a:xfrm>
        </p:spPr>
        <p:txBody>
          <a:bodyPr/>
          <a:lstStyle/>
          <a:p>
            <a:pPr eaLnBrk="1" hangingPunct="1">
              <a:defRPr/>
            </a:pPr>
            <a:r>
              <a:rPr lang="en-US" kern="1200" dirty="0" smtClean="0">
                <a:latin typeface="Calibri" pitchFamily="34" charset="0"/>
                <a:cs typeface="Arial" pitchFamily="34" charset="0"/>
              </a:rPr>
              <a:t>Additional Resources</a:t>
            </a:r>
          </a:p>
        </p:txBody>
      </p:sp>
      <p:sp>
        <p:nvSpPr>
          <p:cNvPr id="197635" name="Rectangle 3"/>
          <p:cNvSpPr>
            <a:spLocks noGrp="1" noChangeArrowheads="1"/>
          </p:cNvSpPr>
          <p:nvPr>
            <p:ph type="body" idx="1"/>
          </p:nvPr>
        </p:nvSpPr>
        <p:spPr>
          <a:xfrm>
            <a:off x="1157288" y="1752600"/>
            <a:ext cx="7791450" cy="4343400"/>
          </a:xfrm>
        </p:spPr>
        <p:txBody>
          <a:bodyPr/>
          <a:lstStyle/>
          <a:p>
            <a:pPr marL="342900" lvl="2" indent="-342900">
              <a:spcBef>
                <a:spcPts val="600"/>
              </a:spcBef>
              <a:spcAft>
                <a:spcPts val="0"/>
              </a:spcAft>
              <a:buSzPct val="75000"/>
              <a:defRPr/>
            </a:pPr>
            <a:r>
              <a:rPr lang="en-US" sz="3200" dirty="0" smtClean="0">
                <a:latin typeface="Calibri" pitchFamily="34" charset="0"/>
                <a:ea typeface="+mn-ea"/>
                <a:cs typeface="Arial" pitchFamily="34" charset="0"/>
                <a:hlinkClick r:id="rId3"/>
              </a:rPr>
              <a:t>www.samhsa.gov/grants/</a:t>
            </a:r>
            <a:r>
              <a:rPr lang="en-US" sz="3200" dirty="0" smtClean="0">
                <a:latin typeface="Calibri" pitchFamily="34" charset="0"/>
                <a:ea typeface="+mn-ea"/>
                <a:cs typeface="Arial" pitchFamily="34" charset="0"/>
              </a:rPr>
              <a:t> </a:t>
            </a:r>
          </a:p>
          <a:p>
            <a:pPr marL="342900" lvl="2" indent="-342900">
              <a:spcBef>
                <a:spcPts val="600"/>
              </a:spcBef>
              <a:spcAft>
                <a:spcPts val="0"/>
              </a:spcAft>
              <a:buSzPct val="75000"/>
              <a:defRPr/>
            </a:pPr>
            <a:r>
              <a:rPr lang="en-US" sz="3200" dirty="0" smtClean="0">
                <a:latin typeface="Calibri" pitchFamily="34" charset="0"/>
                <a:ea typeface="+mn-ea"/>
                <a:cs typeface="Arial" pitchFamily="34" charset="0"/>
              </a:rPr>
              <a:t>Technical Assistance Manual</a:t>
            </a:r>
          </a:p>
          <a:p>
            <a:pPr marL="342900" lvl="2" indent="-342900">
              <a:spcBef>
                <a:spcPts val="600"/>
              </a:spcBef>
              <a:spcAft>
                <a:spcPts val="0"/>
              </a:spcAft>
              <a:buSzPct val="75000"/>
              <a:defRPr/>
            </a:pPr>
            <a:r>
              <a:rPr lang="en-US" sz="3200" dirty="0" smtClean="0">
                <a:latin typeface="Calibri" pitchFamily="34" charset="0"/>
                <a:ea typeface="+mn-ea"/>
                <a:cs typeface="Arial" pitchFamily="34" charset="0"/>
              </a:rPr>
              <a:t>Formatting requirements</a:t>
            </a:r>
          </a:p>
          <a:p>
            <a:pPr marL="342900" lvl="2" indent="-342900">
              <a:spcBef>
                <a:spcPts val="600"/>
              </a:spcBef>
              <a:spcAft>
                <a:spcPts val="0"/>
              </a:spcAft>
              <a:buSzPct val="75000"/>
              <a:defRPr/>
            </a:pPr>
            <a:r>
              <a:rPr lang="en-US" sz="3200" dirty="0" smtClean="0">
                <a:latin typeface="Calibri" pitchFamily="34" charset="0"/>
                <a:ea typeface="+mn-ea"/>
                <a:cs typeface="Arial" pitchFamily="34" charset="0"/>
              </a:rPr>
              <a:t>SAMHSA grant application forms</a:t>
            </a:r>
          </a:p>
          <a:p>
            <a:pPr marL="342900" lvl="2" indent="-342900">
              <a:spcBef>
                <a:spcPts val="600"/>
              </a:spcBef>
              <a:spcAft>
                <a:spcPts val="0"/>
              </a:spcAft>
              <a:buSzPct val="75000"/>
              <a:defRPr/>
            </a:pPr>
            <a:r>
              <a:rPr lang="en-US" sz="3200" dirty="0" smtClean="0">
                <a:latin typeface="Calibri" pitchFamily="34" charset="0"/>
                <a:ea typeface="+mn-ea"/>
                <a:cs typeface="Arial" pitchFamily="34" charset="0"/>
              </a:rPr>
              <a:t>Single State Agencies directory</a:t>
            </a:r>
          </a:p>
          <a:p>
            <a:pPr marL="342900" lvl="2" indent="-342900">
              <a:spcBef>
                <a:spcPts val="600"/>
              </a:spcBef>
              <a:spcAft>
                <a:spcPts val="0"/>
              </a:spcAft>
              <a:buSzPct val="75000"/>
              <a:defRPr/>
            </a:pPr>
            <a:r>
              <a:rPr lang="en-US" sz="3200" dirty="0" smtClean="0">
                <a:latin typeface="Calibri" pitchFamily="34" charset="0"/>
                <a:ea typeface="+mn-ea"/>
                <a:cs typeface="Arial" pitchFamily="34" charset="0"/>
              </a:rPr>
              <a:t>Guidelines for assessing cultural competence </a:t>
            </a:r>
          </a:p>
          <a:p>
            <a:pPr marL="342900" lvl="2" indent="-342900">
              <a:spcBef>
                <a:spcPts val="600"/>
              </a:spcBef>
              <a:spcAft>
                <a:spcPts val="0"/>
              </a:spcAft>
              <a:buSzPct val="75000"/>
              <a:defRPr/>
            </a:pPr>
            <a:r>
              <a:rPr lang="en-US" sz="3200" dirty="0" smtClean="0">
                <a:latin typeface="Calibri" pitchFamily="34" charset="0"/>
                <a:ea typeface="+mn-ea"/>
                <a:cs typeface="Arial" pitchFamily="34" charset="0"/>
              </a:rPr>
              <a:t>Guidelines for consumer and family participation </a:t>
            </a:r>
          </a:p>
          <a:p>
            <a:pPr>
              <a:lnSpc>
                <a:spcPct val="80000"/>
              </a:lnSpc>
              <a:defRPr/>
            </a:pPr>
            <a:endParaRPr lang="en-US" dirty="0" smtClean="0">
              <a:latin typeface="Calibri" pitchFamily="34" charset="0"/>
              <a:cs typeface="Arial" pitchFamily="34" charset="0"/>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Rectangle 7"/>
          <p:cNvSpPr>
            <a:spLocks noGrp="1" noChangeArrowheads="1"/>
          </p:cNvSpPr>
          <p:nvPr>
            <p:ph type="title"/>
          </p:nvPr>
        </p:nvSpPr>
        <p:spPr>
          <a:xfrm>
            <a:off x="0" y="0"/>
            <a:ext cx="9144000" cy="1066800"/>
          </a:xfrm>
        </p:spPr>
        <p:txBody>
          <a:bodyPr/>
          <a:lstStyle/>
          <a:p>
            <a:pPr eaLnBrk="1" hangingPunct="1">
              <a:defRPr/>
            </a:pPr>
            <a:r>
              <a:rPr lang="en-US" kern="1200" dirty="0" smtClean="0">
                <a:latin typeface="Calibri" pitchFamily="34" charset="0"/>
                <a:cs typeface="Arial" pitchFamily="34" charset="0"/>
              </a:rPr>
              <a:t>Additional Resources</a:t>
            </a:r>
          </a:p>
        </p:txBody>
      </p:sp>
      <p:sp>
        <p:nvSpPr>
          <p:cNvPr id="29699" name="Rectangle 8"/>
          <p:cNvSpPr>
            <a:spLocks noGrp="1" noChangeArrowheads="1"/>
          </p:cNvSpPr>
          <p:nvPr>
            <p:ph type="body" idx="1"/>
          </p:nvPr>
        </p:nvSpPr>
        <p:spPr>
          <a:xfrm>
            <a:off x="1352550" y="1676400"/>
            <a:ext cx="7791450" cy="4800600"/>
          </a:xfrm>
        </p:spPr>
        <p:txBody>
          <a:bodyPr/>
          <a:lstStyle/>
          <a:p>
            <a:pPr marL="342900" lvl="2" indent="-342900">
              <a:buSzPct val="75000"/>
            </a:pPr>
            <a:r>
              <a:rPr lang="en-US" sz="3200" smtClean="0">
                <a:latin typeface="Calibri" pitchFamily="34" charset="0"/>
                <a:cs typeface="Arial" charset="0"/>
              </a:rPr>
              <a:t>National Registry of Effective Programs and Practices (NREPP) </a:t>
            </a:r>
          </a:p>
          <a:p>
            <a:pPr marL="342900" lvl="2" indent="-342900">
              <a:buSzPct val="75000"/>
            </a:pPr>
            <a:r>
              <a:rPr lang="en-US" sz="3200" smtClean="0">
                <a:latin typeface="Calibri" pitchFamily="34" charset="0"/>
                <a:cs typeface="Arial" charset="0"/>
              </a:rPr>
              <a:t>Data sources to guide your grant application (DAWN, NSDUH, etc.)</a:t>
            </a:r>
          </a:p>
          <a:p>
            <a:pPr marL="342900" lvl="2" indent="-342900">
              <a:buSzPct val="75000"/>
            </a:pPr>
            <a:r>
              <a:rPr lang="en-US" sz="3200" smtClean="0">
                <a:latin typeface="Calibri" pitchFamily="34" charset="0"/>
                <a:cs typeface="Arial" charset="0"/>
              </a:rPr>
              <a:t>Webinars with specific guidance for currently-available grants </a:t>
            </a:r>
          </a:p>
          <a:p>
            <a:pPr marL="342900" lvl="1" indent="-342900"/>
            <a:r>
              <a:rPr lang="en-US" sz="3200" smtClean="0">
                <a:latin typeface="Calibri" pitchFamily="34" charset="0"/>
                <a:cs typeface="Arial" charset="0"/>
              </a:rPr>
              <a:t>1-877-SAMHSA7</a:t>
            </a:r>
          </a:p>
          <a:p>
            <a:pPr marL="342900" lvl="1" indent="-342900"/>
            <a:r>
              <a:rPr lang="en-US" sz="3200" u="sng" smtClean="0">
                <a:latin typeface="Calibri" pitchFamily="34" charset="0"/>
                <a:cs typeface="Arial" charset="0"/>
                <a:hlinkClick r:id="rId3"/>
              </a:rPr>
              <a:t>store.samhsa.gov </a:t>
            </a:r>
            <a:endParaRPr lang="en-US" sz="3200" u="sng" smtClean="0">
              <a:latin typeface="Calibri" pitchFamily="34" charset="0"/>
              <a:cs typeface="Arial" charset="0"/>
            </a:endParaRPr>
          </a:p>
        </p:txBody>
      </p:sp>
      <p:sp>
        <p:nvSpPr>
          <p:cNvPr id="29700" name="Text Box 9"/>
          <p:cNvSpPr txBox="1">
            <a:spLocks noChangeArrowheads="1"/>
          </p:cNvSpPr>
          <p:nvPr/>
        </p:nvSpPr>
        <p:spPr bwMode="auto">
          <a:xfrm>
            <a:off x="8604250" y="6338888"/>
            <a:ext cx="184150" cy="519112"/>
          </a:xfrm>
          <a:prstGeom prst="rect">
            <a:avLst/>
          </a:prstGeom>
          <a:noFill/>
          <a:ln w="12700">
            <a:noFill/>
            <a:miter lim="800000"/>
            <a:headEnd/>
            <a:tailEnd/>
          </a:ln>
        </p:spPr>
        <p:txBody>
          <a:bodyPr wrap="none">
            <a:spAutoFit/>
          </a:bodyPr>
          <a:lstStyle/>
          <a:p>
            <a:endParaRPr lang="en-US" sz="2800">
              <a:solidFill>
                <a:schemeClr val="bg2"/>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2"/>
          <p:cNvSpPr>
            <a:spLocks noGrp="1"/>
          </p:cNvSpPr>
          <p:nvPr>
            <p:ph type="title"/>
          </p:nvPr>
        </p:nvSpPr>
        <p:spPr/>
        <p:txBody>
          <a:bodyPr/>
          <a:lstStyle/>
          <a:p>
            <a:pPr eaLnBrk="1" hangingPunct="1"/>
            <a:endParaRPr lang="en-US" smtClean="0"/>
          </a:p>
        </p:txBody>
      </p:sp>
      <p:pic>
        <p:nvPicPr>
          <p:cNvPr id="6147" name="Picture 2"/>
          <p:cNvPicPr>
            <a:picLocks noGrp="1" noChangeAspect="1" noChangeArrowheads="1"/>
          </p:cNvPicPr>
          <p:nvPr>
            <p:ph idx="1"/>
          </p:nvPr>
        </p:nvPicPr>
        <p:blipFill>
          <a:blip r:embed="rId3" cstate="print"/>
          <a:srcRect/>
          <a:stretch>
            <a:fillRect/>
          </a:stretch>
        </p:blipFill>
        <p:spPr>
          <a:xfrm>
            <a:off x="0" y="0"/>
            <a:ext cx="9144000" cy="6858000"/>
          </a:xfr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2"/>
          <p:cNvSpPr>
            <a:spLocks noGrp="1"/>
          </p:cNvSpPr>
          <p:nvPr>
            <p:ph type="title"/>
          </p:nvPr>
        </p:nvSpPr>
        <p:spPr/>
        <p:txBody>
          <a:bodyPr/>
          <a:lstStyle/>
          <a:p>
            <a:pPr eaLnBrk="1" hangingPunct="1">
              <a:defRPr/>
            </a:pPr>
            <a:r>
              <a:rPr lang="en-US" kern="1200" dirty="0" smtClean="0">
                <a:latin typeface="Calibri" pitchFamily="34" charset="0"/>
                <a:cs typeface="Arial" pitchFamily="34" charset="0"/>
              </a:rPr>
              <a:t>SAMHSA’s Funding Priorities</a:t>
            </a:r>
            <a:endParaRPr lang="en-US" dirty="0" smtClean="0"/>
          </a:p>
        </p:txBody>
      </p:sp>
      <p:sp>
        <p:nvSpPr>
          <p:cNvPr id="7171" name="Content Placeholder 3"/>
          <p:cNvSpPr>
            <a:spLocks noGrp="1"/>
          </p:cNvSpPr>
          <p:nvPr>
            <p:ph idx="1"/>
          </p:nvPr>
        </p:nvSpPr>
        <p:spPr/>
        <p:txBody>
          <a:bodyPr/>
          <a:lstStyle/>
          <a:p>
            <a:pPr>
              <a:lnSpc>
                <a:spcPct val="80000"/>
              </a:lnSpc>
            </a:pPr>
            <a:r>
              <a:rPr lang="en-US" smtClean="0">
                <a:latin typeface="Calibri" pitchFamily="34" charset="0"/>
                <a:cs typeface="Arial" charset="0"/>
              </a:rPr>
              <a:t>SAMHSA’s grant programs are focused on improving the quality and availability of mental health services and substance abuse prevention and  treatment  services nationwide</a:t>
            </a:r>
          </a:p>
          <a:p>
            <a:pPr>
              <a:lnSpc>
                <a:spcPct val="80000"/>
              </a:lnSpc>
            </a:pPr>
            <a:endParaRPr lang="en-US" smtClean="0">
              <a:latin typeface="Calibri" pitchFamily="34" charset="0"/>
              <a:cs typeface="Arial" charset="0"/>
            </a:endParaRPr>
          </a:p>
          <a:p>
            <a:pPr>
              <a:lnSpc>
                <a:spcPct val="80000"/>
              </a:lnSpc>
            </a:pPr>
            <a:r>
              <a:rPr lang="en-US" smtClean="0">
                <a:latin typeface="Calibri" pitchFamily="34" charset="0"/>
                <a:cs typeface="Arial" charset="0"/>
              </a:rPr>
              <a:t>For an overview of  SAMHSA’s  eight Strategic Initiatives, please see our strategic plan, “Leading Change,” available at  </a:t>
            </a:r>
            <a:r>
              <a:rPr lang="en-US" smtClean="0">
                <a:latin typeface="Calibri" pitchFamily="34" charset="0"/>
                <a:cs typeface="Arial" charset="0"/>
                <a:hlinkClick r:id="rId2"/>
              </a:rPr>
              <a:t>www.samhsa.gov/about</a:t>
            </a:r>
            <a:endParaRPr lang="en-US" smtClean="0">
              <a:latin typeface="Calibri" pitchFamily="34" charset="0"/>
              <a:cs typeface="Arial" charset="0"/>
            </a:endParaRPr>
          </a:p>
          <a:p>
            <a:pPr marL="342900" lvl="1" indent="-342900">
              <a:lnSpc>
                <a:spcPct val="80000"/>
              </a:lnSpc>
              <a:buClr>
                <a:schemeClr val="tx2"/>
              </a:buClr>
              <a:buFontTx/>
              <a:buNone/>
            </a:pPr>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p:cNvSpPr>
          <p:nvPr>
            <p:ph type="title"/>
          </p:nvPr>
        </p:nvSpPr>
        <p:spPr/>
        <p:txBody>
          <a:bodyPr/>
          <a:lstStyle/>
          <a:p>
            <a:r>
              <a:rPr lang="en-US" smtClean="0">
                <a:latin typeface="Calibri" pitchFamily="34" charset="0"/>
              </a:rPr>
              <a:t>Center for Mental Health Services </a:t>
            </a:r>
            <a:endParaRPr lang="en-US" smtClean="0"/>
          </a:p>
        </p:txBody>
      </p:sp>
      <p:sp>
        <p:nvSpPr>
          <p:cNvPr id="8195" name="Content Placeholder 3"/>
          <p:cNvSpPr>
            <a:spLocks noGrp="1"/>
          </p:cNvSpPr>
          <p:nvPr>
            <p:ph idx="1"/>
          </p:nvPr>
        </p:nvSpPr>
        <p:spPr/>
        <p:txBody>
          <a:bodyPr/>
          <a:lstStyle/>
          <a:p>
            <a:pPr marL="342900" lvl="1" indent="-342900">
              <a:lnSpc>
                <a:spcPct val="90000"/>
              </a:lnSpc>
              <a:spcBef>
                <a:spcPts val="600"/>
              </a:spcBef>
              <a:spcAft>
                <a:spcPts val="1200"/>
              </a:spcAft>
              <a:buSzPct val="150000"/>
            </a:pPr>
            <a:r>
              <a:rPr lang="en-US" sz="3200" b="1" i="0" smtClean="0">
                <a:latin typeface="Calibri" pitchFamily="34" charset="0"/>
              </a:rPr>
              <a:t>Expand the availability and accessibility of high-quality, community-based services for adults with serious mental illnesses and children with serious emotional disturbances</a:t>
            </a:r>
          </a:p>
          <a:p>
            <a:pPr marL="342900" lvl="1" indent="-342900">
              <a:lnSpc>
                <a:spcPct val="90000"/>
              </a:lnSpc>
              <a:spcBef>
                <a:spcPts val="600"/>
              </a:spcBef>
              <a:spcAft>
                <a:spcPts val="1200"/>
              </a:spcAft>
              <a:buSzPct val="150000"/>
            </a:pPr>
            <a:r>
              <a:rPr lang="en-US" sz="3200" b="1" i="0" smtClean="0">
                <a:latin typeface="Calibri" pitchFamily="34" charset="0"/>
              </a:rPr>
              <a:t>Mental Health Services Block Grant</a:t>
            </a:r>
          </a:p>
          <a:p>
            <a:pPr marL="342900" lvl="1" indent="-342900">
              <a:lnSpc>
                <a:spcPct val="90000"/>
              </a:lnSpc>
              <a:spcBef>
                <a:spcPts val="600"/>
              </a:spcBef>
              <a:spcAft>
                <a:spcPts val="1200"/>
              </a:spcAft>
              <a:buSzPct val="150000"/>
            </a:pPr>
            <a:r>
              <a:rPr lang="en-US" sz="3200" b="1" i="0" smtClean="0">
                <a:latin typeface="Calibri" pitchFamily="34" charset="0"/>
              </a:rPr>
              <a:t>Discretionary grant programs </a:t>
            </a:r>
          </a:p>
          <a:p>
            <a:pPr eaLnBrk="1" hangingPunct="1"/>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2"/>
          <p:cNvSpPr>
            <a:spLocks noGrp="1"/>
          </p:cNvSpPr>
          <p:nvPr>
            <p:ph type="title"/>
          </p:nvPr>
        </p:nvSpPr>
        <p:spPr/>
        <p:txBody>
          <a:bodyPr/>
          <a:lstStyle/>
          <a:p>
            <a:pPr eaLnBrk="1" hangingPunct="1"/>
            <a:r>
              <a:rPr lang="en-US" smtClean="0">
                <a:latin typeface="Calibri" pitchFamily="34" charset="0"/>
              </a:rPr>
              <a:t>Center for Mental Health Services</a:t>
            </a:r>
          </a:p>
        </p:txBody>
      </p:sp>
      <p:sp>
        <p:nvSpPr>
          <p:cNvPr id="9219" name="Content Placeholder 3"/>
          <p:cNvSpPr>
            <a:spLocks noGrp="1"/>
          </p:cNvSpPr>
          <p:nvPr>
            <p:ph idx="1"/>
          </p:nvPr>
        </p:nvSpPr>
        <p:spPr/>
        <p:txBody>
          <a:bodyPr/>
          <a:lstStyle/>
          <a:p>
            <a:pPr marL="342900" lvl="1" indent="-342900">
              <a:lnSpc>
                <a:spcPct val="90000"/>
              </a:lnSpc>
              <a:spcBef>
                <a:spcPts val="600"/>
              </a:spcBef>
              <a:spcAft>
                <a:spcPts val="1200"/>
              </a:spcAft>
              <a:buSzPct val="150000"/>
            </a:pPr>
            <a:r>
              <a:rPr lang="en-US" sz="3200" b="1" i="0" smtClean="0">
                <a:latin typeface="Calibri" pitchFamily="34" charset="0"/>
              </a:rPr>
              <a:t>System of Care Expansion Implementation Cooperative Agreements</a:t>
            </a:r>
          </a:p>
          <a:p>
            <a:pPr marL="342900" lvl="1" indent="-342900">
              <a:lnSpc>
                <a:spcPct val="90000"/>
              </a:lnSpc>
              <a:spcBef>
                <a:spcPts val="600"/>
              </a:spcBef>
              <a:spcAft>
                <a:spcPts val="1200"/>
              </a:spcAft>
              <a:buSzPct val="150000"/>
            </a:pPr>
            <a:r>
              <a:rPr lang="en-US" sz="3200" b="1" i="0" smtClean="0">
                <a:latin typeface="Calibri" pitchFamily="34" charset="0"/>
              </a:rPr>
              <a:t>National Child Traumatic Stress Initiative - Category II: Treatment and Service Adaptation Centers</a:t>
            </a:r>
          </a:p>
          <a:p>
            <a:pPr eaLnBrk="1" hangingPunct="1"/>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914400" y="228600"/>
            <a:ext cx="7715250" cy="914400"/>
          </a:xfrm>
        </p:spPr>
        <p:txBody>
          <a:bodyPr/>
          <a:lstStyle/>
          <a:p>
            <a:pPr eaLnBrk="1" hangingPunct="1">
              <a:defRPr/>
            </a:pPr>
            <a:r>
              <a:rPr lang="en-US" kern="1200" dirty="0" smtClean="0">
                <a:latin typeface="Calibri" pitchFamily="34" charset="0"/>
                <a:cs typeface="Arial" pitchFamily="34" charset="0"/>
              </a:rPr>
              <a:t>Center for Substance Abuse Prevention</a:t>
            </a:r>
          </a:p>
        </p:txBody>
      </p:sp>
      <p:sp>
        <p:nvSpPr>
          <p:cNvPr id="187395" name="Rectangle 3"/>
          <p:cNvSpPr>
            <a:spLocks noGrp="1" noChangeArrowheads="1"/>
          </p:cNvSpPr>
          <p:nvPr>
            <p:ph type="body" idx="1"/>
          </p:nvPr>
        </p:nvSpPr>
        <p:spPr>
          <a:xfrm>
            <a:off x="1157288" y="1905000"/>
            <a:ext cx="7791450" cy="4191000"/>
          </a:xfrm>
        </p:spPr>
        <p:txBody>
          <a:bodyPr/>
          <a:lstStyle/>
          <a:p>
            <a:pPr marL="342900" lvl="1" indent="-342900">
              <a:lnSpc>
                <a:spcPct val="90000"/>
              </a:lnSpc>
              <a:spcBef>
                <a:spcPts val="600"/>
              </a:spcBef>
              <a:spcAft>
                <a:spcPts val="1200"/>
              </a:spcAft>
              <a:defRPr/>
            </a:pPr>
            <a:r>
              <a:rPr lang="en-US" sz="3200" b="1" i="0" kern="1200" dirty="0" smtClean="0">
                <a:latin typeface="Calibri" pitchFamily="34" charset="0"/>
                <a:ea typeface="+mn-ea"/>
                <a:cs typeface="Arial" pitchFamily="34" charset="0"/>
              </a:rPr>
              <a:t>Improve the quality of substance abuse prevention practices in communities nationwide</a:t>
            </a:r>
          </a:p>
          <a:p>
            <a:pPr marL="342900" lvl="1" indent="-342900">
              <a:lnSpc>
                <a:spcPct val="90000"/>
              </a:lnSpc>
              <a:spcBef>
                <a:spcPts val="600"/>
              </a:spcBef>
              <a:spcAft>
                <a:spcPts val="1200"/>
              </a:spcAft>
              <a:defRPr/>
            </a:pPr>
            <a:r>
              <a:rPr lang="en-US" sz="3200" b="1" i="0" kern="1200" dirty="0" smtClean="0">
                <a:latin typeface="Calibri" pitchFamily="34" charset="0"/>
                <a:ea typeface="+mn-ea"/>
                <a:cs typeface="Arial" pitchFamily="34" charset="0"/>
              </a:rPr>
              <a:t>Discretionary grant programs provide States, communities, organizations, and families with tools to promote protective factors and to reduce risk factors for substance abuse</a:t>
            </a:r>
          </a:p>
          <a:p>
            <a:pPr>
              <a:lnSpc>
                <a:spcPct val="90000"/>
              </a:lnSpc>
              <a:defRPr/>
            </a:pPr>
            <a:endParaRPr lang="en-US" dirty="0" smtClean="0">
              <a:latin typeface="Calibri"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914400" y="228600"/>
            <a:ext cx="7715250" cy="914400"/>
          </a:xfrm>
        </p:spPr>
        <p:txBody>
          <a:bodyPr/>
          <a:lstStyle/>
          <a:p>
            <a:pPr eaLnBrk="1" hangingPunct="1">
              <a:defRPr/>
            </a:pPr>
            <a:r>
              <a:rPr lang="en-US" kern="1200" dirty="0" smtClean="0">
                <a:latin typeface="Calibri" pitchFamily="34" charset="0"/>
                <a:cs typeface="Arial" pitchFamily="34" charset="0"/>
              </a:rPr>
              <a:t>Center for Substance Abuse Prevention</a:t>
            </a:r>
          </a:p>
        </p:txBody>
      </p:sp>
      <p:sp>
        <p:nvSpPr>
          <p:cNvPr id="11267" name="Rectangle 3"/>
          <p:cNvSpPr>
            <a:spLocks noGrp="1" noChangeArrowheads="1"/>
          </p:cNvSpPr>
          <p:nvPr>
            <p:ph type="body" idx="1"/>
          </p:nvPr>
        </p:nvSpPr>
        <p:spPr>
          <a:xfrm>
            <a:off x="1157288" y="1905000"/>
            <a:ext cx="7791450" cy="4191000"/>
          </a:xfrm>
        </p:spPr>
        <p:txBody>
          <a:bodyPr/>
          <a:lstStyle/>
          <a:p>
            <a:pPr marL="342900" lvl="1" indent="-342900">
              <a:lnSpc>
                <a:spcPct val="90000"/>
              </a:lnSpc>
              <a:spcBef>
                <a:spcPts val="600"/>
              </a:spcBef>
              <a:spcAft>
                <a:spcPts val="1200"/>
              </a:spcAft>
            </a:pPr>
            <a:r>
              <a:rPr lang="en-US" sz="3200" b="1" i="0" smtClean="0">
                <a:latin typeface="Calibri" pitchFamily="34" charset="0"/>
              </a:rPr>
              <a:t>Strategic Prevention Framework Partnerships for Success II</a:t>
            </a:r>
          </a:p>
          <a:p>
            <a:pPr marL="342900" lvl="1" indent="-342900">
              <a:lnSpc>
                <a:spcPct val="90000"/>
              </a:lnSpc>
              <a:spcBef>
                <a:spcPts val="600"/>
              </a:spcBef>
              <a:spcAft>
                <a:spcPts val="1200"/>
              </a:spcAft>
            </a:pPr>
            <a:r>
              <a:rPr lang="en-US" sz="3200" b="1" i="0" smtClean="0">
                <a:latin typeface="Calibri" pitchFamily="34" charset="0"/>
              </a:rPr>
              <a:t>Sober Truth on Preventing Underage Drinking Act Grants (STOP Act)</a:t>
            </a:r>
          </a:p>
          <a:p>
            <a:pPr marL="342900" lvl="1" indent="-342900">
              <a:lnSpc>
                <a:spcPct val="90000"/>
              </a:lnSpc>
              <a:spcBef>
                <a:spcPts val="600"/>
              </a:spcBef>
              <a:spcAft>
                <a:spcPts val="1200"/>
              </a:spcAft>
            </a:pPr>
            <a:r>
              <a:rPr lang="en-US" sz="3200" b="1" i="0" smtClean="0">
                <a:latin typeface="Calibri" pitchFamily="34" charset="0"/>
              </a:rPr>
              <a:t>Drug Free Communities</a:t>
            </a:r>
          </a:p>
          <a:p>
            <a:pPr marL="742950" lvl="2" indent="-342900">
              <a:lnSpc>
                <a:spcPct val="90000"/>
              </a:lnSpc>
              <a:buFontTx/>
              <a:buNone/>
            </a:pPr>
            <a:endParaRPr lang="en-US" smtClean="0">
              <a:latin typeface="Calibri"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1"/>
          <p:cNvSpPr>
            <a:spLocks noChangeArrowheads="1"/>
          </p:cNvSpPr>
          <p:nvPr/>
        </p:nvSpPr>
        <p:spPr bwMode="auto">
          <a:xfrm>
            <a:off x="5029200" y="990600"/>
            <a:ext cx="184150" cy="519113"/>
          </a:xfrm>
          <a:prstGeom prst="rect">
            <a:avLst/>
          </a:prstGeom>
          <a:noFill/>
          <a:ln w="12700">
            <a:noFill/>
            <a:miter lim="800000"/>
            <a:headEnd/>
            <a:tailEnd/>
          </a:ln>
        </p:spPr>
        <p:txBody>
          <a:bodyPr wrap="none">
            <a:spAutoFit/>
          </a:bodyPr>
          <a:lstStyle/>
          <a:p>
            <a:endParaRPr lang="en-US" sz="2800"/>
          </a:p>
        </p:txBody>
      </p:sp>
      <p:sp>
        <p:nvSpPr>
          <p:cNvPr id="8208" name="Rectangle 16"/>
          <p:cNvSpPr>
            <a:spLocks noGrp="1" noChangeArrowheads="1"/>
          </p:cNvSpPr>
          <p:nvPr>
            <p:ph type="title"/>
          </p:nvPr>
        </p:nvSpPr>
        <p:spPr>
          <a:xfrm>
            <a:off x="304800" y="381000"/>
            <a:ext cx="8458200" cy="1143000"/>
          </a:xfrm>
        </p:spPr>
        <p:txBody>
          <a:bodyPr/>
          <a:lstStyle/>
          <a:p>
            <a:pPr eaLnBrk="1" hangingPunct="1">
              <a:defRPr/>
            </a:pPr>
            <a:r>
              <a:rPr lang="en-US" kern="1200" dirty="0" smtClean="0">
                <a:latin typeface="Calibri" pitchFamily="34" charset="0"/>
                <a:cs typeface="Arial" pitchFamily="34" charset="0"/>
              </a:rPr>
              <a:t>  Center for Substance Abuse Treatment </a:t>
            </a:r>
            <a:br>
              <a:rPr lang="en-US" kern="1200" dirty="0" smtClean="0">
                <a:latin typeface="Calibri" pitchFamily="34" charset="0"/>
                <a:cs typeface="Arial" pitchFamily="34" charset="0"/>
              </a:rPr>
            </a:br>
            <a:endParaRPr lang="en-US" kern="1200" dirty="0" smtClean="0">
              <a:latin typeface="Calibri" pitchFamily="34" charset="0"/>
              <a:cs typeface="Arial" pitchFamily="34" charset="0"/>
            </a:endParaRPr>
          </a:p>
        </p:txBody>
      </p:sp>
      <p:sp>
        <p:nvSpPr>
          <p:cNvPr id="12292" name="Rectangle 17"/>
          <p:cNvSpPr>
            <a:spLocks noGrp="1" noChangeArrowheads="1"/>
          </p:cNvSpPr>
          <p:nvPr>
            <p:ph type="body" idx="1"/>
          </p:nvPr>
        </p:nvSpPr>
        <p:spPr>
          <a:xfrm>
            <a:off x="762000" y="1600200"/>
            <a:ext cx="7791450" cy="3810000"/>
          </a:xfrm>
        </p:spPr>
        <p:txBody>
          <a:bodyPr/>
          <a:lstStyle/>
          <a:p>
            <a:pPr marL="342900" lvl="1" indent="-342900">
              <a:lnSpc>
                <a:spcPct val="90000"/>
              </a:lnSpc>
              <a:spcBef>
                <a:spcPts val="600"/>
              </a:spcBef>
              <a:spcAft>
                <a:spcPts val="1200"/>
              </a:spcAft>
            </a:pPr>
            <a:r>
              <a:rPr lang="en-US" sz="3200" b="1" i="0" smtClean="0">
                <a:latin typeface="Calibri" pitchFamily="34" charset="0"/>
              </a:rPr>
              <a:t>Promote the quality and availability of community-based substance abuse treatment services for individuals and families</a:t>
            </a:r>
          </a:p>
          <a:p>
            <a:pPr marL="342900" lvl="1" indent="-342900">
              <a:lnSpc>
                <a:spcPct val="90000"/>
              </a:lnSpc>
              <a:spcBef>
                <a:spcPts val="600"/>
              </a:spcBef>
              <a:spcAft>
                <a:spcPts val="1200"/>
              </a:spcAft>
            </a:pPr>
            <a:r>
              <a:rPr lang="en-US" sz="3200" b="1" i="0" smtClean="0">
                <a:latin typeface="Calibri" pitchFamily="34" charset="0"/>
              </a:rPr>
              <a:t>Substance Abuse Treatment (SABG) Block Grant Program</a:t>
            </a:r>
          </a:p>
          <a:p>
            <a:pPr marL="342900" lvl="1" indent="-342900">
              <a:lnSpc>
                <a:spcPct val="90000"/>
              </a:lnSpc>
              <a:spcBef>
                <a:spcPts val="600"/>
              </a:spcBef>
              <a:spcAft>
                <a:spcPts val="1200"/>
              </a:spcAft>
            </a:pPr>
            <a:r>
              <a:rPr lang="en-US" sz="3200" b="1" i="0" smtClean="0">
                <a:latin typeface="Calibri" pitchFamily="34" charset="0"/>
              </a:rPr>
              <a:t>Discretionary grant programs</a:t>
            </a:r>
          </a:p>
          <a:p>
            <a:pPr marL="342900" lvl="1" indent="-342900">
              <a:lnSpc>
                <a:spcPct val="90000"/>
              </a:lnSpc>
              <a:spcBef>
                <a:spcPts val="600"/>
              </a:spcBef>
              <a:spcAft>
                <a:spcPts val="1200"/>
              </a:spcAft>
            </a:pPr>
            <a:r>
              <a:rPr lang="en-US" sz="3200" b="1" i="0" smtClean="0">
                <a:latin typeface="Calibri" pitchFamily="34" charset="0"/>
              </a:rPr>
              <a:t>http://www.samhsa.gov/treatment/ or 1-800-662-HELP</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SAMHSA_PPTMaster">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271</TotalTime>
  <Words>2805</Words>
  <Application>Microsoft Office PowerPoint</Application>
  <PresentationFormat>On-screen Show (4:3)</PresentationFormat>
  <Paragraphs>212</Paragraphs>
  <Slides>27</Slides>
  <Notes>23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27</vt:i4>
      </vt:variant>
    </vt:vector>
  </HeadingPairs>
  <TitlesOfParts>
    <vt:vector size="33" baseType="lpstr">
      <vt:lpstr>Arial</vt:lpstr>
      <vt:lpstr>Calibri</vt:lpstr>
      <vt:lpstr>Monotype Sorts</vt:lpstr>
      <vt:lpstr>Wingdings</vt:lpstr>
      <vt:lpstr>SAMHSA_PPTMaster</vt:lpstr>
      <vt:lpstr>Default Design</vt:lpstr>
      <vt:lpstr>Slide 1</vt:lpstr>
      <vt:lpstr>Grant  Writing Workshop</vt:lpstr>
      <vt:lpstr>Slide 3</vt:lpstr>
      <vt:lpstr>SAMHSA’s Funding Priorities</vt:lpstr>
      <vt:lpstr>Center for Mental Health Services </vt:lpstr>
      <vt:lpstr>Center for Mental Health Services</vt:lpstr>
      <vt:lpstr>Center for Substance Abuse Prevention</vt:lpstr>
      <vt:lpstr>Center for Substance Abuse Prevention</vt:lpstr>
      <vt:lpstr>  Center for Substance Abuse Treatment  </vt:lpstr>
      <vt:lpstr>  Center for Substance Abuse Treatment  </vt:lpstr>
      <vt:lpstr>Availability and Timing</vt:lpstr>
      <vt:lpstr>Availability and Timing</vt:lpstr>
      <vt:lpstr>Availability and Timing</vt:lpstr>
      <vt:lpstr>Availability and Timing</vt:lpstr>
      <vt:lpstr>Review Process</vt:lpstr>
      <vt:lpstr>Review Process</vt:lpstr>
      <vt:lpstr>Review Process</vt:lpstr>
      <vt:lpstr>Review Process</vt:lpstr>
      <vt:lpstr>Review Process</vt:lpstr>
      <vt:lpstr>Preparation and Planning</vt:lpstr>
      <vt:lpstr>Preparation and Planning</vt:lpstr>
      <vt:lpstr>Preparation and Planning</vt:lpstr>
      <vt:lpstr>Preparation and Planning</vt:lpstr>
      <vt:lpstr>Pitfalls to Avoid</vt:lpstr>
      <vt:lpstr>Additional Resources</vt:lpstr>
      <vt:lpstr>Additional Resources</vt:lpstr>
      <vt:lpstr>Slide 27</vt:lpstr>
    </vt:vector>
  </TitlesOfParts>
  <Company>DHHS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Michael A. Krivka</dc:creator>
  <cp:lastModifiedBy> </cp:lastModifiedBy>
  <cp:revision>30</cp:revision>
  <dcterms:created xsi:type="dcterms:W3CDTF">2011-05-31T16:07:51Z</dcterms:created>
  <dcterms:modified xsi:type="dcterms:W3CDTF">2012-07-24T22:17:02Z</dcterms:modified>
</cp:coreProperties>
</file>